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9" r:id="rId1"/>
  </p:sldMasterIdLst>
  <p:notesMasterIdLst>
    <p:notesMasterId r:id="rId82"/>
  </p:notesMasterIdLst>
  <p:handoutMasterIdLst>
    <p:handoutMasterId r:id="rId83"/>
  </p:handoutMasterIdLst>
  <p:sldIdLst>
    <p:sldId id="353" r:id="rId2"/>
    <p:sldId id="369" r:id="rId3"/>
    <p:sldId id="370" r:id="rId4"/>
    <p:sldId id="545" r:id="rId5"/>
    <p:sldId id="372" r:id="rId6"/>
    <p:sldId id="488" r:id="rId7"/>
    <p:sldId id="489" r:id="rId8"/>
    <p:sldId id="402" r:id="rId9"/>
    <p:sldId id="559" r:id="rId10"/>
    <p:sldId id="401" r:id="rId11"/>
    <p:sldId id="557" r:id="rId12"/>
    <p:sldId id="403" r:id="rId13"/>
    <p:sldId id="373" r:id="rId14"/>
    <p:sldId id="439" r:id="rId15"/>
    <p:sldId id="292" r:id="rId16"/>
    <p:sldId id="293" r:id="rId17"/>
    <p:sldId id="456" r:id="rId18"/>
    <p:sldId id="487" r:id="rId19"/>
    <p:sldId id="461" r:id="rId20"/>
    <p:sldId id="555" r:id="rId21"/>
    <p:sldId id="546" r:id="rId22"/>
    <p:sldId id="460" r:id="rId23"/>
    <p:sldId id="351" r:id="rId24"/>
    <p:sldId id="388" r:id="rId25"/>
    <p:sldId id="389" r:id="rId26"/>
    <p:sldId id="330" r:id="rId27"/>
    <p:sldId id="390" r:id="rId28"/>
    <p:sldId id="335" r:id="rId29"/>
    <p:sldId id="457" r:id="rId30"/>
    <p:sldId id="550" r:id="rId31"/>
    <p:sldId id="332" r:id="rId32"/>
    <p:sldId id="547" r:id="rId33"/>
    <p:sldId id="367" r:id="rId34"/>
    <p:sldId id="419" r:id="rId35"/>
    <p:sldId id="384" r:id="rId36"/>
    <p:sldId id="463" r:id="rId37"/>
    <p:sldId id="422" r:id="rId38"/>
    <p:sldId id="510" r:id="rId39"/>
    <p:sldId id="386" r:id="rId40"/>
    <p:sldId id="339" r:id="rId41"/>
    <p:sldId id="424" r:id="rId42"/>
    <p:sldId id="425" r:id="rId43"/>
    <p:sldId id="426" r:id="rId44"/>
    <p:sldId id="556" r:id="rId45"/>
    <p:sldId id="428" r:id="rId46"/>
    <p:sldId id="429" r:id="rId47"/>
    <p:sldId id="430" r:id="rId48"/>
    <p:sldId id="433" r:id="rId49"/>
    <p:sldId id="395" r:id="rId50"/>
    <p:sldId id="553" r:id="rId51"/>
    <p:sldId id="554" r:id="rId52"/>
    <p:sldId id="400" r:id="rId53"/>
    <p:sldId id="394" r:id="rId54"/>
    <p:sldId id="423" r:id="rId55"/>
    <p:sldId id="515" r:id="rId56"/>
    <p:sldId id="551" r:id="rId57"/>
    <p:sldId id="517" r:id="rId58"/>
    <p:sldId id="518" r:id="rId59"/>
    <p:sldId id="558" r:id="rId60"/>
    <p:sldId id="519" r:id="rId61"/>
    <p:sldId id="520" r:id="rId62"/>
    <p:sldId id="521" r:id="rId63"/>
    <p:sldId id="522" r:id="rId64"/>
    <p:sldId id="523" r:id="rId65"/>
    <p:sldId id="524" r:id="rId66"/>
    <p:sldId id="525" r:id="rId67"/>
    <p:sldId id="549" r:id="rId68"/>
    <p:sldId id="526" r:id="rId69"/>
    <p:sldId id="527" r:id="rId70"/>
    <p:sldId id="528" r:id="rId71"/>
    <p:sldId id="529" r:id="rId72"/>
    <p:sldId id="530" r:id="rId73"/>
    <p:sldId id="531" r:id="rId74"/>
    <p:sldId id="532" r:id="rId75"/>
    <p:sldId id="533" r:id="rId76"/>
    <p:sldId id="543" r:id="rId77"/>
    <p:sldId id="539" r:id="rId78"/>
    <p:sldId id="540" r:id="rId79"/>
    <p:sldId id="542" r:id="rId80"/>
    <p:sldId id="552" r:id="rId8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496" userDrawn="1">
          <p15:clr>
            <a:srgbClr val="A4A3A4"/>
          </p15:clr>
        </p15:guide>
        <p15:guide id="2" pos="480" userDrawn="1">
          <p15:clr>
            <a:srgbClr val="A4A3A4"/>
          </p15:clr>
        </p15:guide>
        <p15:guide id="4" pos="4920" userDrawn="1">
          <p15:clr>
            <a:srgbClr val="A4A3A4"/>
          </p15:clr>
        </p15:guide>
        <p15:guide id="6" pos="1824" userDrawn="1">
          <p15:clr>
            <a:srgbClr val="A4A3A4"/>
          </p15:clr>
        </p15:guide>
        <p15:guide id="15" orient="horz" pos="2112" userDrawn="1">
          <p15:clr>
            <a:srgbClr val="A4A3A4"/>
          </p15:clr>
        </p15:guide>
        <p15:guide id="16" orient="horz" pos="1704" userDrawn="1">
          <p15:clr>
            <a:srgbClr val="A4A3A4"/>
          </p15:clr>
        </p15:guide>
        <p15:guide id="17" orient="horz" pos="3936" userDrawn="1">
          <p15:clr>
            <a:srgbClr val="A4A3A4"/>
          </p15:clr>
        </p15:guide>
        <p15:guide id="18" orient="horz" pos="2904" userDrawn="1">
          <p15:clr>
            <a:srgbClr val="A4A3A4"/>
          </p15:clr>
        </p15:guide>
      </p15:sldGuideLst>
    </p:ext>
    <p:ext uri="{2D200454-40CA-4A62-9FC3-DE9A4176ACB9}">
      <p15:notesGuideLst xmlns:p15="http://schemas.microsoft.com/office/powerpoint/2012/main">
        <p15:guide id="1" orient="horz" pos="2856" userDrawn="1">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Vaidehee Deshpande" initials="VD" lastIdx="11" clrIdx="0"/>
  <p:cmAuthor id="1" name="Dr. Suchanda Banerjee" initials="DSB" lastIdx="343" clrIdx="1">
    <p:extLst/>
  </p:cmAuthor>
  <p:cmAuthor id="2" name="Kamini M" initials="KM" lastIdx="291" clrIdx="2">
    <p:extLst>
      <p:ext uri="{19B8F6BF-5375-455C-9EA6-DF929625EA0E}">
        <p15:presenceInfo xmlns:p15="http://schemas.microsoft.com/office/powerpoint/2012/main" userId="S-1-5-21-4201905025-361888529-3646749512-1344" providerId="AD"/>
      </p:ext>
    </p:extLst>
  </p:cmAuthor>
  <p:cmAuthor id="3" name="Divya P. Raga Sravani" initials="DPRS" lastIdx="50" clrIdx="3"/>
  <p:cmAuthor id="4" name="Surya shrestha" initials="Ss" lastIdx="2"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95531"/>
    <a:srgbClr val="EA532F"/>
    <a:srgbClr val="1B2B40"/>
    <a:srgbClr val="ECB1C4"/>
    <a:srgbClr val="FACAC7"/>
    <a:srgbClr val="9933FF"/>
    <a:srgbClr val="CC0066"/>
    <a:srgbClr val="990033"/>
    <a:srgbClr val="FF3300"/>
    <a:srgbClr val="CC00CC"/>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670" autoAdjust="0"/>
    <p:restoredTop sz="56765" autoAdjust="0"/>
  </p:normalViewPr>
  <p:slideViewPr>
    <p:cSldViewPr snapToGrid="0" snapToObjects="1">
      <p:cViewPr varScale="1">
        <p:scale>
          <a:sx n="82" d="100"/>
          <a:sy n="82" d="100"/>
        </p:scale>
        <p:origin x="1050" y="96"/>
      </p:cViewPr>
      <p:guideLst>
        <p:guide orient="horz" pos="2496"/>
        <p:guide pos="480"/>
        <p:guide pos="4920"/>
        <p:guide pos="1824"/>
        <p:guide orient="horz" pos="2112"/>
        <p:guide orient="horz" pos="1704"/>
        <p:guide orient="horz" pos="3936"/>
        <p:guide orient="horz" pos="2904"/>
      </p:guideLst>
    </p:cSldViewPr>
  </p:slideViewPr>
  <p:outlineViewPr>
    <p:cViewPr>
      <p:scale>
        <a:sx n="33" d="100"/>
        <a:sy n="33" d="100"/>
      </p:scale>
      <p:origin x="0" y="-16650"/>
    </p:cViewPr>
  </p:outlineViewPr>
  <p:notesTextViewPr>
    <p:cViewPr>
      <p:scale>
        <a:sx n="100" d="100"/>
        <a:sy n="100" d="100"/>
      </p:scale>
      <p:origin x="0" y="0"/>
    </p:cViewPr>
  </p:notesTextViewPr>
  <p:sorterViewPr>
    <p:cViewPr>
      <p:scale>
        <a:sx n="66" d="100"/>
        <a:sy n="66" d="100"/>
      </p:scale>
      <p:origin x="0" y="0"/>
    </p:cViewPr>
  </p:sorterViewPr>
  <p:notesViewPr>
    <p:cSldViewPr snapToGrid="0" snapToObjects="1">
      <p:cViewPr varScale="1">
        <p:scale>
          <a:sx n="57" d="100"/>
          <a:sy n="57" d="100"/>
        </p:scale>
        <p:origin x="2832" y="72"/>
      </p:cViewPr>
      <p:guideLst>
        <p:guide orient="horz" pos="2856"/>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commentAuthors" Target="commentAuthor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handoutMaster" Target="handoutMasters/handoutMaster1.xml"/><Relationship Id="rId88"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D390F05-0212-3E4A-8AE4-0DB2EBD66CF2}" type="datetimeFigureOut">
              <a:rPr lang="en-US" smtClean="0"/>
              <a:t>6/29/2016</a:t>
            </a:fld>
            <a:endParaRPr lang="en-GB"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1A589B61-0560-E84E-92C7-D3510A5D1B38}" type="slidenum">
              <a:rPr lang="en-GB" smtClean="0"/>
              <a:t>‹#›</a:t>
            </a:fld>
            <a:endParaRPr lang="en-GB" dirty="0"/>
          </a:p>
        </p:txBody>
      </p:sp>
    </p:spTree>
    <p:extLst>
      <p:ext uri="{BB962C8B-B14F-4D97-AF65-F5344CB8AC3E}">
        <p14:creationId xmlns:p14="http://schemas.microsoft.com/office/powerpoint/2010/main" val="105006902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D1D88E3-B00D-2A49-B517-24159E4868B3}" type="datetimeFigureOut">
              <a:rPr lang="en-US" smtClean="0"/>
              <a:t>6/29/2016</a:t>
            </a:fld>
            <a:endParaRPr lang="en-GB"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GB"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C51A87A-2AE1-D146-87E8-F584AD5E8E38}" type="slidenum">
              <a:rPr lang="en-GB" smtClean="0"/>
              <a:t>‹#›</a:t>
            </a:fld>
            <a:endParaRPr lang="en-GB" dirty="0"/>
          </a:p>
        </p:txBody>
      </p:sp>
    </p:spTree>
    <p:extLst>
      <p:ext uri="{BB962C8B-B14F-4D97-AF65-F5344CB8AC3E}">
        <p14:creationId xmlns:p14="http://schemas.microsoft.com/office/powerpoint/2010/main" val="1696200236"/>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Arial"/>
      </a:defRPr>
    </a:lvl1pPr>
    <a:lvl2pPr marL="457200" algn="l" defTabSz="457200" rtl="0" eaLnBrk="1" latinLnBrk="0" hangingPunct="1">
      <a:defRPr sz="1200" kern="1200">
        <a:solidFill>
          <a:schemeClr val="tx1"/>
        </a:solidFill>
        <a:latin typeface="+mn-lt"/>
        <a:ea typeface="+mn-ea"/>
        <a:cs typeface="Arial"/>
      </a:defRPr>
    </a:lvl2pPr>
    <a:lvl3pPr marL="914400" algn="l" defTabSz="457200" rtl="0" eaLnBrk="1" latinLnBrk="0" hangingPunct="1">
      <a:defRPr sz="1200" kern="1200">
        <a:solidFill>
          <a:schemeClr val="tx1"/>
        </a:solidFill>
        <a:latin typeface="+mn-lt"/>
        <a:ea typeface="+mn-ea"/>
        <a:cs typeface="Arial"/>
      </a:defRPr>
    </a:lvl3pPr>
    <a:lvl4pPr marL="1371600" algn="l" defTabSz="457200" rtl="0" eaLnBrk="1" latinLnBrk="0" hangingPunct="1">
      <a:defRPr sz="1200" kern="1200">
        <a:solidFill>
          <a:schemeClr val="tx1"/>
        </a:solidFill>
        <a:latin typeface="+mn-lt"/>
        <a:ea typeface="+mn-ea"/>
        <a:cs typeface="Arial"/>
      </a:defRPr>
    </a:lvl4pPr>
    <a:lvl5pPr marL="1828800" algn="l" defTabSz="457200" rtl="0" eaLnBrk="1" latinLnBrk="0" hangingPunct="1">
      <a:defRPr sz="1200" kern="1200">
        <a:solidFill>
          <a:schemeClr val="tx1"/>
        </a:solidFill>
        <a:latin typeface="+mn-lt"/>
        <a:ea typeface="+mn-ea"/>
        <a:cs typeface="Arial"/>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229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marL="0" marR="0" indent="0" algn="l" defTabSz="457200" rtl="0" eaLnBrk="1" fontAlgn="auto" latinLnBrk="0" hangingPunct="1">
              <a:lnSpc>
                <a:spcPct val="100000"/>
              </a:lnSpc>
              <a:spcBef>
                <a:spcPct val="0"/>
              </a:spcBef>
              <a:spcAft>
                <a:spcPts val="0"/>
              </a:spcAft>
              <a:buClrTx/>
              <a:buSzTx/>
              <a:buFontTx/>
              <a:buNone/>
              <a:tabLst/>
              <a:defRPr/>
            </a:pPr>
            <a:r>
              <a:rPr lang="en-GB" sz="1050" dirty="0" smtClean="0">
                <a:latin typeface="Arial" panose="020B0604020202020204" pitchFamily="34" charset="0"/>
                <a:cs typeface="Arial" panose="020B0604020202020204" pitchFamily="34" charset="0"/>
              </a:rPr>
              <a:t>Welcome to the Prostate Cancer Training Module. This module is divided into 5 sub-sections. The</a:t>
            </a:r>
            <a:r>
              <a:rPr lang="en-GB" sz="1050" baseline="0" dirty="0" smtClean="0">
                <a:latin typeface="Arial" panose="020B0604020202020204" pitchFamily="34" charset="0"/>
                <a:cs typeface="Arial" panose="020B0604020202020204" pitchFamily="34" charset="0"/>
              </a:rPr>
              <a:t> </a:t>
            </a:r>
            <a:r>
              <a:rPr lang="en-GB" sz="1050" dirty="0" smtClean="0">
                <a:latin typeface="Arial" panose="020B0604020202020204" pitchFamily="34" charset="0"/>
                <a:cs typeface="Arial" panose="020B0604020202020204" pitchFamily="34" charset="0"/>
              </a:rPr>
              <a:t>first sub-section will </a:t>
            </a:r>
            <a:r>
              <a:rPr lang="en-GB" sz="1050" baseline="0" dirty="0" smtClean="0">
                <a:latin typeface="Arial" panose="020B0604020202020204" pitchFamily="34" charset="0"/>
                <a:cs typeface="Arial" panose="020B0604020202020204" pitchFamily="34" charset="0"/>
              </a:rPr>
              <a:t>detail treatment continuum and treatment guidelines. The second sub-section </a:t>
            </a:r>
            <a:r>
              <a:rPr lang="en-GB" sz="1050" dirty="0" smtClean="0">
                <a:latin typeface="Arial" panose="020B0604020202020204" pitchFamily="34" charset="0"/>
                <a:cs typeface="Arial" panose="020B0604020202020204" pitchFamily="34" charset="0"/>
              </a:rPr>
              <a:t>will present</a:t>
            </a:r>
            <a:r>
              <a:rPr lang="en-GB" sz="1050" baseline="0" dirty="0" smtClean="0">
                <a:latin typeface="Arial" panose="020B0604020202020204" pitchFamily="34" charset="0"/>
                <a:cs typeface="Arial" panose="020B0604020202020204" pitchFamily="34" charset="0"/>
              </a:rPr>
              <a:t> information on the role of nomograms in treatment decision-making.</a:t>
            </a:r>
            <a:r>
              <a:rPr lang="en-GB" sz="1050" dirty="0" smtClean="0">
                <a:latin typeface="Arial" panose="020B0604020202020204" pitchFamily="34" charset="0"/>
                <a:cs typeface="Arial" panose="020B0604020202020204" pitchFamily="34" charset="0"/>
              </a:rPr>
              <a:t> </a:t>
            </a:r>
            <a:r>
              <a:rPr lang="en-GB" sz="1050" baseline="0" dirty="0" smtClean="0">
                <a:latin typeface="Arial" panose="020B0604020202020204" pitchFamily="34" charset="0"/>
                <a:cs typeface="Arial" panose="020B0604020202020204" pitchFamily="34" charset="0"/>
              </a:rPr>
              <a:t>The third sub-section will tackle prostate cancer treatment options. </a:t>
            </a:r>
            <a:r>
              <a:rPr lang="en-GB" sz="1050" dirty="0" smtClean="0">
                <a:latin typeface="Arial" panose="020B0604020202020204" pitchFamily="34" charset="0"/>
                <a:cs typeface="Arial" panose="020B0604020202020204" pitchFamily="34" charset="0"/>
              </a:rPr>
              <a:t>The</a:t>
            </a:r>
            <a:r>
              <a:rPr lang="en-GB" sz="1050" baseline="0" dirty="0" smtClean="0">
                <a:latin typeface="Arial" panose="020B0604020202020204" pitchFamily="34" charset="0"/>
                <a:cs typeface="Arial" panose="020B0604020202020204" pitchFamily="34" charset="0"/>
              </a:rPr>
              <a:t> forth sub-section will discuss prostate cancer disease staging including risk stratification </a:t>
            </a:r>
            <a:r>
              <a:rPr lang="en-GB" sz="1050" dirty="0" smtClean="0">
                <a:solidFill>
                  <a:schemeClr val="tx1"/>
                </a:solidFill>
                <a:latin typeface="Arial" panose="020B0604020202020204" pitchFamily="34" charset="0"/>
                <a:cs typeface="Arial" panose="020B0604020202020204" pitchFamily="34" charset="0"/>
              </a:rPr>
              <a:t>followed by a final summary section.</a:t>
            </a:r>
            <a:endParaRPr lang="en-GB" sz="1050" dirty="0" smtClean="0">
              <a:latin typeface="Arial" panose="020B0604020202020204" pitchFamily="34" charset="0"/>
              <a:cs typeface="Arial" panose="020B0604020202020204" pitchFamily="34" charset="0"/>
            </a:endParaRPr>
          </a:p>
          <a:p>
            <a:pPr marL="0" marR="0" indent="0" algn="l" defTabSz="457200" rtl="0" eaLnBrk="1" fontAlgn="auto" latinLnBrk="0" hangingPunct="1">
              <a:lnSpc>
                <a:spcPct val="100000"/>
              </a:lnSpc>
              <a:spcBef>
                <a:spcPct val="0"/>
              </a:spcBef>
              <a:spcAft>
                <a:spcPts val="0"/>
              </a:spcAft>
              <a:buClrTx/>
              <a:buSzTx/>
              <a:buFontTx/>
              <a:buNone/>
              <a:tabLst/>
              <a:defRPr/>
            </a:pPr>
            <a:endParaRPr lang="en-GB" dirty="0" smtClean="0">
              <a:latin typeface="Arial" panose="020B0604020202020204" pitchFamily="34" charset="0"/>
              <a:cs typeface="Arial" panose="020B0604020202020204" pitchFamily="34" charset="0"/>
            </a:endParaRPr>
          </a:p>
        </p:txBody>
      </p:sp>
      <p:sp>
        <p:nvSpPr>
          <p:cNvPr id="1229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fontAlgn="base">
              <a:spcBef>
                <a:spcPct val="0"/>
              </a:spcBef>
              <a:spcAft>
                <a:spcPct val="0"/>
              </a:spcAft>
            </a:pPr>
            <a:fld id="{666608A0-812B-B34D-9ED9-D86DADF278DF}" type="slidenum">
              <a:rPr lang="en-GB">
                <a:solidFill>
                  <a:prstClr val="black"/>
                </a:solidFill>
              </a:rPr>
              <a:pPr fontAlgn="base">
                <a:spcBef>
                  <a:spcPct val="0"/>
                </a:spcBef>
                <a:spcAft>
                  <a:spcPct val="0"/>
                </a:spcAft>
              </a:pPr>
              <a:t>1</a:t>
            </a:fld>
            <a:endParaRPr lang="en-GB" dirty="0">
              <a:solidFill>
                <a:prstClr val="black"/>
              </a:solidFill>
            </a:endParaRPr>
          </a:p>
        </p:txBody>
      </p:sp>
    </p:spTree>
    <p:extLst>
      <p:ext uri="{BB962C8B-B14F-4D97-AF65-F5344CB8AC3E}">
        <p14:creationId xmlns:p14="http://schemas.microsoft.com/office/powerpoint/2010/main" val="1009331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343399"/>
            <a:ext cx="5486400" cy="4799013"/>
          </a:xfrm>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GB" sz="1050" b="0" u="sng" dirty="0" smtClean="0">
                <a:latin typeface="Arial" panose="020B0604020202020204" pitchFamily="34" charset="0"/>
                <a:cs typeface="Arial" panose="020B0604020202020204" pitchFamily="34" charset="0"/>
              </a:rPr>
              <a:t>Prognostic</a:t>
            </a:r>
            <a:r>
              <a:rPr lang="en-GB" sz="1050" b="0" u="sng" baseline="0" dirty="0" smtClean="0">
                <a:latin typeface="Arial" panose="020B0604020202020204" pitchFamily="34" charset="0"/>
                <a:cs typeface="Arial" panose="020B0604020202020204" pitchFamily="34" charset="0"/>
              </a:rPr>
              <a:t> models and nomograms (cont.)</a:t>
            </a:r>
          </a:p>
          <a:p>
            <a:pPr marL="0" marR="0" indent="0" algn="l" defTabSz="457200" rtl="0" eaLnBrk="1" fontAlgn="auto" latinLnBrk="0" hangingPunct="1">
              <a:lnSpc>
                <a:spcPct val="100000"/>
              </a:lnSpc>
              <a:spcBef>
                <a:spcPts val="0"/>
              </a:spcBef>
              <a:spcAft>
                <a:spcPts val="0"/>
              </a:spcAft>
              <a:buClrTx/>
              <a:buSzTx/>
              <a:buFontTx/>
              <a:buNone/>
              <a:tabLst/>
              <a:defRPr/>
            </a:pPr>
            <a:endParaRPr lang="en-GB" sz="1050" b="0" dirty="0" smtClean="0">
              <a:latin typeface="Arial" panose="020B0604020202020204" pitchFamily="34" charset="0"/>
              <a:cs typeface="Arial" panose="020B0604020202020204" pitchFamily="34" charset="0"/>
            </a:endParaRPr>
          </a:p>
          <a:p>
            <a:pPr marL="0" marR="0" indent="0" algn="l" defTabSz="457200" rtl="0" eaLnBrk="1" fontAlgn="auto" latinLnBrk="0" hangingPunct="1">
              <a:lnSpc>
                <a:spcPct val="100000"/>
              </a:lnSpc>
              <a:spcBef>
                <a:spcPts val="0"/>
              </a:spcBef>
              <a:spcAft>
                <a:spcPts val="0"/>
              </a:spcAft>
              <a:buClrTx/>
              <a:buSzTx/>
              <a:buFontTx/>
              <a:buNone/>
              <a:tabLst/>
              <a:defRPr/>
            </a:pPr>
            <a:r>
              <a:rPr lang="en-GB" sz="1050" dirty="0" smtClean="0">
                <a:latin typeface="Arial" panose="020B0604020202020204" pitchFamily="34" charset="0"/>
                <a:cs typeface="Arial" panose="020B0604020202020204" pitchFamily="34" charset="0"/>
              </a:rPr>
              <a:t>This</a:t>
            </a:r>
            <a:r>
              <a:rPr lang="en-GB" sz="1050" baseline="0" dirty="0" smtClean="0">
                <a:latin typeface="Arial" panose="020B0604020202020204" pitchFamily="34" charset="0"/>
                <a:cs typeface="Arial" panose="020B0604020202020204" pitchFamily="34" charset="0"/>
              </a:rPr>
              <a:t> next two slide shows examples of two kinds of </a:t>
            </a:r>
            <a:r>
              <a:rPr lang="en-GB" sz="1050" baseline="0" dirty="0" err="1" smtClean="0">
                <a:latin typeface="Arial" panose="020B0604020202020204" pitchFamily="34" charset="0"/>
                <a:cs typeface="Arial" panose="020B0604020202020204" pitchFamily="34" charset="0"/>
              </a:rPr>
              <a:t>nomograms</a:t>
            </a:r>
            <a:r>
              <a:rPr lang="en-GB" sz="1050" baseline="0" dirty="0" smtClean="0">
                <a:latin typeface="Arial" panose="020B0604020202020204" pitchFamily="34" charset="0"/>
                <a:cs typeface="Arial" panose="020B0604020202020204" pitchFamily="34" charset="0"/>
              </a:rPr>
              <a:t>. The first nomogram is used as a </a:t>
            </a:r>
            <a:r>
              <a:rPr lang="en-GB" sz="1050" baseline="0" dirty="0" err="1" smtClean="0">
                <a:latin typeface="Arial" panose="020B0604020202020204" pitchFamily="34" charset="0"/>
                <a:cs typeface="Arial" panose="020B0604020202020204" pitchFamily="34" charset="0"/>
              </a:rPr>
              <a:t>pretreatment</a:t>
            </a:r>
            <a:r>
              <a:rPr lang="en-GB" sz="1050" baseline="0" dirty="0" smtClean="0">
                <a:latin typeface="Arial" panose="020B0604020202020204" pitchFamily="34" charset="0"/>
                <a:cs typeface="Arial" panose="020B0604020202020204" pitchFamily="34" charset="0"/>
              </a:rPr>
              <a:t> prediction tool to predict the 5-year biochemical recurrence-free probability after 3-dimensional conformal external beam radiotherapy. This tool was internally validated in 1042 patients and the variables include PSA, biopsy Gleason sum, clinical stage, neoadjuvant androgen deprivation therapy (ADT) and radiation dose delivered.</a:t>
            </a:r>
            <a:r>
              <a:rPr lang="en-GB" sz="1050" baseline="30000" dirty="0" smtClean="0">
                <a:latin typeface="Arial" panose="020B0604020202020204" pitchFamily="34" charset="0"/>
                <a:cs typeface="Arial" panose="020B0604020202020204" pitchFamily="34" charset="0"/>
              </a:rPr>
              <a:t>1 </a:t>
            </a:r>
            <a:r>
              <a:rPr lang="en-GB" sz="1050" baseline="0" dirty="0" smtClean="0">
                <a:latin typeface="Arial" panose="020B0604020202020204" pitchFamily="34" charset="0"/>
                <a:cs typeface="Arial" panose="020B0604020202020204" pitchFamily="34" charset="0"/>
              </a:rPr>
              <a:t>/p5/para1, /p7/para4, /p44/Table5, /p27/Fig4 </a:t>
            </a:r>
          </a:p>
          <a:p>
            <a:pPr marL="0" marR="0" indent="0" algn="l" defTabSz="457200" rtl="0" eaLnBrk="1" fontAlgn="auto" latinLnBrk="0" hangingPunct="1">
              <a:lnSpc>
                <a:spcPct val="100000"/>
              </a:lnSpc>
              <a:spcBef>
                <a:spcPts val="0"/>
              </a:spcBef>
              <a:spcAft>
                <a:spcPts val="0"/>
              </a:spcAft>
              <a:buClrTx/>
              <a:buSzTx/>
              <a:buFontTx/>
              <a:buNone/>
              <a:tabLst/>
              <a:defRPr/>
            </a:pPr>
            <a:endParaRPr lang="en-GB" sz="1050" baseline="0" dirty="0" smtClean="0">
              <a:latin typeface="Arial" panose="020B0604020202020204" pitchFamily="34" charset="0"/>
              <a:cs typeface="Arial" panose="020B0604020202020204" pitchFamily="34" charset="0"/>
            </a:endParaRPr>
          </a:p>
          <a:p>
            <a:r>
              <a:rPr lang="en-GB" sz="800" b="1" dirty="0" smtClean="0">
                <a:latin typeface="Arial" panose="020B0604020202020204" pitchFamily="34" charset="0"/>
                <a:cs typeface="Arial" panose="020B0604020202020204" pitchFamily="34" charset="0"/>
              </a:rPr>
              <a:t>Reference:</a:t>
            </a:r>
            <a:endParaRPr lang="en-GB" sz="800" dirty="0" smtClean="0">
              <a:latin typeface="Arial" panose="020B0604020202020204" pitchFamily="34" charset="0"/>
              <a:cs typeface="Arial" panose="020B0604020202020204" pitchFamily="34" charset="0"/>
            </a:endParaRPr>
          </a:p>
          <a:p>
            <a:pPr marL="228600" indent="-228600">
              <a:buAutoNum type="arabicPeriod"/>
            </a:pPr>
            <a:r>
              <a:rPr lang="en-GB" sz="800" dirty="0" smtClean="0">
                <a:latin typeface="Arial" panose="020B0604020202020204" pitchFamily="34" charset="0"/>
                <a:cs typeface="Arial" panose="020B0604020202020204" pitchFamily="34" charset="0"/>
              </a:rPr>
              <a:t>Shariat SF, Kattan MW, Vickers AJ, Karakiewicz PI, Scardino PT. Critical</a:t>
            </a:r>
            <a:r>
              <a:rPr lang="en-GB" sz="800" baseline="0" dirty="0" smtClean="0">
                <a:latin typeface="Arial" panose="020B0604020202020204" pitchFamily="34" charset="0"/>
                <a:cs typeface="Arial" panose="020B0604020202020204" pitchFamily="34" charset="0"/>
              </a:rPr>
              <a:t> review of prostate cancer predictive tools. </a:t>
            </a:r>
            <a:r>
              <a:rPr lang="en-GB" sz="800" i="1" baseline="0" dirty="0" smtClean="0">
                <a:latin typeface="Arial" panose="020B0604020202020204" pitchFamily="34" charset="0"/>
                <a:cs typeface="Arial" panose="020B0604020202020204" pitchFamily="34" charset="0"/>
              </a:rPr>
              <a:t>Future Oncol</a:t>
            </a:r>
            <a:r>
              <a:rPr lang="en-GB" sz="800" baseline="0" dirty="0" smtClean="0">
                <a:latin typeface="Arial" panose="020B0604020202020204" pitchFamily="34" charset="0"/>
                <a:cs typeface="Arial" panose="020B0604020202020204" pitchFamily="34" charset="0"/>
              </a:rPr>
              <a:t>. 2009;5(10):1555-1584. </a:t>
            </a:r>
            <a:r>
              <a:rPr lang="en-GB" sz="800" b="0" i="0" kern="1200" dirty="0" smtClean="0">
                <a:solidFill>
                  <a:schemeClr val="tx1"/>
                </a:solidFill>
                <a:effectLst/>
                <a:latin typeface="Arial" panose="020B0604020202020204" pitchFamily="34" charset="0"/>
                <a:cs typeface="Arial" panose="020B0604020202020204" pitchFamily="34" charset="0"/>
              </a:rPr>
              <a:t>doi:10.2217/fon.09.121.</a:t>
            </a:r>
            <a:endParaRPr lang="en-GB" sz="800" baseline="0" dirty="0" smtClean="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FC51A87A-2AE1-D146-87E8-F584AD5E8E38}" type="slidenum">
              <a:rPr lang="en-GB" smtClean="0"/>
              <a:t>10</a:t>
            </a:fld>
            <a:endParaRPr lang="en-GB" dirty="0"/>
          </a:p>
        </p:txBody>
      </p:sp>
    </p:spTree>
    <p:extLst>
      <p:ext uri="{BB962C8B-B14F-4D97-AF65-F5344CB8AC3E}">
        <p14:creationId xmlns:p14="http://schemas.microsoft.com/office/powerpoint/2010/main" val="34629948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343399"/>
            <a:ext cx="5486400" cy="4799013"/>
          </a:xfrm>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GB" sz="1050" b="0" u="sng" dirty="0" smtClean="0">
                <a:latin typeface="Arial" panose="020B0604020202020204" pitchFamily="34" charset="0"/>
                <a:cs typeface="Arial" panose="020B0604020202020204" pitchFamily="34" charset="0"/>
              </a:rPr>
              <a:t>Prognostic</a:t>
            </a:r>
            <a:r>
              <a:rPr lang="en-GB" sz="1050" b="0" u="sng" baseline="0" dirty="0" smtClean="0">
                <a:latin typeface="Arial" panose="020B0604020202020204" pitchFamily="34" charset="0"/>
                <a:cs typeface="Arial" panose="020B0604020202020204" pitchFamily="34" charset="0"/>
              </a:rPr>
              <a:t> models and nomograms (cont.)</a:t>
            </a:r>
          </a:p>
          <a:p>
            <a:pPr marL="0" marR="0" indent="0" algn="l" defTabSz="457200" rtl="0" eaLnBrk="1" fontAlgn="auto" latinLnBrk="0" hangingPunct="1">
              <a:lnSpc>
                <a:spcPct val="100000"/>
              </a:lnSpc>
              <a:spcBef>
                <a:spcPts val="0"/>
              </a:spcBef>
              <a:spcAft>
                <a:spcPts val="0"/>
              </a:spcAft>
              <a:buClrTx/>
              <a:buSzTx/>
              <a:buFontTx/>
              <a:buNone/>
              <a:tabLst/>
              <a:defRPr/>
            </a:pPr>
            <a:endParaRPr lang="en-GB" sz="1050" b="0" dirty="0" smtClean="0">
              <a:latin typeface="Arial" panose="020B0604020202020204" pitchFamily="34" charset="0"/>
              <a:cs typeface="Arial" panose="020B0604020202020204" pitchFamily="34" charset="0"/>
            </a:endParaRPr>
          </a:p>
          <a:p>
            <a:pPr marL="0" marR="0" indent="0" algn="l" defTabSz="457200" rtl="0" eaLnBrk="1" fontAlgn="auto" latinLnBrk="0" hangingPunct="1">
              <a:lnSpc>
                <a:spcPct val="100000"/>
              </a:lnSpc>
              <a:spcBef>
                <a:spcPts val="0"/>
              </a:spcBef>
              <a:spcAft>
                <a:spcPts val="0"/>
              </a:spcAft>
              <a:buClrTx/>
              <a:buSzTx/>
              <a:buFontTx/>
              <a:buNone/>
              <a:tabLst/>
              <a:defRPr/>
            </a:pPr>
            <a:r>
              <a:rPr lang="en-GB" sz="1050" baseline="0" dirty="0" smtClean="0">
                <a:latin typeface="Arial" panose="020B0604020202020204" pitchFamily="34" charset="0"/>
                <a:cs typeface="Arial" panose="020B0604020202020204" pitchFamily="34" charset="0"/>
              </a:rPr>
              <a:t>The second nomogram is a postoperative tool that can be used to predict 10-year biochemical recurrence-free probability following radical prostatectomy. This nomogram was developed using </a:t>
            </a:r>
            <a:r>
              <a:rPr lang="en-GB" sz="1050" baseline="0" dirty="0" err="1" smtClean="0">
                <a:latin typeface="Arial" panose="020B0604020202020204" pitchFamily="34" charset="0"/>
                <a:cs typeface="Arial" panose="020B0604020202020204" pitchFamily="34" charset="0"/>
              </a:rPr>
              <a:t>extracapsular</a:t>
            </a:r>
            <a:r>
              <a:rPr lang="en-GB" sz="1050" baseline="0" dirty="0" smtClean="0">
                <a:latin typeface="Arial" panose="020B0604020202020204" pitchFamily="34" charset="0"/>
                <a:cs typeface="Arial" panose="020B0604020202020204" pitchFamily="34" charset="0"/>
              </a:rPr>
              <a:t> extension, seminal vesicle invasion and lymph node invasion as predictive variables. Beginning with locating the patient’s surgical margin status, the physician has to draw a straight line down to the points axis. This process is repeated for each variable and then the total number of points are calculated. This point is located on the total points axis and then a straight line is drawn to the months disease-free after radical prostatectomy axis. The 10-year progression-free probability from the time of radical prostatectomy is calculated using a slanted vertical line that crosses this intersection point.</a:t>
            </a:r>
            <a:r>
              <a:rPr lang="en-GB" sz="1050" baseline="30000" dirty="0" smtClean="0">
                <a:latin typeface="Arial" panose="020B0604020202020204" pitchFamily="34" charset="0"/>
                <a:cs typeface="Arial" panose="020B0604020202020204" pitchFamily="34" charset="0"/>
              </a:rPr>
              <a:t>1 </a:t>
            </a:r>
            <a:r>
              <a:rPr lang="en-GB" sz="1050" baseline="0" dirty="0" smtClean="0">
                <a:latin typeface="Arial" panose="020B0604020202020204" pitchFamily="34" charset="0"/>
                <a:cs typeface="Arial" panose="020B0604020202020204" pitchFamily="34" charset="0"/>
              </a:rPr>
              <a:t>/p7/para3, /p26/Fig3</a:t>
            </a:r>
          </a:p>
          <a:p>
            <a:endParaRPr lang="en-GB" sz="1050" dirty="0" smtClean="0">
              <a:latin typeface="Arial" panose="020B0604020202020204" pitchFamily="34" charset="0"/>
              <a:cs typeface="Arial" panose="020B0604020202020204" pitchFamily="34" charset="0"/>
            </a:endParaRPr>
          </a:p>
          <a:p>
            <a:r>
              <a:rPr lang="en-GB" sz="1050" kern="1200" dirty="0" smtClean="0">
                <a:solidFill>
                  <a:schemeClr val="tx1"/>
                </a:solidFill>
                <a:latin typeface="Arial" panose="020B0604020202020204" pitchFamily="34" charset="0"/>
                <a:cs typeface="Arial" panose="020B0604020202020204" pitchFamily="34" charset="0"/>
              </a:rPr>
              <a:t> </a:t>
            </a:r>
            <a:r>
              <a:rPr lang="en-GB" sz="800" b="1" dirty="0" smtClean="0">
                <a:latin typeface="Arial" panose="020B0604020202020204" pitchFamily="34" charset="0"/>
                <a:cs typeface="Arial" panose="020B0604020202020204" pitchFamily="34" charset="0"/>
              </a:rPr>
              <a:t>Reference:</a:t>
            </a:r>
            <a:endParaRPr lang="en-GB" sz="800" dirty="0" smtClean="0">
              <a:latin typeface="Arial" panose="020B0604020202020204" pitchFamily="34" charset="0"/>
              <a:cs typeface="Arial" panose="020B0604020202020204" pitchFamily="34" charset="0"/>
            </a:endParaRPr>
          </a:p>
          <a:p>
            <a:pPr marL="228600" indent="-228600">
              <a:buAutoNum type="arabicPeriod"/>
            </a:pPr>
            <a:r>
              <a:rPr lang="en-GB" sz="800" dirty="0" smtClean="0">
                <a:latin typeface="Arial" panose="020B0604020202020204" pitchFamily="34" charset="0"/>
                <a:cs typeface="Arial" panose="020B0604020202020204" pitchFamily="34" charset="0"/>
              </a:rPr>
              <a:t>Shariat SF, Kattan MW, Vickers AJ, Karakiewicz PI, Scardino PT. Critical</a:t>
            </a:r>
            <a:r>
              <a:rPr lang="en-GB" sz="800" baseline="0" dirty="0" smtClean="0">
                <a:latin typeface="Arial" panose="020B0604020202020204" pitchFamily="34" charset="0"/>
                <a:cs typeface="Arial" panose="020B0604020202020204" pitchFamily="34" charset="0"/>
              </a:rPr>
              <a:t> review of prostate cancer predictive tools. </a:t>
            </a:r>
            <a:r>
              <a:rPr lang="en-GB" sz="800" i="1" baseline="0" dirty="0" smtClean="0">
                <a:latin typeface="Arial" panose="020B0604020202020204" pitchFamily="34" charset="0"/>
                <a:cs typeface="Arial" panose="020B0604020202020204" pitchFamily="34" charset="0"/>
              </a:rPr>
              <a:t>Future Oncol</a:t>
            </a:r>
            <a:r>
              <a:rPr lang="en-GB" sz="800" baseline="0" dirty="0" smtClean="0">
                <a:latin typeface="Arial" panose="020B0604020202020204" pitchFamily="34" charset="0"/>
                <a:cs typeface="Arial" panose="020B0604020202020204" pitchFamily="34" charset="0"/>
              </a:rPr>
              <a:t>. 2009;5(10):1555-1584. </a:t>
            </a:r>
            <a:r>
              <a:rPr lang="en-GB" sz="800" b="0" i="0" kern="1200" dirty="0" smtClean="0">
                <a:solidFill>
                  <a:schemeClr val="tx1"/>
                </a:solidFill>
                <a:effectLst/>
                <a:latin typeface="Arial" panose="020B0604020202020204" pitchFamily="34" charset="0"/>
                <a:cs typeface="Arial" panose="020B0604020202020204" pitchFamily="34" charset="0"/>
              </a:rPr>
              <a:t>doi:10.2217/fon.09.121.</a:t>
            </a:r>
            <a:endParaRPr lang="en-GB" sz="800" baseline="0" dirty="0" smtClean="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FC51A87A-2AE1-D146-87E8-F584AD5E8E38}" type="slidenum">
              <a:rPr lang="en-GB" smtClean="0"/>
              <a:t>11</a:t>
            </a:fld>
            <a:endParaRPr lang="en-GB" dirty="0"/>
          </a:p>
        </p:txBody>
      </p:sp>
    </p:spTree>
    <p:extLst>
      <p:ext uri="{BB962C8B-B14F-4D97-AF65-F5344CB8AC3E}">
        <p14:creationId xmlns:p14="http://schemas.microsoft.com/office/powerpoint/2010/main" val="13101350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050" b="0" u="sng" kern="1200" noProof="0" dirty="0" smtClean="0">
                <a:solidFill>
                  <a:schemeClr val="tx1"/>
                </a:solidFill>
                <a:latin typeface="Arial" panose="020B0604020202020204" pitchFamily="34" charset="0"/>
                <a:cs typeface="Arial" panose="020B0604020202020204" pitchFamily="34" charset="0"/>
              </a:rPr>
              <a:t>Knowledge check (1)</a:t>
            </a:r>
          </a:p>
          <a:p>
            <a:endParaRPr lang="en-GB" sz="1050" b="1" kern="1200" noProof="0" dirty="0" smtClean="0">
              <a:solidFill>
                <a:schemeClr val="tx1"/>
              </a:solidFill>
              <a:latin typeface="Arial" panose="020B0604020202020204" pitchFamily="34" charset="0"/>
              <a:cs typeface="Arial" panose="020B0604020202020204" pitchFamily="34" charset="0"/>
            </a:endParaRPr>
          </a:p>
          <a:p>
            <a:pPr marL="0" indent="0">
              <a:buNone/>
            </a:pPr>
            <a:r>
              <a:rPr lang="en-GB" sz="1050" kern="1200" dirty="0" smtClean="0">
                <a:solidFill>
                  <a:schemeClr val="tx1"/>
                </a:solidFill>
                <a:latin typeface="Arial" panose="020B0604020202020204" pitchFamily="34" charset="0"/>
                <a:cs typeface="Arial" panose="020B0604020202020204" pitchFamily="34" charset="0"/>
              </a:rPr>
              <a:t>Which of the following variables can be used to predict the biochemical recurrence probability after radical prostatectomy?</a:t>
            </a:r>
          </a:p>
          <a:p>
            <a:endParaRPr lang="en-GB" sz="1050" kern="1200" dirty="0" smtClean="0">
              <a:solidFill>
                <a:schemeClr val="tx1"/>
              </a:solidFill>
              <a:latin typeface="Arial" panose="020B0604020202020204" pitchFamily="34" charset="0"/>
              <a:cs typeface="Arial" panose="020B0604020202020204" pitchFamily="34" charset="0"/>
            </a:endParaRPr>
          </a:p>
          <a:p>
            <a:pPr marL="365760" indent="-365760">
              <a:buFont typeface="+mj-lt"/>
              <a:buAutoNum type="arabicPeriod"/>
            </a:pPr>
            <a:r>
              <a:rPr lang="en-GB" sz="1050" kern="1200" dirty="0" smtClean="0">
                <a:solidFill>
                  <a:schemeClr val="tx1"/>
                </a:solidFill>
                <a:latin typeface="Arial" panose="020B0604020202020204" pitchFamily="34" charset="0"/>
                <a:cs typeface="Arial" panose="020B0604020202020204" pitchFamily="34" charset="0"/>
              </a:rPr>
              <a:t>PSA</a:t>
            </a:r>
          </a:p>
          <a:p>
            <a:pPr marL="365760" indent="-365760">
              <a:buFont typeface="+mj-lt"/>
              <a:buAutoNum type="arabicPeriod"/>
            </a:pPr>
            <a:r>
              <a:rPr lang="en-GB" sz="1050" kern="1200" dirty="0" smtClean="0">
                <a:solidFill>
                  <a:schemeClr val="tx1"/>
                </a:solidFill>
                <a:latin typeface="Arial" panose="020B0604020202020204" pitchFamily="34" charset="0"/>
                <a:cs typeface="Arial" panose="020B0604020202020204" pitchFamily="34" charset="0"/>
              </a:rPr>
              <a:t>Lymph node invasion</a:t>
            </a:r>
          </a:p>
          <a:p>
            <a:pPr marL="365760" indent="-365760">
              <a:buFont typeface="+mj-lt"/>
              <a:buAutoNum type="arabicPeriod"/>
            </a:pPr>
            <a:r>
              <a:rPr lang="en-GB" sz="1050" kern="1200" dirty="0" smtClean="0">
                <a:solidFill>
                  <a:schemeClr val="tx1"/>
                </a:solidFill>
                <a:latin typeface="Arial" panose="020B0604020202020204" pitchFamily="34" charset="0"/>
                <a:cs typeface="Arial" panose="020B0604020202020204" pitchFamily="34" charset="0"/>
              </a:rPr>
              <a:t>Smoking</a:t>
            </a:r>
          </a:p>
          <a:p>
            <a:pPr marL="365760" indent="-365760">
              <a:buFont typeface="+mj-lt"/>
              <a:buAutoNum type="arabicPeriod"/>
            </a:pPr>
            <a:r>
              <a:rPr lang="en-GB" sz="1050" kern="1200" dirty="0" smtClean="0">
                <a:solidFill>
                  <a:schemeClr val="tx1"/>
                </a:solidFill>
                <a:latin typeface="Arial" panose="020B0604020202020204" pitchFamily="34" charset="0"/>
                <a:cs typeface="Arial" panose="020B0604020202020204" pitchFamily="34" charset="0"/>
              </a:rPr>
              <a:t>Extracapsular extension</a:t>
            </a:r>
          </a:p>
          <a:p>
            <a:pPr marL="365760" indent="-365760">
              <a:buFont typeface="+mj-lt"/>
              <a:buAutoNum type="arabicPeriod"/>
            </a:pPr>
            <a:r>
              <a:rPr lang="en-GB" sz="1050" kern="1200" dirty="0" smtClean="0">
                <a:solidFill>
                  <a:schemeClr val="tx1"/>
                </a:solidFill>
                <a:latin typeface="Arial" panose="020B0604020202020204" pitchFamily="34" charset="0"/>
                <a:cs typeface="Arial" panose="020B0604020202020204" pitchFamily="34" charset="0"/>
              </a:rPr>
              <a:t>Genetics</a:t>
            </a:r>
          </a:p>
          <a:p>
            <a:endParaRPr lang="en-GB" sz="1050" dirty="0" smtClean="0">
              <a:latin typeface="Arial" panose="020B0604020202020204" pitchFamily="34" charset="0"/>
              <a:cs typeface="Arial" panose="020B0604020202020204" pitchFamily="34" charset="0"/>
            </a:endParaRPr>
          </a:p>
          <a:p>
            <a:r>
              <a:rPr lang="en-GB" sz="1050" dirty="0" smtClean="0">
                <a:latin typeface="Arial" panose="020B0604020202020204" pitchFamily="34" charset="0"/>
                <a:cs typeface="Arial" panose="020B0604020202020204" pitchFamily="34" charset="0"/>
              </a:rPr>
              <a:t>Answer: 1, 2 and 4. PSA, lymph node invasion and </a:t>
            </a:r>
            <a:r>
              <a:rPr lang="en-GB" sz="1050" dirty="0" err="1" smtClean="0">
                <a:latin typeface="Arial" panose="020B0604020202020204" pitchFamily="34" charset="0"/>
                <a:cs typeface="Arial" panose="020B0604020202020204" pitchFamily="34" charset="0"/>
              </a:rPr>
              <a:t>extracapsular</a:t>
            </a:r>
            <a:r>
              <a:rPr lang="en-GB" sz="1050" dirty="0" smtClean="0">
                <a:latin typeface="Arial" panose="020B0604020202020204" pitchFamily="34" charset="0"/>
                <a:cs typeface="Arial" panose="020B0604020202020204" pitchFamily="34" charset="0"/>
              </a:rPr>
              <a:t> extension are typically used to predict the biochemical recurrence probability</a:t>
            </a:r>
            <a:r>
              <a:rPr lang="en-GB" sz="1050" baseline="0" dirty="0" smtClean="0">
                <a:latin typeface="Arial" panose="020B0604020202020204" pitchFamily="34" charset="0"/>
                <a:cs typeface="Arial" panose="020B0604020202020204" pitchFamily="34" charset="0"/>
              </a:rPr>
              <a:t> after radical prostatectomy.</a:t>
            </a:r>
          </a:p>
          <a:p>
            <a:endParaRPr lang="en-GB" sz="1050" baseline="0" dirty="0" smtClean="0">
              <a:latin typeface="Arial" panose="020B0604020202020204" pitchFamily="34" charset="0"/>
              <a:cs typeface="Arial" panose="020B0604020202020204" pitchFamily="34" charset="0"/>
            </a:endParaRPr>
          </a:p>
          <a:p>
            <a:pPr marL="0" marR="0" indent="0" algn="l" defTabSz="457200" rtl="0" eaLnBrk="1" fontAlgn="auto" latinLnBrk="0" hangingPunct="1">
              <a:lnSpc>
                <a:spcPct val="100000"/>
              </a:lnSpc>
              <a:spcBef>
                <a:spcPts val="0"/>
              </a:spcBef>
              <a:spcAft>
                <a:spcPts val="0"/>
              </a:spcAft>
              <a:buClrTx/>
              <a:buSzTx/>
              <a:buFontTx/>
              <a:buNone/>
              <a:tabLst/>
              <a:defRPr/>
            </a:pPr>
            <a:r>
              <a:rPr lang="en-GB" sz="1050" kern="1200" dirty="0" smtClean="0">
                <a:solidFill>
                  <a:schemeClr val="tx1"/>
                </a:solidFill>
                <a:latin typeface="Arial" panose="020B0604020202020204" pitchFamily="34" charset="0"/>
                <a:cs typeface="Arial" panose="020B0604020202020204" pitchFamily="34" charset="0"/>
              </a:rPr>
              <a:t>PSA, prostate-specific antigen.</a:t>
            </a:r>
          </a:p>
          <a:p>
            <a:endParaRPr lang="en-GB" sz="105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FC51A87A-2AE1-D146-87E8-F584AD5E8E38}" type="slidenum">
              <a:rPr lang="en-GB" smtClean="0"/>
              <a:t>12</a:t>
            </a:fld>
            <a:endParaRPr lang="en-GB" dirty="0"/>
          </a:p>
        </p:txBody>
      </p:sp>
    </p:spTree>
    <p:extLst>
      <p:ext uri="{BB962C8B-B14F-4D97-AF65-F5344CB8AC3E}">
        <p14:creationId xmlns:p14="http://schemas.microsoft.com/office/powerpoint/2010/main" val="14522941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739CBBAE-9CAC-CA42-A60E-2BA57908FB49}" type="slidenum">
              <a:rPr lang="en-GB" smtClean="0"/>
              <a:t>13</a:t>
            </a:fld>
            <a:endParaRPr lang="en-GB" dirty="0"/>
          </a:p>
        </p:txBody>
      </p:sp>
    </p:spTree>
    <p:extLst>
      <p:ext uri="{BB962C8B-B14F-4D97-AF65-F5344CB8AC3E}">
        <p14:creationId xmlns:p14="http://schemas.microsoft.com/office/powerpoint/2010/main" val="17982895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GB" sz="1050" u="sng" dirty="0" smtClean="0">
                <a:latin typeface="Arial" panose="020B0604020202020204" pitchFamily="34" charset="0"/>
                <a:cs typeface="Arial" panose="020B0604020202020204" pitchFamily="34" charset="0"/>
              </a:rPr>
              <a:t>Prostate cancer treatment options</a:t>
            </a:r>
          </a:p>
          <a:p>
            <a:pPr marL="0" marR="0" indent="0" algn="l" defTabSz="457200" rtl="0" eaLnBrk="1" fontAlgn="auto" latinLnBrk="0" hangingPunct="1">
              <a:lnSpc>
                <a:spcPct val="100000"/>
              </a:lnSpc>
              <a:spcBef>
                <a:spcPts val="0"/>
              </a:spcBef>
              <a:spcAft>
                <a:spcPts val="0"/>
              </a:spcAft>
              <a:buClrTx/>
              <a:buSzTx/>
              <a:buFontTx/>
              <a:buNone/>
              <a:tabLst/>
              <a:defRPr/>
            </a:pPr>
            <a:endParaRPr lang="en-GB" sz="1050" dirty="0" smtClean="0">
              <a:latin typeface="Arial" panose="020B0604020202020204" pitchFamily="34" charset="0"/>
              <a:cs typeface="Arial" panose="020B0604020202020204" pitchFamily="34" charset="0"/>
            </a:endParaRPr>
          </a:p>
          <a:p>
            <a:pPr marL="0" marR="0" lvl="1" indent="0" algn="l" defTabSz="457200" rtl="0" eaLnBrk="1" fontAlgn="auto" latinLnBrk="0" hangingPunct="1">
              <a:lnSpc>
                <a:spcPct val="100000"/>
              </a:lnSpc>
              <a:spcBef>
                <a:spcPts val="0"/>
              </a:spcBef>
              <a:spcAft>
                <a:spcPts val="0"/>
              </a:spcAft>
              <a:buClrTx/>
              <a:buSzTx/>
              <a:buFontTx/>
              <a:buNone/>
              <a:tabLst/>
              <a:defRPr/>
            </a:pPr>
            <a:r>
              <a:rPr lang="en-GB" sz="1050" dirty="0" smtClean="0">
                <a:latin typeface="Arial" panose="020B0604020202020204" pitchFamily="34" charset="0"/>
                <a:cs typeface="Arial" panose="020B0604020202020204" pitchFamily="34" charset="0"/>
              </a:rPr>
              <a:t>There are many options available for treating prostate cancer. Depending on the stage of the disease, the treatment options may include</a:t>
            </a:r>
            <a:r>
              <a:rPr lang="en-GB" sz="1050" baseline="0" dirty="0" smtClean="0">
                <a:latin typeface="Arial" panose="020B0604020202020204" pitchFamily="34" charset="0"/>
                <a:cs typeface="Arial" panose="020B0604020202020204" pitchFamily="34" charset="0"/>
              </a:rPr>
              <a:t> active surveillance, watchful waiting, surgery, radiation therapy, ADT, chemotherapy, bone-directed treatments, immunotherapy and </a:t>
            </a:r>
            <a:r>
              <a:rPr lang="en-GB" sz="1050" kern="1200" dirty="0" smtClean="0">
                <a:solidFill>
                  <a:schemeClr val="tx1"/>
                </a:solidFill>
                <a:latin typeface="Arial" panose="020B0604020202020204" pitchFamily="34" charset="0"/>
                <a:cs typeface="Arial" panose="020B0604020202020204" pitchFamily="34" charset="0"/>
              </a:rPr>
              <a:t>experimental therapeutic options</a:t>
            </a:r>
            <a:r>
              <a:rPr lang="en-GB" sz="1050" kern="1200" baseline="0" dirty="0" smtClean="0">
                <a:solidFill>
                  <a:schemeClr val="tx1"/>
                </a:solidFill>
                <a:latin typeface="Arial" panose="020B0604020202020204" pitchFamily="34" charset="0"/>
                <a:cs typeface="Arial" panose="020B0604020202020204" pitchFamily="34" charset="0"/>
              </a:rPr>
              <a:t> like </a:t>
            </a:r>
            <a:r>
              <a:rPr lang="en-GB" sz="1050" baseline="0" dirty="0" smtClean="0">
                <a:latin typeface="Arial" panose="020B0604020202020204" pitchFamily="34" charset="0"/>
                <a:cs typeface="Arial" panose="020B0604020202020204" pitchFamily="34" charset="0"/>
              </a:rPr>
              <a:t>cryosurgery and high-intensity focussed ultrasound (HIFU). These options may be used individually or in combination.</a:t>
            </a:r>
            <a:r>
              <a:rPr lang="en-GB" sz="1050" baseline="30000" dirty="0" smtClean="0">
                <a:latin typeface="Arial" panose="020B0604020202020204" pitchFamily="34" charset="0"/>
                <a:cs typeface="Arial" panose="020B0604020202020204" pitchFamily="34" charset="0"/>
              </a:rPr>
              <a:t>1 </a:t>
            </a:r>
            <a:r>
              <a:rPr lang="en-GB" sz="1050" baseline="0" dirty="0" smtClean="0">
                <a:latin typeface="Arial" panose="020B0604020202020204" pitchFamily="34" charset="0"/>
                <a:cs typeface="Arial" panose="020B0604020202020204" pitchFamily="34" charset="0"/>
              </a:rPr>
              <a:t>/p28/para5, /p29/para1, /p80/para5 Cryosurgery utilises cold temperature to freeze and destroy cancer cells.</a:t>
            </a:r>
            <a:r>
              <a:rPr lang="en-GB" sz="1050" baseline="30000" dirty="0" smtClean="0">
                <a:latin typeface="Arial" panose="020B0604020202020204" pitchFamily="34" charset="0"/>
                <a:cs typeface="Arial" panose="020B0604020202020204" pitchFamily="34" charset="0"/>
              </a:rPr>
              <a:t>1 </a:t>
            </a:r>
            <a:r>
              <a:rPr lang="en-GB" sz="1050" baseline="0" dirty="0" smtClean="0">
                <a:latin typeface="Arial" panose="020B0604020202020204" pitchFamily="34" charset="0"/>
                <a:cs typeface="Arial" panose="020B0604020202020204" pitchFamily="34" charset="0"/>
              </a:rPr>
              <a:t>/p46/para9 On the other hand, </a:t>
            </a:r>
            <a:r>
              <a:rPr lang="en-GB" sz="1050" kern="1200" noProof="0" dirty="0" err="1" smtClean="0">
                <a:solidFill>
                  <a:schemeClr val="tx1"/>
                </a:solidFill>
                <a:latin typeface="Arial" panose="020B0604020202020204" pitchFamily="34" charset="0"/>
                <a:cs typeface="Arial" panose="020B0604020202020204" pitchFamily="34" charset="0"/>
              </a:rPr>
              <a:t>HIFU</a:t>
            </a:r>
            <a:r>
              <a:rPr lang="en-GB" sz="1050" baseline="0" dirty="0" smtClean="0">
                <a:latin typeface="Arial" panose="020B0604020202020204" pitchFamily="34" charset="0"/>
                <a:cs typeface="Arial" panose="020B0604020202020204" pitchFamily="34" charset="0"/>
              </a:rPr>
              <a:t> destroys the cancer cells by using the heat generated by highly focussed ultrasonic waves.</a:t>
            </a:r>
            <a:r>
              <a:rPr lang="en-GB" sz="1050" baseline="30000" dirty="0" smtClean="0">
                <a:latin typeface="Arial" panose="020B0604020202020204" pitchFamily="34" charset="0"/>
                <a:cs typeface="Arial" panose="020B0604020202020204" pitchFamily="34" charset="0"/>
              </a:rPr>
              <a:t>1 </a:t>
            </a:r>
            <a:r>
              <a:rPr lang="en-GB" sz="1050" baseline="0" dirty="0" smtClean="0">
                <a:latin typeface="Arial" panose="020B0604020202020204" pitchFamily="34" charset="0"/>
                <a:cs typeface="Arial" panose="020B0604020202020204" pitchFamily="34" charset="0"/>
              </a:rPr>
              <a:t>/p80/para5 Bone-directed treatments address pain associated with prostate cancer that has metastasised to the bones.</a:t>
            </a:r>
            <a:r>
              <a:rPr lang="en-GB" sz="1050" baseline="30000" dirty="0" smtClean="0">
                <a:latin typeface="Arial" panose="020B0604020202020204" pitchFamily="34" charset="0"/>
                <a:cs typeface="Arial" panose="020B0604020202020204" pitchFamily="34" charset="0"/>
              </a:rPr>
              <a:t>1 </a:t>
            </a:r>
            <a:r>
              <a:rPr lang="en-GB" sz="1050" baseline="0" dirty="0" smtClean="0">
                <a:latin typeface="Arial" panose="020B0604020202020204" pitchFamily="34" charset="0"/>
                <a:cs typeface="Arial" panose="020B0604020202020204" pitchFamily="34" charset="0"/>
              </a:rPr>
              <a:t>/p83/para1</a:t>
            </a:r>
          </a:p>
          <a:p>
            <a:pPr marL="0" marR="0" indent="0" algn="l" defTabSz="457200" rtl="0" eaLnBrk="1" fontAlgn="auto" latinLnBrk="0" hangingPunct="1">
              <a:lnSpc>
                <a:spcPct val="100000"/>
              </a:lnSpc>
              <a:spcBef>
                <a:spcPts val="0"/>
              </a:spcBef>
              <a:spcAft>
                <a:spcPts val="0"/>
              </a:spcAft>
              <a:buClrTx/>
              <a:buSzTx/>
              <a:buFontTx/>
              <a:buNone/>
              <a:tabLst/>
              <a:defRPr/>
            </a:pPr>
            <a:endParaRPr lang="en-GB" sz="1050" baseline="0" dirty="0" smtClean="0">
              <a:latin typeface="Arial" panose="020B0604020202020204" pitchFamily="34" charset="0"/>
              <a:cs typeface="Arial" panose="020B0604020202020204" pitchFamily="34" charset="0"/>
            </a:endParaRPr>
          </a:p>
          <a:p>
            <a:pPr marL="0" marR="0" indent="0" algn="l" defTabSz="457200" rtl="0" eaLnBrk="1" fontAlgn="auto" latinLnBrk="0" hangingPunct="1">
              <a:lnSpc>
                <a:spcPct val="100000"/>
              </a:lnSpc>
              <a:spcBef>
                <a:spcPts val="0"/>
              </a:spcBef>
              <a:spcAft>
                <a:spcPts val="0"/>
              </a:spcAft>
              <a:buClrTx/>
              <a:buSzTx/>
              <a:buFontTx/>
              <a:buNone/>
              <a:tabLst/>
              <a:defRPr/>
            </a:pPr>
            <a:r>
              <a:rPr lang="en-GB" sz="1050" baseline="0" dirty="0" smtClean="0">
                <a:latin typeface="Arial" panose="020B0604020202020204" pitchFamily="34" charset="0"/>
                <a:cs typeface="Arial" panose="020B0604020202020204" pitchFamily="34" charset="0"/>
              </a:rPr>
              <a:t>In the next slide, we will discuss about watchful waiting and active surveillance in detail. </a:t>
            </a:r>
            <a:endParaRPr lang="en-GB" sz="1050" dirty="0" smtClean="0">
              <a:latin typeface="Arial" panose="020B0604020202020204" pitchFamily="34" charset="0"/>
              <a:cs typeface="Arial" panose="020B0604020202020204" pitchFamily="34" charset="0"/>
            </a:endParaRPr>
          </a:p>
          <a:p>
            <a:endParaRPr lang="en-GB" sz="1050" dirty="0" smtClean="0">
              <a:latin typeface="Arial" panose="020B0604020202020204" pitchFamily="34" charset="0"/>
              <a:cs typeface="Arial" panose="020B0604020202020204" pitchFamily="34" charset="0"/>
            </a:endParaRPr>
          </a:p>
          <a:p>
            <a:r>
              <a:rPr lang="en-GB" sz="800" b="1" dirty="0" smtClean="0">
                <a:latin typeface="Arial" panose="020B0604020202020204" pitchFamily="34" charset="0"/>
                <a:cs typeface="Arial" panose="020B0604020202020204" pitchFamily="34" charset="0"/>
              </a:rPr>
              <a:t>Reference:</a:t>
            </a:r>
            <a:endParaRPr lang="en-GB" sz="800" kern="1200" dirty="0" smtClean="0">
              <a:solidFill>
                <a:schemeClr val="tx1"/>
              </a:solidFill>
              <a:effectLst/>
              <a:latin typeface="Arial" panose="020B0604020202020204" pitchFamily="34" charset="0"/>
              <a:cs typeface="Arial" panose="020B0604020202020204" pitchFamily="34" charset="0"/>
            </a:endParaRPr>
          </a:p>
          <a:p>
            <a:pPr marL="228600" marR="0" lvl="0" indent="-228600" algn="l" defTabSz="457200" rtl="0" eaLnBrk="1" fontAlgn="auto" latinLnBrk="0" hangingPunct="1">
              <a:lnSpc>
                <a:spcPct val="100000"/>
              </a:lnSpc>
              <a:spcBef>
                <a:spcPts val="0"/>
              </a:spcBef>
              <a:spcAft>
                <a:spcPts val="0"/>
              </a:spcAft>
              <a:buClrTx/>
              <a:buSzTx/>
              <a:buFontTx/>
              <a:buAutoNum type="arabicPeriod"/>
              <a:tabLst/>
              <a:defRPr/>
            </a:pPr>
            <a:r>
              <a:rPr kumimoji="0" lang="en-GB" sz="800" b="0" i="0" u="none" strike="noStrike" kern="1200" cap="none" spc="0" normalizeH="0" baseline="0" noProof="0" dirty="0" smtClean="0">
                <a:ln>
                  <a:noFill/>
                </a:ln>
                <a:solidFill>
                  <a:prstClr val="black"/>
                </a:solidFill>
                <a:effectLst/>
                <a:uLnTx/>
                <a:uFillTx/>
                <a:latin typeface="Arial" panose="020B0604020202020204" pitchFamily="34" charset="0"/>
                <a:cs typeface="Arial" panose="020B0604020202020204" pitchFamily="34" charset="0"/>
              </a:rPr>
              <a:t>Prostate cancer. American Cancer Society Web site. http://www.cancer.org/acs/groups/cid/documents/webcontent/003134-pdf.pdf. Accessed April 4, 2016.</a:t>
            </a:r>
            <a:endParaRPr lang="en-GB" sz="800" baseline="0" dirty="0" smtClean="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FC51A87A-2AE1-D146-87E8-F584AD5E8E38}" type="slidenum">
              <a:rPr lang="en-GB" smtClean="0"/>
              <a:t>14</a:t>
            </a:fld>
            <a:endParaRPr lang="en-GB" dirty="0"/>
          </a:p>
        </p:txBody>
      </p:sp>
    </p:spTree>
    <p:extLst>
      <p:ext uri="{BB962C8B-B14F-4D97-AF65-F5344CB8AC3E}">
        <p14:creationId xmlns:p14="http://schemas.microsoft.com/office/powerpoint/2010/main" val="24593766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145143" y="4343400"/>
            <a:ext cx="6545943" cy="4114800"/>
          </a:xfrm>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GB" sz="1050" b="0" u="sng" kern="1200" dirty="0" smtClean="0">
                <a:solidFill>
                  <a:schemeClr val="tx1"/>
                </a:solidFill>
                <a:latin typeface="Arial" panose="020B0604020202020204" pitchFamily="34" charset="0"/>
                <a:cs typeface="Arial" panose="020B0604020202020204" pitchFamily="34" charset="0"/>
              </a:rPr>
              <a:t>Active surveillance and watchful waiting</a:t>
            </a:r>
          </a:p>
          <a:p>
            <a:pPr marL="0" marR="0" indent="0" algn="l" defTabSz="457200" rtl="0" eaLnBrk="1" fontAlgn="auto" latinLnBrk="0" hangingPunct="1">
              <a:lnSpc>
                <a:spcPct val="100000"/>
              </a:lnSpc>
              <a:spcBef>
                <a:spcPts val="0"/>
              </a:spcBef>
              <a:spcAft>
                <a:spcPts val="0"/>
              </a:spcAft>
              <a:buClrTx/>
              <a:buSzTx/>
              <a:buFontTx/>
              <a:buNone/>
              <a:tabLst/>
              <a:defRPr/>
            </a:pPr>
            <a:endParaRPr lang="en-GB" sz="1050" dirty="0" smtClean="0">
              <a:latin typeface="Arial" panose="020B0604020202020204" pitchFamily="34" charset="0"/>
              <a:cs typeface="Arial" panose="020B0604020202020204" pitchFamily="34" charset="0"/>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050" dirty="0" smtClean="0">
                <a:latin typeface="Arial" panose="020B0604020202020204" pitchFamily="34" charset="0"/>
                <a:cs typeface="Arial" panose="020B0604020202020204" pitchFamily="34" charset="0"/>
              </a:rPr>
              <a:t>Conservative management strategies include active surveillance and watchful waiting</a:t>
            </a:r>
            <a:r>
              <a:rPr lang="en-GB" sz="1050" baseline="0" dirty="0" smtClean="0">
                <a:latin typeface="Arial" panose="020B0604020202020204" pitchFamily="34" charset="0"/>
                <a:cs typeface="Arial" panose="020B0604020202020204" pitchFamily="34" charset="0"/>
              </a:rPr>
              <a:t>. The aim of active surveillance is to ensure correct timing for curative treatment, prompted by predefined thresholds of potentially life-threatening disease.</a:t>
            </a:r>
            <a:r>
              <a:rPr lang="en-GB" sz="1050" baseline="30000" dirty="0" smtClean="0">
                <a:latin typeface="Arial" panose="020B0604020202020204" pitchFamily="34" charset="0"/>
                <a:cs typeface="Arial" panose="020B0604020202020204" pitchFamily="34" charset="0"/>
              </a:rPr>
              <a:t>1 </a:t>
            </a:r>
            <a:r>
              <a:rPr lang="en-GB" sz="1050" baseline="0" dirty="0" smtClean="0">
                <a:latin typeface="Arial" panose="020B0604020202020204" pitchFamily="34" charset="0"/>
                <a:cs typeface="Arial" panose="020B0604020202020204" pitchFamily="34" charset="0"/>
              </a:rPr>
              <a:t>/p30/para5-6 Watchful waiting on the other hand refers to conservative management until the development of local or systemic progression of disease-related complaints.</a:t>
            </a:r>
            <a:r>
              <a:rPr lang="en-GB" sz="1050" baseline="30000" dirty="0" smtClean="0">
                <a:latin typeface="Arial" panose="020B0604020202020204" pitchFamily="34" charset="0"/>
                <a:cs typeface="Arial" panose="020B0604020202020204" pitchFamily="34" charset="0"/>
              </a:rPr>
              <a:t>1 </a:t>
            </a:r>
            <a:r>
              <a:rPr lang="en-GB" sz="1050" baseline="0" dirty="0" smtClean="0">
                <a:latin typeface="Arial" panose="020B0604020202020204" pitchFamily="34" charset="0"/>
                <a:cs typeface="Arial" panose="020B0604020202020204" pitchFamily="34" charset="0"/>
              </a:rPr>
              <a:t>/p31/para1 The table outlines the differences between the 2 approaches.</a:t>
            </a:r>
            <a:r>
              <a:rPr lang="en-GB" sz="1050" baseline="30000" dirty="0" smtClean="0">
                <a:latin typeface="Arial" panose="020B0604020202020204" pitchFamily="34" charset="0"/>
                <a:cs typeface="Arial" panose="020B0604020202020204" pitchFamily="34" charset="0"/>
              </a:rPr>
              <a:t>1 </a:t>
            </a:r>
            <a:r>
              <a:rPr lang="en-GB" sz="1050" baseline="0" dirty="0" smtClean="0">
                <a:latin typeface="Arial" panose="020B0604020202020204" pitchFamily="34" charset="0"/>
                <a:cs typeface="Arial" panose="020B0604020202020204" pitchFamily="34" charset="0"/>
              </a:rPr>
              <a:t>/p31/Table6.1.1</a:t>
            </a:r>
          </a:p>
          <a:p>
            <a:pPr marL="0" marR="0" indent="0" algn="l" defTabSz="457200" rtl="0" eaLnBrk="1" fontAlgn="auto" latinLnBrk="0" hangingPunct="1">
              <a:lnSpc>
                <a:spcPct val="100000"/>
              </a:lnSpc>
              <a:spcBef>
                <a:spcPts val="0"/>
              </a:spcBef>
              <a:spcAft>
                <a:spcPts val="0"/>
              </a:spcAft>
              <a:buClrTx/>
              <a:buSzTx/>
              <a:buFontTx/>
              <a:buNone/>
              <a:tabLst/>
              <a:defRPr/>
            </a:pPr>
            <a:endParaRPr lang="en-GB" sz="1050" baseline="0" dirty="0" smtClean="0">
              <a:latin typeface="Arial" panose="020B0604020202020204" pitchFamily="34" charset="0"/>
              <a:cs typeface="Arial" panose="020B0604020202020204" pitchFamily="34" charset="0"/>
            </a:endParaRPr>
          </a:p>
          <a:p>
            <a:pPr marL="0" marR="0" indent="0" algn="l" defTabSz="457200" rtl="0" eaLnBrk="1" fontAlgn="auto" latinLnBrk="0" hangingPunct="1">
              <a:lnSpc>
                <a:spcPct val="100000"/>
              </a:lnSpc>
              <a:spcBef>
                <a:spcPts val="0"/>
              </a:spcBef>
              <a:spcAft>
                <a:spcPts val="0"/>
              </a:spcAft>
              <a:buClrTx/>
              <a:buSzTx/>
              <a:buFontTx/>
              <a:buNone/>
              <a:tabLst/>
              <a:defRPr/>
            </a:pPr>
            <a:r>
              <a:rPr lang="en-GB" sz="1050" baseline="0" dirty="0" smtClean="0">
                <a:latin typeface="Arial" panose="020B0604020202020204" pitchFamily="34" charset="0"/>
                <a:cs typeface="Arial" panose="020B0604020202020204" pitchFamily="34" charset="0"/>
              </a:rPr>
              <a:t>The prostate cancer intervention versus observation trial did not show any difference in the 10-year survival between watchful waiting and radical prostatectomy in patients with localised prostate cancer and PSA less than 10 ng/mL.</a:t>
            </a:r>
            <a:r>
              <a:rPr lang="en-GB" sz="1050" baseline="30000" dirty="0" smtClean="0">
                <a:latin typeface="Arial" panose="020B0604020202020204" pitchFamily="34" charset="0"/>
                <a:cs typeface="Arial" panose="020B0604020202020204" pitchFamily="34" charset="0"/>
              </a:rPr>
              <a:t>1 </a:t>
            </a:r>
            <a:r>
              <a:rPr lang="en-GB" sz="1050" baseline="0" dirty="0" smtClean="0">
                <a:latin typeface="Arial" panose="020B0604020202020204" pitchFamily="34" charset="0"/>
                <a:cs typeface="Arial" panose="020B0604020202020204" pitchFamily="34" charset="0"/>
              </a:rPr>
              <a:t>/p31/para2 The results from the </a:t>
            </a:r>
            <a:r>
              <a:rPr lang="en-GB" sz="1050" b="0" i="0" u="none" strike="noStrike" kern="1200" baseline="0" dirty="0" smtClean="0">
                <a:solidFill>
                  <a:schemeClr val="tx1"/>
                </a:solidFill>
                <a:latin typeface="Arial" panose="020B0604020202020204" pitchFamily="34" charset="0"/>
                <a:cs typeface="Arial" panose="020B0604020202020204" pitchFamily="34" charset="0"/>
              </a:rPr>
              <a:t>Scandinavian prostate cancer group study number 4 trial showed that </a:t>
            </a:r>
            <a:r>
              <a:rPr lang="en-GB" sz="1050" baseline="0" dirty="0" smtClean="0">
                <a:latin typeface="Arial" panose="020B0604020202020204" pitchFamily="34" charset="0"/>
                <a:cs typeface="Arial" panose="020B0604020202020204" pitchFamily="34" charset="0"/>
              </a:rPr>
              <a:t>a substantial proportion of long-term survivors in the watchful waiting group did not require palliative treatment and did not have disease progression.</a:t>
            </a:r>
            <a:r>
              <a:rPr lang="en-GB" sz="1050" baseline="30000" dirty="0" smtClean="0">
                <a:latin typeface="Arial" panose="020B0604020202020204" pitchFamily="34" charset="0"/>
                <a:cs typeface="Arial" panose="020B0604020202020204" pitchFamily="34" charset="0"/>
              </a:rPr>
              <a:t>2 </a:t>
            </a:r>
            <a:r>
              <a:rPr lang="en-GB" sz="1050" baseline="0" dirty="0" smtClean="0">
                <a:latin typeface="Arial" panose="020B0604020202020204" pitchFamily="34" charset="0"/>
                <a:cs typeface="Arial" panose="020B0604020202020204" pitchFamily="34" charset="0"/>
              </a:rPr>
              <a:t>/p932/para2, /p941/col2/para1 Results from the prostate testing for cancer and treatment randomised trial, the largest trial conducted so far, designed to assess the effectiveness and cost-effectiveness of active surveillance, external beam conformal radiotherapy with neoadjuvant androgen suppression and radical prostatectomy, are expected in 2016.</a:t>
            </a:r>
            <a:r>
              <a:rPr lang="en-GB" sz="1050" baseline="30000" dirty="0" smtClean="0">
                <a:latin typeface="Arial" panose="020B0604020202020204" pitchFamily="34" charset="0"/>
                <a:cs typeface="Arial" panose="020B0604020202020204" pitchFamily="34" charset="0"/>
              </a:rPr>
              <a:t>3 </a:t>
            </a:r>
            <a:r>
              <a:rPr lang="en-GB" sz="1050" baseline="0" dirty="0" smtClean="0">
                <a:latin typeface="Arial" panose="020B0604020202020204" pitchFamily="34" charset="0"/>
                <a:cs typeface="Arial" panose="020B0604020202020204" pitchFamily="34" charset="0"/>
              </a:rPr>
              <a:t>/p1110/col1/para2, /p1117/col1/para2</a:t>
            </a:r>
          </a:p>
          <a:p>
            <a:pPr marL="0" marR="0" indent="0" algn="l" defTabSz="457200" rtl="0" eaLnBrk="1" fontAlgn="auto" latinLnBrk="0" hangingPunct="1">
              <a:lnSpc>
                <a:spcPct val="100000"/>
              </a:lnSpc>
              <a:spcBef>
                <a:spcPts val="0"/>
              </a:spcBef>
              <a:spcAft>
                <a:spcPts val="0"/>
              </a:spcAft>
              <a:buClrTx/>
              <a:buSzTx/>
              <a:buFontTx/>
              <a:buNone/>
              <a:tabLst/>
              <a:defRPr/>
            </a:pPr>
            <a:endParaRPr lang="en-GB" sz="1050" baseline="0" dirty="0" smtClean="0">
              <a:latin typeface="Arial" panose="020B0604020202020204" pitchFamily="34" charset="0"/>
              <a:cs typeface="Arial" panose="020B0604020202020204" pitchFamily="34" charset="0"/>
            </a:endParaRPr>
          </a:p>
          <a:p>
            <a:pPr marL="0" marR="0" indent="0" algn="l" defTabSz="457200" rtl="0" eaLnBrk="1" fontAlgn="auto" latinLnBrk="0" hangingPunct="1">
              <a:lnSpc>
                <a:spcPct val="100000"/>
              </a:lnSpc>
              <a:spcBef>
                <a:spcPts val="0"/>
              </a:spcBef>
              <a:spcAft>
                <a:spcPts val="0"/>
              </a:spcAft>
              <a:buClrTx/>
              <a:buSzTx/>
              <a:buFontTx/>
              <a:buNone/>
              <a:tabLst/>
              <a:defRPr/>
            </a:pPr>
            <a:r>
              <a:rPr lang="en-GB" sz="1050" baseline="0" dirty="0" smtClean="0">
                <a:latin typeface="Arial" panose="020B0604020202020204" pitchFamily="34" charset="0"/>
                <a:cs typeface="Arial" panose="020B0604020202020204" pitchFamily="34" charset="0"/>
              </a:rPr>
              <a:t>In the next slide, we will discuss about surgical methods. </a:t>
            </a:r>
            <a:endParaRPr lang="en-GB" sz="1050" dirty="0" smtClean="0">
              <a:latin typeface="Arial" panose="020B0604020202020204" pitchFamily="34" charset="0"/>
              <a:cs typeface="Arial" panose="020B0604020202020204" pitchFamily="34" charset="0"/>
            </a:endParaRPr>
          </a:p>
          <a:p>
            <a:endParaRPr lang="en-GB" sz="1050" dirty="0" smtClean="0">
              <a:latin typeface="Arial" panose="020B0604020202020204" pitchFamily="34" charset="0"/>
              <a:cs typeface="Arial" panose="020B0604020202020204" pitchFamily="34" charset="0"/>
            </a:endParaRPr>
          </a:p>
          <a:p>
            <a:pPr marL="0" marR="0" indent="0" algn="l" defTabSz="457200" rtl="0" eaLnBrk="1" fontAlgn="auto" latinLnBrk="0" hangingPunct="1">
              <a:lnSpc>
                <a:spcPct val="100000"/>
              </a:lnSpc>
              <a:spcBef>
                <a:spcPts val="0"/>
              </a:spcBef>
              <a:spcAft>
                <a:spcPts val="0"/>
              </a:spcAft>
              <a:buClrTx/>
              <a:buSzTx/>
              <a:buFontTx/>
              <a:buNone/>
              <a:tabLst/>
              <a:defRPr/>
            </a:pPr>
            <a:r>
              <a:rPr lang="en-GB" sz="800" b="1" dirty="0" smtClean="0">
                <a:latin typeface="Arial" panose="020B0604020202020204" pitchFamily="34" charset="0"/>
                <a:cs typeface="Arial" panose="020B0604020202020204" pitchFamily="34" charset="0"/>
              </a:rPr>
              <a:t>References:</a:t>
            </a:r>
            <a:endParaRPr lang="en-GB" sz="800" dirty="0" smtClean="0">
              <a:latin typeface="Arial" panose="020B0604020202020204" pitchFamily="34" charset="0"/>
              <a:cs typeface="Arial" panose="020B0604020202020204" pitchFamily="34" charset="0"/>
            </a:endParaRPr>
          </a:p>
          <a:p>
            <a:pPr marL="228600" indent="-228600">
              <a:buAutoNum type="arabicPeriod"/>
            </a:pPr>
            <a:r>
              <a:rPr lang="en-GB" sz="800" dirty="0" smtClean="0">
                <a:latin typeface="Arial" panose="020B0604020202020204" pitchFamily="34" charset="0"/>
                <a:cs typeface="Arial" panose="020B0604020202020204" pitchFamily="34" charset="0"/>
              </a:rPr>
              <a:t>Mottet N, Bellmunt J, Briers E, et al. Guidelines on prostate cancer. European Association of Urology Web site. http://uroweb.org/wp-content/uploads/09-Prostate-Cancer_LR.pdf. Accessed April 8, 2016.</a:t>
            </a:r>
          </a:p>
          <a:p>
            <a:pPr marL="228600" marR="0" lvl="0" indent="-228600" algn="l" defTabSz="457200" rtl="0" eaLnBrk="1" fontAlgn="auto" latinLnBrk="0" hangingPunct="1">
              <a:lnSpc>
                <a:spcPct val="100000"/>
              </a:lnSpc>
              <a:spcBef>
                <a:spcPts val="0"/>
              </a:spcBef>
              <a:spcAft>
                <a:spcPts val="0"/>
              </a:spcAft>
              <a:buClrTx/>
              <a:buSzTx/>
              <a:buFont typeface="+mj-lt"/>
              <a:buAutoNum type="arabicPeriod"/>
              <a:tabLst/>
              <a:defRPr/>
            </a:pPr>
            <a:r>
              <a:rPr lang="en-GB" sz="800" kern="1200" dirty="0" smtClean="0">
                <a:solidFill>
                  <a:schemeClr val="tx1"/>
                </a:solidFill>
                <a:effectLst/>
                <a:latin typeface="Arial" panose="020B0604020202020204" pitchFamily="34" charset="0"/>
                <a:cs typeface="Arial" panose="020B0604020202020204" pitchFamily="34" charset="0"/>
              </a:rPr>
              <a:t>Bill-Axelson A, Holmberg L, Garmo H, </a:t>
            </a:r>
            <a:r>
              <a:rPr lang="en-GB" sz="800" i="0" kern="1200" dirty="0" smtClean="0">
                <a:solidFill>
                  <a:schemeClr val="tx1"/>
                </a:solidFill>
                <a:effectLst/>
                <a:latin typeface="Arial" panose="020B0604020202020204" pitchFamily="34" charset="0"/>
                <a:cs typeface="Arial" panose="020B0604020202020204" pitchFamily="34" charset="0"/>
              </a:rPr>
              <a:t>et al. </a:t>
            </a:r>
            <a:r>
              <a:rPr lang="en-GB" sz="800" kern="1200" dirty="0" smtClean="0">
                <a:solidFill>
                  <a:schemeClr val="tx1"/>
                </a:solidFill>
                <a:effectLst/>
                <a:latin typeface="Arial" panose="020B0604020202020204" pitchFamily="34" charset="0"/>
                <a:cs typeface="Arial" panose="020B0604020202020204" pitchFamily="34" charset="0"/>
              </a:rPr>
              <a:t>Radical prostatectomy or watchful waiting in early prostate cancer. </a:t>
            </a:r>
            <a:r>
              <a:rPr lang="en-GB" sz="800" i="1" kern="1200" dirty="0" smtClean="0">
                <a:solidFill>
                  <a:schemeClr val="tx1"/>
                </a:solidFill>
                <a:effectLst/>
                <a:latin typeface="Arial" panose="020B0604020202020204" pitchFamily="34" charset="0"/>
                <a:cs typeface="Arial" panose="020B0604020202020204" pitchFamily="34" charset="0"/>
              </a:rPr>
              <a:t>N Engl J Med. </a:t>
            </a:r>
            <a:r>
              <a:rPr lang="en-GB" sz="800" kern="1200" dirty="0" smtClean="0">
                <a:solidFill>
                  <a:schemeClr val="tx1"/>
                </a:solidFill>
                <a:effectLst/>
                <a:latin typeface="Arial" panose="020B0604020202020204" pitchFamily="34" charset="0"/>
                <a:cs typeface="Arial" panose="020B0604020202020204" pitchFamily="34" charset="0"/>
              </a:rPr>
              <a:t>2014;370(10):932-942. </a:t>
            </a:r>
            <a:r>
              <a:rPr lang="en-GB" sz="800" b="0" i="0" kern="1200" dirty="0" smtClean="0">
                <a:solidFill>
                  <a:schemeClr val="tx1"/>
                </a:solidFill>
                <a:effectLst/>
                <a:latin typeface="Arial" panose="020B0604020202020204" pitchFamily="34" charset="0"/>
                <a:cs typeface="Arial" panose="020B0604020202020204" pitchFamily="34" charset="0"/>
              </a:rPr>
              <a:t>doi:10.1056/NEJMoa1311593.</a:t>
            </a:r>
            <a:endParaRPr lang="en-GB" sz="800" kern="1200" dirty="0" smtClean="0">
              <a:solidFill>
                <a:schemeClr val="tx1"/>
              </a:solidFill>
              <a:effectLst/>
              <a:latin typeface="Arial" panose="020B0604020202020204" pitchFamily="34" charset="0"/>
              <a:cs typeface="Arial" panose="020B0604020202020204" pitchFamily="34" charset="0"/>
            </a:endParaRPr>
          </a:p>
          <a:p>
            <a:pPr marL="228600" marR="0" lvl="0" indent="-228600" algn="l" defTabSz="457200" rtl="0" eaLnBrk="1" fontAlgn="auto" latinLnBrk="0" hangingPunct="1">
              <a:lnSpc>
                <a:spcPct val="100000"/>
              </a:lnSpc>
              <a:spcBef>
                <a:spcPts val="0"/>
              </a:spcBef>
              <a:spcAft>
                <a:spcPts val="0"/>
              </a:spcAft>
              <a:buClrTx/>
              <a:buSzTx/>
              <a:buFont typeface="+mj-lt"/>
              <a:buAutoNum type="arabicPeriod"/>
              <a:tabLst/>
              <a:defRPr/>
            </a:pPr>
            <a:r>
              <a:rPr lang="en-GB" sz="800" kern="1200" dirty="0" smtClean="0">
                <a:solidFill>
                  <a:schemeClr val="tx1"/>
                </a:solidFill>
                <a:effectLst/>
                <a:latin typeface="Arial" panose="020B0604020202020204" pitchFamily="34" charset="0"/>
                <a:cs typeface="Arial" panose="020B0604020202020204" pitchFamily="34" charset="0"/>
              </a:rPr>
              <a:t>Lane JA, Donovan JL, Davis M, et al. Active monitoring, radical prostatectomy, or radiotherapy for localised prostate cancer: study design and diagnostic and baseline results of the ProtecT randomised phase 3 trial. </a:t>
            </a:r>
            <a:r>
              <a:rPr lang="en-GB" sz="800" i="1" kern="1200" dirty="0" smtClean="0">
                <a:solidFill>
                  <a:schemeClr val="tx1"/>
                </a:solidFill>
                <a:effectLst/>
                <a:latin typeface="Arial" panose="020B0604020202020204" pitchFamily="34" charset="0"/>
                <a:cs typeface="Arial" panose="020B0604020202020204" pitchFamily="34" charset="0"/>
              </a:rPr>
              <a:t>Lancet Oncol. </a:t>
            </a:r>
            <a:r>
              <a:rPr lang="en-GB" sz="800" kern="1200" dirty="0" smtClean="0">
                <a:solidFill>
                  <a:schemeClr val="tx1"/>
                </a:solidFill>
                <a:effectLst/>
                <a:latin typeface="Arial" panose="020B0604020202020204" pitchFamily="34" charset="0"/>
                <a:cs typeface="Arial" panose="020B0604020202020204" pitchFamily="34" charset="0"/>
              </a:rPr>
              <a:t>2014;15(10):1109-1118. doi:10.1016/S1470-2045(14)70361-4.</a:t>
            </a:r>
          </a:p>
        </p:txBody>
      </p:sp>
      <p:sp>
        <p:nvSpPr>
          <p:cNvPr id="4" name="Slide Number Placeholder 3"/>
          <p:cNvSpPr>
            <a:spLocks noGrp="1"/>
          </p:cNvSpPr>
          <p:nvPr>
            <p:ph type="sldNum" sz="quarter" idx="10"/>
          </p:nvPr>
        </p:nvSpPr>
        <p:spPr/>
        <p:txBody>
          <a:bodyPr/>
          <a:lstStyle/>
          <a:p>
            <a:fld id="{FC51A87A-2AE1-D146-87E8-F584AD5E8E38}" type="slidenum">
              <a:rPr lang="en-GB" smtClean="0"/>
              <a:t>15</a:t>
            </a:fld>
            <a:endParaRPr lang="en-GB" dirty="0"/>
          </a:p>
        </p:txBody>
      </p:sp>
    </p:spTree>
    <p:extLst>
      <p:ext uri="{BB962C8B-B14F-4D97-AF65-F5344CB8AC3E}">
        <p14:creationId xmlns:p14="http://schemas.microsoft.com/office/powerpoint/2010/main" val="21361914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799" y="4343399"/>
            <a:ext cx="5758543" cy="4799013"/>
          </a:xfrm>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GB" sz="1050" u="sng" dirty="0" smtClean="0">
                <a:latin typeface="Arial" panose="020B0604020202020204" pitchFamily="34" charset="0"/>
                <a:cs typeface="Arial" panose="020B0604020202020204" pitchFamily="34" charset="0"/>
              </a:rPr>
              <a:t>Surgery</a:t>
            </a:r>
          </a:p>
          <a:p>
            <a:pPr marL="0" marR="0" indent="0" algn="l" defTabSz="457200" rtl="0" eaLnBrk="1" fontAlgn="auto" latinLnBrk="0" hangingPunct="1">
              <a:lnSpc>
                <a:spcPct val="100000"/>
              </a:lnSpc>
              <a:spcBef>
                <a:spcPts val="0"/>
              </a:spcBef>
              <a:spcAft>
                <a:spcPts val="0"/>
              </a:spcAft>
              <a:buClrTx/>
              <a:buSzTx/>
              <a:buFontTx/>
              <a:buNone/>
              <a:tabLst/>
              <a:defRPr/>
            </a:pPr>
            <a:endParaRPr lang="en-GB" sz="1050" dirty="0" smtClean="0">
              <a:latin typeface="Arial" panose="020B0604020202020204" pitchFamily="34" charset="0"/>
              <a:cs typeface="Arial" panose="020B0604020202020204" pitchFamily="34" charset="0"/>
            </a:endParaRPr>
          </a:p>
          <a:p>
            <a:pPr marL="0" marR="0" indent="0" algn="l" defTabSz="457200" rtl="0" eaLnBrk="1" fontAlgn="auto" latinLnBrk="0" hangingPunct="1">
              <a:lnSpc>
                <a:spcPct val="100000"/>
              </a:lnSpc>
              <a:spcBef>
                <a:spcPts val="0"/>
              </a:spcBef>
              <a:spcAft>
                <a:spcPts val="0"/>
              </a:spcAft>
              <a:buClrTx/>
              <a:buSzTx/>
              <a:buFontTx/>
              <a:buNone/>
              <a:tabLst/>
              <a:defRPr/>
            </a:pPr>
            <a:r>
              <a:rPr lang="en-GB" sz="1050" dirty="0" smtClean="0">
                <a:latin typeface="Arial" panose="020B0604020202020204" pitchFamily="34" charset="0"/>
                <a:cs typeface="Arial" panose="020B0604020202020204" pitchFamily="34" charset="0"/>
              </a:rPr>
              <a:t>Radical</a:t>
            </a:r>
            <a:r>
              <a:rPr lang="en-GB" sz="1050" baseline="0" dirty="0" smtClean="0">
                <a:latin typeface="Arial" panose="020B0604020202020204" pitchFamily="34" charset="0"/>
                <a:cs typeface="Arial" panose="020B0604020202020204" pitchFamily="34" charset="0"/>
              </a:rPr>
              <a:t> prostatectomy involves the removal of the entire prostate gland and the resection of both the seminal vesicles, including sufficient surrounding tissue to obtain a negative margin.</a:t>
            </a:r>
            <a:r>
              <a:rPr lang="en-GB" sz="1050" baseline="30000" dirty="0" smtClean="0">
                <a:latin typeface="Arial" panose="020B0604020202020204" pitchFamily="34" charset="0"/>
                <a:cs typeface="Arial" panose="020B0604020202020204" pitchFamily="34" charset="0"/>
              </a:rPr>
              <a:t>1 </a:t>
            </a:r>
            <a:r>
              <a:rPr lang="en-GB" sz="1050" baseline="0" dirty="0" smtClean="0">
                <a:latin typeface="Arial" panose="020B0604020202020204" pitchFamily="34" charset="0"/>
                <a:cs typeface="Arial" panose="020B0604020202020204" pitchFamily="34" charset="0"/>
              </a:rPr>
              <a:t>/p35/para1 The goal of a radical prostatectomy is to eradicate disease while preserving continence and, if possible, potency. </a:t>
            </a:r>
            <a:r>
              <a:rPr lang="en-GB" sz="1050" dirty="0" smtClean="0">
                <a:latin typeface="Arial" panose="020B0604020202020204" pitchFamily="34" charset="0"/>
                <a:cs typeface="Arial" panose="020B0604020202020204" pitchFamily="34" charset="0"/>
              </a:rPr>
              <a:t>Radical prostatectomy is an appropriate therapy for any patient with a life expectancy of</a:t>
            </a:r>
            <a:r>
              <a:rPr lang="en-GB" sz="1050" baseline="0" dirty="0" smtClean="0">
                <a:latin typeface="Arial" panose="020B0604020202020204" pitchFamily="34" charset="0"/>
                <a:cs typeface="Arial" panose="020B0604020202020204" pitchFamily="34" charset="0"/>
              </a:rPr>
              <a:t> greater than </a:t>
            </a:r>
            <a:r>
              <a:rPr lang="en-GB" sz="1050" dirty="0" smtClean="0">
                <a:latin typeface="Arial" panose="020B0604020202020204" pitchFamily="34" charset="0"/>
                <a:cs typeface="Arial" panose="020B0604020202020204" pitchFamily="34" charset="0"/>
              </a:rPr>
              <a:t>10 years and with no serious comorbid conditions that would contraindicate an elective operation.</a:t>
            </a:r>
            <a:r>
              <a:rPr lang="en-GB" sz="1050" baseline="30000" dirty="0" smtClean="0">
                <a:latin typeface="Arial" panose="020B0604020202020204" pitchFamily="34" charset="0"/>
                <a:cs typeface="Arial" panose="020B0604020202020204" pitchFamily="34" charset="0"/>
              </a:rPr>
              <a:t>1 </a:t>
            </a:r>
            <a:r>
              <a:rPr lang="en-GB" sz="1050" baseline="0" dirty="0" smtClean="0">
                <a:latin typeface="Arial" panose="020B0604020202020204" pitchFamily="34" charset="0"/>
                <a:cs typeface="Arial" panose="020B0604020202020204" pitchFamily="34" charset="0"/>
              </a:rPr>
              <a:t>/p35/para1</a:t>
            </a:r>
          </a:p>
          <a:p>
            <a:pPr marL="0" marR="0" indent="0" algn="l" defTabSz="457200" rtl="0" eaLnBrk="1" fontAlgn="auto" latinLnBrk="0" hangingPunct="1">
              <a:lnSpc>
                <a:spcPct val="100000"/>
              </a:lnSpc>
              <a:spcBef>
                <a:spcPts val="0"/>
              </a:spcBef>
              <a:spcAft>
                <a:spcPts val="0"/>
              </a:spcAft>
              <a:buClrTx/>
              <a:buSzTx/>
              <a:buFontTx/>
              <a:buNone/>
              <a:tabLst/>
              <a:defRPr/>
            </a:pPr>
            <a:endParaRPr lang="en-GB" sz="1050" baseline="0" dirty="0" smtClean="0">
              <a:latin typeface="Arial" panose="020B0604020202020204" pitchFamily="34" charset="0"/>
              <a:cs typeface="Arial" panose="020B0604020202020204" pitchFamily="34" charset="0"/>
            </a:endParaRPr>
          </a:p>
          <a:p>
            <a:pPr marL="0" marR="0" indent="0" algn="l" defTabSz="457200" rtl="0" eaLnBrk="1" fontAlgn="auto" latinLnBrk="0" hangingPunct="1">
              <a:lnSpc>
                <a:spcPct val="100000"/>
              </a:lnSpc>
              <a:spcBef>
                <a:spcPts val="0"/>
              </a:spcBef>
              <a:spcAft>
                <a:spcPts val="0"/>
              </a:spcAft>
              <a:buClrTx/>
              <a:buSzTx/>
              <a:buFontTx/>
              <a:buNone/>
              <a:tabLst/>
              <a:defRPr/>
            </a:pPr>
            <a:r>
              <a:rPr lang="en-GB" sz="1050" baseline="0" dirty="0" smtClean="0">
                <a:latin typeface="Arial" panose="020B0604020202020204" pitchFamily="34" charset="0"/>
                <a:cs typeface="Arial" panose="020B0604020202020204" pitchFamily="34" charset="0"/>
              </a:rPr>
              <a:t>Complications of radical prostatectomy include morbidity and mortality associated with a surgical procedure and use of general anaesthesia, urinary incontinence, impotence, penile shortening, inguinal hernia and faecal incontinence.</a:t>
            </a:r>
            <a:r>
              <a:rPr lang="en-GB" sz="1050" baseline="30000" dirty="0" smtClean="0">
                <a:latin typeface="Arial" panose="020B0604020202020204" pitchFamily="34" charset="0"/>
                <a:cs typeface="Arial" panose="020B0604020202020204" pitchFamily="34" charset="0"/>
              </a:rPr>
              <a:t>2 </a:t>
            </a:r>
            <a:r>
              <a:rPr lang="en-GB" sz="1050" baseline="0" dirty="0" smtClean="0">
                <a:latin typeface="Arial" panose="020B0604020202020204" pitchFamily="34" charset="0"/>
                <a:cs typeface="Arial" panose="020B0604020202020204" pitchFamily="34" charset="0"/>
              </a:rPr>
              <a:t>/p34/para1</a:t>
            </a:r>
          </a:p>
          <a:p>
            <a:pPr marL="0" marR="0" indent="0" algn="l" defTabSz="457200" rtl="0" eaLnBrk="1" fontAlgn="auto" latinLnBrk="0" hangingPunct="1">
              <a:lnSpc>
                <a:spcPct val="100000"/>
              </a:lnSpc>
              <a:spcBef>
                <a:spcPts val="0"/>
              </a:spcBef>
              <a:spcAft>
                <a:spcPts val="0"/>
              </a:spcAft>
              <a:buClrTx/>
              <a:buSzTx/>
              <a:buFontTx/>
              <a:buNone/>
              <a:tabLst/>
              <a:defRPr/>
            </a:pPr>
            <a:endParaRPr lang="en-GB" sz="1050" baseline="0" dirty="0" smtClean="0">
              <a:latin typeface="Arial" panose="020B0604020202020204" pitchFamily="34" charset="0"/>
              <a:cs typeface="Arial" panose="020B0604020202020204" pitchFamily="34" charset="0"/>
            </a:endParaRPr>
          </a:p>
          <a:p>
            <a:pPr>
              <a:defRPr/>
            </a:pPr>
            <a:r>
              <a:rPr lang="en-GB" sz="800" b="1" dirty="0" smtClean="0">
                <a:latin typeface="Arial" panose="020B0604020202020204" pitchFamily="34" charset="0"/>
                <a:cs typeface="Arial" panose="020B0604020202020204" pitchFamily="34" charset="0"/>
              </a:rPr>
              <a:t>References:</a:t>
            </a:r>
          </a:p>
          <a:p>
            <a:pPr marL="228600" indent="-228600">
              <a:buAutoNum type="arabicPeriod"/>
            </a:pPr>
            <a:r>
              <a:rPr lang="en-GB" sz="800" dirty="0" smtClean="0">
                <a:latin typeface="Arial" panose="020B0604020202020204" pitchFamily="34" charset="0"/>
                <a:cs typeface="Arial" panose="020B0604020202020204" pitchFamily="34" charset="0"/>
              </a:rPr>
              <a:t>Mottet N, Bellmunt J, Briers E, et al. Guidelines on prostate cancer. European Association of Urology Web site. http://uroweb.org/wp-content/uploads/09-Prostate-Cancer_LR.pdf. Accessed April 8, 2016.</a:t>
            </a:r>
          </a:p>
          <a:p>
            <a:pPr marL="228600" indent="-228600">
              <a:buAutoNum type="arabicPeriod"/>
            </a:pPr>
            <a:r>
              <a:rPr lang="en-GB" sz="800" kern="1200" dirty="0" smtClean="0">
                <a:solidFill>
                  <a:schemeClr val="tx1"/>
                </a:solidFill>
                <a:effectLst/>
                <a:latin typeface="Arial" panose="020B0604020202020204" pitchFamily="34" charset="0"/>
                <a:cs typeface="Arial" panose="020B0604020202020204" pitchFamily="34" charset="0"/>
              </a:rPr>
              <a:t>Early prostate cancer. Cancer Recovery Foundation (UK) Web site. http://cancerrecovery.org.uk/cancer-information/types-of-cancer/prostate-cancer/1465-2/. Accessed May 4, 2016.</a:t>
            </a:r>
            <a:r>
              <a:rPr lang="en-GB" sz="800" dirty="0" smtClean="0">
                <a:effectLst/>
                <a:latin typeface="Arial" panose="020B0604020202020204" pitchFamily="34" charset="0"/>
                <a:cs typeface="Arial" panose="020B0604020202020204" pitchFamily="34" charset="0"/>
              </a:rPr>
              <a:t> </a:t>
            </a:r>
            <a:endParaRPr lang="en-GB" sz="800" dirty="0" smtClean="0">
              <a:latin typeface="Arial" panose="020B0604020202020204" pitchFamily="34" charset="0"/>
              <a:cs typeface="Arial" panose="020B0604020202020204" pitchFamily="34" charset="0"/>
            </a:endParaRPr>
          </a:p>
          <a:p>
            <a:endParaRPr lang="en-GB" sz="105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FC51A87A-2AE1-D146-87E8-F584AD5E8E38}" type="slidenum">
              <a:rPr lang="en-GB" smtClean="0"/>
              <a:t>16</a:t>
            </a:fld>
            <a:endParaRPr lang="en-GB" dirty="0"/>
          </a:p>
        </p:txBody>
      </p:sp>
    </p:spTree>
    <p:extLst>
      <p:ext uri="{BB962C8B-B14F-4D97-AF65-F5344CB8AC3E}">
        <p14:creationId xmlns:p14="http://schemas.microsoft.com/office/powerpoint/2010/main" val="18044191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343399"/>
            <a:ext cx="5486400" cy="4799013"/>
          </a:xfrm>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GB" sz="1050" u="sng" dirty="0" smtClean="0">
                <a:latin typeface="Arial" panose="020B0604020202020204" pitchFamily="34" charset="0"/>
                <a:cs typeface="Arial" panose="020B0604020202020204" pitchFamily="34" charset="0"/>
              </a:rPr>
              <a:t>Surgery (cont.)</a:t>
            </a:r>
          </a:p>
          <a:p>
            <a:pPr marL="0" marR="0" indent="0" algn="l" defTabSz="457200" rtl="0" eaLnBrk="1" fontAlgn="auto" latinLnBrk="0" hangingPunct="1">
              <a:lnSpc>
                <a:spcPct val="100000"/>
              </a:lnSpc>
              <a:spcBef>
                <a:spcPts val="0"/>
              </a:spcBef>
              <a:spcAft>
                <a:spcPts val="0"/>
              </a:spcAft>
              <a:buClrTx/>
              <a:buSzTx/>
              <a:buFontTx/>
              <a:buNone/>
              <a:tabLst/>
              <a:defRPr/>
            </a:pPr>
            <a:endParaRPr lang="en-GB" sz="1050" dirty="0" smtClean="0">
              <a:latin typeface="Arial" panose="020B0604020202020204" pitchFamily="34" charset="0"/>
              <a:cs typeface="Arial" panose="020B0604020202020204" pitchFamily="34" charset="0"/>
            </a:endParaRPr>
          </a:p>
          <a:p>
            <a:pPr marL="0" marR="0" indent="0" algn="l" defTabSz="457200" rtl="0" eaLnBrk="1" fontAlgn="auto" latinLnBrk="0" hangingPunct="1">
              <a:lnSpc>
                <a:spcPct val="100000"/>
              </a:lnSpc>
              <a:spcBef>
                <a:spcPts val="0"/>
              </a:spcBef>
              <a:spcAft>
                <a:spcPts val="0"/>
              </a:spcAft>
              <a:buClrTx/>
              <a:buSzTx/>
              <a:buFontTx/>
              <a:buNone/>
              <a:tabLst/>
              <a:defRPr/>
            </a:pPr>
            <a:r>
              <a:rPr lang="en-GB" sz="1050" baseline="0" dirty="0" smtClean="0">
                <a:latin typeface="Arial" panose="020B0604020202020204" pitchFamily="34" charset="0"/>
                <a:cs typeface="Arial" panose="020B0604020202020204" pitchFamily="34" charset="0"/>
              </a:rPr>
              <a:t>Radical prostatectomy is often </a:t>
            </a:r>
            <a:r>
              <a:rPr lang="en-GB" sz="1050" dirty="0" smtClean="0">
                <a:latin typeface="Arial" panose="020B0604020202020204" pitchFamily="34" charset="0"/>
                <a:cs typeface="Arial" panose="020B0604020202020204" pitchFamily="34" charset="0"/>
              </a:rPr>
              <a:t>accompanied by a bilateral pelvic lymph node dissection (PLND).</a:t>
            </a:r>
            <a:r>
              <a:rPr lang="en-GB" sz="1050" baseline="30000" dirty="0" smtClean="0">
                <a:latin typeface="Arial" panose="020B0604020202020204" pitchFamily="34" charset="0"/>
                <a:cs typeface="Arial" panose="020B0604020202020204" pitchFamily="34" charset="0"/>
              </a:rPr>
              <a:t>1 </a:t>
            </a:r>
            <a:r>
              <a:rPr lang="en-GB" sz="1050" baseline="0" dirty="0" smtClean="0">
                <a:latin typeface="Arial" panose="020B0604020202020204" pitchFamily="34" charset="0"/>
                <a:cs typeface="Arial" panose="020B0604020202020204" pitchFamily="34" charset="0"/>
              </a:rPr>
              <a:t>/p35/para1 An extended lymph node dissection (eLND) additionally removes nodes in the external iliac, obturator fossa and internal iliac areas.</a:t>
            </a:r>
            <a:r>
              <a:rPr lang="en-GB" sz="1050" baseline="30000" dirty="0" smtClean="0">
                <a:latin typeface="Arial" panose="020B0604020202020204" pitchFamily="34" charset="0"/>
                <a:cs typeface="Arial" panose="020B0604020202020204" pitchFamily="34" charset="0"/>
              </a:rPr>
              <a:t>1 </a:t>
            </a:r>
            <a:r>
              <a:rPr lang="en-GB" sz="1050" baseline="0" dirty="0" smtClean="0">
                <a:latin typeface="Arial" panose="020B0604020202020204" pitchFamily="34" charset="0"/>
                <a:cs typeface="Arial" panose="020B0604020202020204" pitchFamily="34" charset="0"/>
              </a:rPr>
              <a:t>/p38/para7</a:t>
            </a:r>
          </a:p>
          <a:p>
            <a:pPr marL="0" marR="0" indent="0" algn="l" defTabSz="457200" rtl="0" eaLnBrk="1" fontAlgn="auto" latinLnBrk="0" hangingPunct="1">
              <a:lnSpc>
                <a:spcPct val="100000"/>
              </a:lnSpc>
              <a:spcBef>
                <a:spcPts val="0"/>
              </a:spcBef>
              <a:spcAft>
                <a:spcPts val="0"/>
              </a:spcAft>
              <a:buClrTx/>
              <a:buSzTx/>
              <a:buFontTx/>
              <a:buNone/>
              <a:tabLst/>
              <a:defRPr/>
            </a:pPr>
            <a:endParaRPr lang="en-GB" sz="1050" baseline="0" dirty="0" smtClean="0">
              <a:latin typeface="Arial" panose="020B0604020202020204" pitchFamily="34" charset="0"/>
              <a:cs typeface="Arial" panose="020B0604020202020204" pitchFamily="34" charset="0"/>
            </a:endParaRPr>
          </a:p>
          <a:p>
            <a:pPr marL="0" marR="0" indent="0" algn="l" defTabSz="457200" rtl="0" eaLnBrk="1" fontAlgn="auto" latinLnBrk="0" hangingPunct="1">
              <a:lnSpc>
                <a:spcPct val="100000"/>
              </a:lnSpc>
              <a:spcBef>
                <a:spcPts val="0"/>
              </a:spcBef>
              <a:spcAft>
                <a:spcPts val="0"/>
              </a:spcAft>
              <a:buClrTx/>
              <a:buSzTx/>
              <a:buFontTx/>
              <a:buNone/>
              <a:tabLst/>
              <a:defRPr/>
            </a:pPr>
            <a:r>
              <a:rPr lang="en-GB" sz="1050" baseline="0" dirty="0" smtClean="0">
                <a:latin typeface="Arial" panose="020B0604020202020204" pitchFamily="34" charset="0"/>
                <a:cs typeface="Arial" panose="020B0604020202020204" pitchFamily="34" charset="0"/>
              </a:rPr>
              <a:t>Transurethral resection of the prostate (TURP) is an operation where the surgeon removes the inner part of the prostate gland surrounding the urethra. This procedure is more common in treating noncancerous benign prostatic hyperplasia (BPH). However, it may be used in patients with advanced prostate cancer to relieve symptoms such as urinary problems.</a:t>
            </a:r>
            <a:r>
              <a:rPr lang="en-GB" sz="1050" baseline="30000" dirty="0" smtClean="0">
                <a:latin typeface="Arial" panose="020B0604020202020204" pitchFamily="34" charset="0"/>
                <a:cs typeface="Arial" panose="020B0604020202020204" pitchFamily="34" charset="0"/>
              </a:rPr>
              <a:t>2 </a:t>
            </a:r>
            <a:r>
              <a:rPr lang="en-GB" sz="1050" baseline="0" dirty="0" smtClean="0">
                <a:latin typeface="Arial" panose="020B0604020202020204" pitchFamily="34" charset="0"/>
                <a:cs typeface="Arial" panose="020B0604020202020204" pitchFamily="34" charset="0"/>
              </a:rPr>
              <a:t>/p40/para6-7</a:t>
            </a:r>
          </a:p>
          <a:p>
            <a:pPr>
              <a:defRPr/>
            </a:pPr>
            <a:endParaRPr lang="en-GB" sz="1050" b="1" dirty="0" smtClean="0">
              <a:latin typeface="Arial" panose="020B0604020202020204" pitchFamily="34" charset="0"/>
              <a:cs typeface="Arial" panose="020B0604020202020204" pitchFamily="34" charset="0"/>
            </a:endParaRPr>
          </a:p>
          <a:p>
            <a:pPr>
              <a:defRPr/>
            </a:pPr>
            <a:r>
              <a:rPr lang="en-GB" sz="800" b="1" dirty="0" smtClean="0">
                <a:latin typeface="Arial" panose="020B0604020202020204" pitchFamily="34" charset="0"/>
                <a:cs typeface="Arial" panose="020B0604020202020204" pitchFamily="34" charset="0"/>
              </a:rPr>
              <a:t>References:</a:t>
            </a:r>
          </a:p>
          <a:p>
            <a:pPr marL="228600" indent="-228600">
              <a:buAutoNum type="arabicPeriod"/>
            </a:pPr>
            <a:r>
              <a:rPr lang="en-GB" sz="800" dirty="0" smtClean="0">
                <a:latin typeface="Arial" panose="020B0604020202020204" pitchFamily="34" charset="0"/>
                <a:cs typeface="Arial" panose="020B0604020202020204" pitchFamily="34" charset="0"/>
              </a:rPr>
              <a:t>Mottet N, Bellmunt J, Briers E, et al. Guidelines on prostate cancer. European Association of Urology Web site. http://uroweb.org/wp-content/uploads/09-Prostate-Cancer_LR.pdf. Accessed April 8, 2016.</a:t>
            </a:r>
          </a:p>
          <a:p>
            <a:pPr marL="228600" marR="0" lvl="0" indent="-228600" algn="l" defTabSz="457200" rtl="0" eaLnBrk="1" fontAlgn="auto" latinLnBrk="0" hangingPunct="1">
              <a:lnSpc>
                <a:spcPct val="100000"/>
              </a:lnSpc>
              <a:spcBef>
                <a:spcPts val="0"/>
              </a:spcBef>
              <a:spcAft>
                <a:spcPts val="0"/>
              </a:spcAft>
              <a:buClrTx/>
              <a:buSzTx/>
              <a:buFontTx/>
              <a:buAutoNum type="arabicPeriod"/>
              <a:tabLst/>
              <a:defRPr/>
            </a:pPr>
            <a:r>
              <a:rPr kumimoji="0" lang="en-GB" sz="800" b="0" i="0" u="none" strike="noStrike" kern="1200" cap="none" spc="0" normalizeH="0" baseline="0" noProof="0" dirty="0" smtClean="0">
                <a:ln>
                  <a:noFill/>
                </a:ln>
                <a:solidFill>
                  <a:prstClr val="black"/>
                </a:solidFill>
                <a:effectLst/>
                <a:uLnTx/>
                <a:uFillTx/>
                <a:latin typeface="Arial" panose="020B0604020202020204" pitchFamily="34" charset="0"/>
                <a:cs typeface="Arial" panose="020B0604020202020204" pitchFamily="34" charset="0"/>
              </a:rPr>
              <a:t>Prostate cancer. American Cancer Society Web site. http://www.cancer.org/acs/groups/cid/documents/webcontent/003134-pdf.pdf. Accessed April 4, 2016.</a:t>
            </a:r>
          </a:p>
          <a:p>
            <a:pPr marL="228600" indent="-228600">
              <a:buAutoNum type="arabicPeriod"/>
              <a:defRPr/>
            </a:pPr>
            <a:endParaRPr lang="en-GB" sz="1050" dirty="0" smtClean="0">
              <a:latin typeface="Arial" panose="020B0604020202020204" pitchFamily="34" charset="0"/>
              <a:cs typeface="Arial" panose="020B0604020202020204" pitchFamily="34" charset="0"/>
            </a:endParaRPr>
          </a:p>
          <a:p>
            <a:pPr marL="228600" indent="-228600">
              <a:buAutoNum type="arabicPeriod"/>
            </a:pPr>
            <a:endParaRPr lang="en-GB" sz="1050" dirty="0" smtClean="0">
              <a:latin typeface="Arial" panose="020B0604020202020204" pitchFamily="34" charset="0"/>
              <a:cs typeface="Arial" panose="020B0604020202020204" pitchFamily="34" charset="0"/>
            </a:endParaRPr>
          </a:p>
          <a:p>
            <a:endParaRPr lang="en-GB" sz="105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FC51A87A-2AE1-D146-87E8-F584AD5E8E38}" type="slidenum">
              <a:rPr lang="en-GB" smtClean="0"/>
              <a:t>17</a:t>
            </a:fld>
            <a:endParaRPr lang="en-GB" dirty="0"/>
          </a:p>
        </p:txBody>
      </p:sp>
    </p:spTree>
    <p:extLst>
      <p:ext uri="{BB962C8B-B14F-4D97-AF65-F5344CB8AC3E}">
        <p14:creationId xmlns:p14="http://schemas.microsoft.com/office/powerpoint/2010/main" val="37360086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050" u="sng" dirty="0" smtClean="0">
                <a:latin typeface="Arial" panose="020B0604020202020204" pitchFamily="34" charset="0"/>
                <a:cs typeface="Arial" panose="020B0604020202020204" pitchFamily="34" charset="0"/>
              </a:rPr>
              <a:t>Surgical castration</a:t>
            </a:r>
          </a:p>
          <a:p>
            <a:endParaRPr lang="en-GB" sz="1050" dirty="0" smtClean="0">
              <a:latin typeface="Arial" panose="020B0604020202020204" pitchFamily="34" charset="0"/>
              <a:cs typeface="Arial" panose="020B0604020202020204" pitchFamily="34" charset="0"/>
            </a:endParaRPr>
          </a:p>
          <a:p>
            <a:r>
              <a:rPr lang="en-GB" sz="1050" dirty="0" smtClean="0">
                <a:latin typeface="Arial" panose="020B0604020202020204" pitchFamily="34" charset="0"/>
                <a:cs typeface="Arial" panose="020B0604020202020204" pitchFamily="34" charset="0"/>
              </a:rPr>
              <a:t>Suppression of testosterone</a:t>
            </a:r>
            <a:r>
              <a:rPr lang="en-GB" sz="1050" baseline="0" dirty="0" smtClean="0">
                <a:latin typeface="Arial" panose="020B0604020202020204" pitchFamily="34" charset="0"/>
                <a:cs typeface="Arial" panose="020B0604020202020204" pitchFamily="34" charset="0"/>
              </a:rPr>
              <a:t> to levels below 50 ng/dL is termed castration. Castration can be achieved surgically or medically. The European Association of Urology (EAU) considers surgical castration the ‘gold standard’ for ADT.</a:t>
            </a:r>
            <a:r>
              <a:rPr lang="en-GB" sz="1050" baseline="30000" dirty="0" smtClean="0">
                <a:latin typeface="Arial" panose="020B0604020202020204" pitchFamily="34" charset="0"/>
                <a:cs typeface="Arial" panose="020B0604020202020204" pitchFamily="34" charset="0"/>
              </a:rPr>
              <a:t>1 </a:t>
            </a:r>
            <a:r>
              <a:rPr lang="en-GB" sz="1050" baseline="0" dirty="0" smtClean="0">
                <a:latin typeface="Arial" panose="020B0604020202020204" pitchFamily="34" charset="0"/>
                <a:cs typeface="Arial" panose="020B0604020202020204" pitchFamily="34" charset="0"/>
              </a:rPr>
              <a:t>/p56/para3-5</a:t>
            </a:r>
          </a:p>
          <a:p>
            <a:endParaRPr lang="en-GB" sz="1050" baseline="0" dirty="0" smtClean="0">
              <a:latin typeface="Arial" panose="020B0604020202020204" pitchFamily="34" charset="0"/>
              <a:cs typeface="Arial" panose="020B0604020202020204" pitchFamily="34" charset="0"/>
            </a:endParaRPr>
          </a:p>
          <a:p>
            <a:r>
              <a:rPr lang="en-GB" sz="1050" baseline="0" dirty="0" smtClean="0">
                <a:latin typeface="Arial" panose="020B0604020202020204" pitchFamily="34" charset="0"/>
                <a:cs typeface="Arial" panose="020B0604020202020204" pitchFamily="34" charset="0"/>
              </a:rPr>
              <a:t>Bilateral orchiectomy is the surgical removal of the testes (where most of the androgens are made), thereby eliminating the testicular production of testosterone. Surgical castration causes most prostate cancers to shrink or stop growing for some time. This form of castration is permanent and patients may have psychological problems accepting the removal of their testicles.</a:t>
            </a:r>
            <a:r>
              <a:rPr lang="en-GB" sz="1050" baseline="30000" dirty="0" smtClean="0">
                <a:latin typeface="Arial" panose="020B0604020202020204" pitchFamily="34" charset="0"/>
                <a:cs typeface="Arial" panose="020B0604020202020204" pitchFamily="34" charset="0"/>
              </a:rPr>
              <a:t>2 </a:t>
            </a:r>
            <a:r>
              <a:rPr lang="en-GB" sz="1050" baseline="0" dirty="0" smtClean="0">
                <a:latin typeface="Arial" panose="020B0604020202020204" pitchFamily="34" charset="0"/>
                <a:cs typeface="Arial" panose="020B0604020202020204" pitchFamily="34" charset="0"/>
              </a:rPr>
              <a:t>/p49/para1-2 Benefits of bilateral orchiectomy include ease of the procedure, compliance, immediacy in lowering testosterone levels and low cost when compared with other forms of ADT. Besides psychological issues, other risks of surgical castration include loss of libido, less reversible impotence, hot flashes and osteoporosis. Bilateral orchiectomy is also associated with an elevated risk of coronary heart disease and myocardial infarction.</a:t>
            </a:r>
            <a:r>
              <a:rPr lang="en-GB" sz="1050" baseline="30000" dirty="0" smtClean="0">
                <a:latin typeface="Arial" panose="020B0604020202020204" pitchFamily="34" charset="0"/>
                <a:cs typeface="Arial" panose="020B0604020202020204" pitchFamily="34" charset="0"/>
              </a:rPr>
              <a:t>3 </a:t>
            </a:r>
            <a:r>
              <a:rPr lang="en-GB" sz="1050" baseline="0" dirty="0" smtClean="0">
                <a:latin typeface="Arial" panose="020B0604020202020204" pitchFamily="34" charset="0"/>
                <a:cs typeface="Arial" panose="020B0604020202020204" pitchFamily="34" charset="0"/>
              </a:rPr>
              <a:t>/p44/para2-4</a:t>
            </a:r>
          </a:p>
          <a:p>
            <a:endParaRPr lang="en-GB" sz="1050" baseline="0" dirty="0" smtClean="0">
              <a:latin typeface="Arial" panose="020B0604020202020204" pitchFamily="34" charset="0"/>
              <a:cs typeface="Arial" panose="020B0604020202020204" pitchFamily="34" charset="0"/>
            </a:endParaRPr>
          </a:p>
          <a:p>
            <a:pPr marL="0" marR="0" indent="0" algn="l" defTabSz="457200" rtl="0" eaLnBrk="1" fontAlgn="auto" latinLnBrk="0" hangingPunct="1">
              <a:lnSpc>
                <a:spcPct val="100000"/>
              </a:lnSpc>
              <a:spcBef>
                <a:spcPts val="0"/>
              </a:spcBef>
              <a:spcAft>
                <a:spcPts val="0"/>
              </a:spcAft>
              <a:buClrTx/>
              <a:buSzTx/>
              <a:buFontTx/>
              <a:buNone/>
              <a:tabLst/>
              <a:defRPr/>
            </a:pPr>
            <a:r>
              <a:rPr lang="en-GB" sz="1050" baseline="0" dirty="0" smtClean="0">
                <a:latin typeface="Arial" panose="020B0604020202020204" pitchFamily="34" charset="0"/>
                <a:cs typeface="Arial" panose="020B0604020202020204" pitchFamily="34" charset="0"/>
              </a:rPr>
              <a:t>In the next slide, we will discuss about radiation therapy. </a:t>
            </a:r>
            <a:endParaRPr lang="en-GB" sz="1050" dirty="0" smtClean="0">
              <a:latin typeface="Arial" panose="020B0604020202020204" pitchFamily="34" charset="0"/>
              <a:cs typeface="Arial" panose="020B0604020202020204" pitchFamily="34" charset="0"/>
            </a:endParaRPr>
          </a:p>
          <a:p>
            <a:endParaRPr lang="en-GB" sz="1050" dirty="0" smtClean="0">
              <a:latin typeface="Arial" panose="020B0604020202020204" pitchFamily="34" charset="0"/>
              <a:cs typeface="Arial" panose="020B0604020202020204" pitchFamily="34" charset="0"/>
            </a:endParaRPr>
          </a:p>
          <a:p>
            <a:r>
              <a:rPr lang="en-GB" sz="800" b="1" dirty="0" smtClean="0">
                <a:latin typeface="Arial" panose="020B0604020202020204" pitchFamily="34" charset="0"/>
                <a:cs typeface="Arial" panose="020B0604020202020204" pitchFamily="34" charset="0"/>
              </a:rPr>
              <a:t>References:</a:t>
            </a:r>
            <a:endParaRPr lang="en-GB" sz="800" dirty="0" smtClean="0">
              <a:latin typeface="Arial" panose="020B0604020202020204" pitchFamily="34" charset="0"/>
              <a:cs typeface="Arial" panose="020B0604020202020204" pitchFamily="34" charset="0"/>
            </a:endParaRPr>
          </a:p>
          <a:p>
            <a:pPr marL="228600" indent="-228600">
              <a:buAutoNum type="arabicPeriod"/>
            </a:pPr>
            <a:r>
              <a:rPr lang="en-GB" sz="800" dirty="0" smtClean="0">
                <a:latin typeface="Arial" panose="020B0604020202020204" pitchFamily="34" charset="0"/>
                <a:cs typeface="Arial" panose="020B0604020202020204" pitchFamily="34" charset="0"/>
              </a:rPr>
              <a:t>Mottet N, Bellmunt J, Briers E, et al. Guidelines on prostate cancer. European Association of Urology Web site. http://uroweb.org/wp-content/uploads/09-Prostate-Cancer_LR.pdf. Accessed April 8, 2016.</a:t>
            </a:r>
          </a:p>
          <a:p>
            <a:pPr marL="228600" marR="0" lvl="0" indent="-228600" algn="l" defTabSz="457200" rtl="0" eaLnBrk="1" fontAlgn="auto" latinLnBrk="0" hangingPunct="1">
              <a:lnSpc>
                <a:spcPct val="100000"/>
              </a:lnSpc>
              <a:spcBef>
                <a:spcPts val="0"/>
              </a:spcBef>
              <a:spcAft>
                <a:spcPts val="0"/>
              </a:spcAft>
              <a:buClrTx/>
              <a:buSzTx/>
              <a:buFontTx/>
              <a:buAutoNum type="arabicPeriod"/>
              <a:tabLst/>
              <a:defRPr/>
            </a:pPr>
            <a:r>
              <a:rPr kumimoji="0" lang="en-GB" sz="800" b="0" i="0" u="none" strike="noStrike" kern="1200" cap="none" spc="0" normalizeH="0" baseline="0" noProof="0" dirty="0" smtClean="0">
                <a:ln>
                  <a:noFill/>
                </a:ln>
                <a:solidFill>
                  <a:prstClr val="black"/>
                </a:solidFill>
                <a:effectLst/>
                <a:uLnTx/>
                <a:uFillTx/>
                <a:latin typeface="Arial" panose="020B0604020202020204" pitchFamily="34" charset="0"/>
                <a:cs typeface="Arial" panose="020B0604020202020204" pitchFamily="34" charset="0"/>
              </a:rPr>
              <a:t>Prostate cancer. American Cancer Society Web site. http://www.cancer.org/acs/groups/cid/documents/webcontent/003134-pdf.pdf. Accessed April 4, 2016.</a:t>
            </a:r>
          </a:p>
          <a:p>
            <a:pPr marL="228600" marR="0" lvl="0" indent="-228600" algn="l" defTabSz="457200" rtl="0" eaLnBrk="1" fontAlgn="auto" latinLnBrk="0" hangingPunct="1">
              <a:lnSpc>
                <a:spcPct val="100000"/>
              </a:lnSpc>
              <a:spcBef>
                <a:spcPts val="0"/>
              </a:spcBef>
              <a:spcAft>
                <a:spcPts val="0"/>
              </a:spcAft>
              <a:buClrTx/>
              <a:buSzTx/>
              <a:buFont typeface="+mj-lt"/>
              <a:buAutoNum type="arabicPeriod"/>
              <a:tabLst/>
              <a:defRPr/>
            </a:pPr>
            <a:r>
              <a:rPr kumimoji="0" lang="en-GB" sz="800" b="0" i="0" u="none" strike="noStrike" kern="1200" cap="none" spc="0" normalizeH="0" baseline="0" noProof="0" dirty="0" smtClean="0">
                <a:ln>
                  <a:noFill/>
                </a:ln>
                <a:solidFill>
                  <a:prstClr val="black"/>
                </a:solidFill>
                <a:effectLst/>
                <a:uLnTx/>
                <a:uFillTx/>
                <a:latin typeface="Arial" panose="020B0604020202020204" pitchFamily="34" charset="0"/>
                <a:cs typeface="Arial" panose="020B0604020202020204" pitchFamily="34" charset="0"/>
              </a:rPr>
              <a:t>PDQ Adult Treatment Editorial Board. Prostate cancer treatment (PDQ®): Health professional version. In: </a:t>
            </a:r>
            <a:r>
              <a:rPr kumimoji="0" lang="en-GB" sz="800" b="0" i="1" u="none" strike="noStrike" kern="1200" cap="none" spc="0" normalizeH="0" baseline="0" noProof="0" dirty="0" smtClean="0">
                <a:ln>
                  <a:noFill/>
                </a:ln>
                <a:solidFill>
                  <a:prstClr val="black"/>
                </a:solidFill>
                <a:effectLst/>
                <a:uLnTx/>
                <a:uFillTx/>
                <a:latin typeface="Arial" panose="020B0604020202020204" pitchFamily="34" charset="0"/>
                <a:cs typeface="Arial" panose="020B0604020202020204" pitchFamily="34" charset="0"/>
              </a:rPr>
              <a:t>PDQ Cancer Information Summaries. </a:t>
            </a:r>
            <a:r>
              <a:rPr kumimoji="0" lang="en-GB" sz="800" b="0" i="0" u="none" strike="noStrike" kern="1200" cap="none" spc="0" normalizeH="0" baseline="0" noProof="0" dirty="0" smtClean="0">
                <a:ln>
                  <a:noFill/>
                </a:ln>
                <a:solidFill>
                  <a:prstClr val="black"/>
                </a:solidFill>
                <a:effectLst/>
                <a:uLnTx/>
                <a:uFillTx/>
                <a:latin typeface="Arial" panose="020B0604020202020204" pitchFamily="34" charset="0"/>
                <a:cs typeface="Arial" panose="020B0604020202020204" pitchFamily="34" charset="0"/>
              </a:rPr>
              <a:t>Bethesda (MD): National Cancer Institute (US); 2002. http://www.ncbi.nlm.nih.gov/books/NBK66036/</a:t>
            </a:r>
            <a:r>
              <a:rPr lang="en-GB" sz="800" kern="1200" dirty="0" smtClean="0">
                <a:solidFill>
                  <a:schemeClr val="tx1"/>
                </a:solidFill>
                <a:effectLst/>
                <a:latin typeface="Arial" panose="020B0604020202020204" pitchFamily="34" charset="0"/>
                <a:cs typeface="Arial" panose="020B0604020202020204" pitchFamily="34" charset="0"/>
              </a:rPr>
              <a:t>. Accessed April 5, 2016.</a:t>
            </a:r>
            <a:endParaRPr lang="en-GB" sz="800" dirty="0" smtClean="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FC51A87A-2AE1-D146-87E8-F584AD5E8E38}" type="slidenum">
              <a:rPr lang="en-GB" smtClean="0"/>
              <a:t>18</a:t>
            </a:fld>
            <a:endParaRPr lang="en-GB" dirty="0"/>
          </a:p>
        </p:txBody>
      </p:sp>
    </p:spTree>
    <p:extLst>
      <p:ext uri="{BB962C8B-B14F-4D97-AF65-F5344CB8AC3E}">
        <p14:creationId xmlns:p14="http://schemas.microsoft.com/office/powerpoint/2010/main" val="14885682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48126" y="4343400"/>
            <a:ext cx="6749143" cy="4799013"/>
          </a:xfrm>
        </p:spPr>
        <p:txBody>
          <a:bodyPr/>
          <a:lstStyle/>
          <a:p>
            <a:r>
              <a:rPr lang="en-GB" sz="1050" b="0" u="sng" kern="1200" dirty="0" smtClean="0">
                <a:solidFill>
                  <a:schemeClr val="tx1"/>
                </a:solidFill>
                <a:latin typeface="Arial" panose="020B0604020202020204" pitchFamily="34" charset="0"/>
                <a:cs typeface="Arial" panose="020B0604020202020204" pitchFamily="34" charset="0"/>
              </a:rPr>
              <a:t>Radiation therapy</a:t>
            </a:r>
          </a:p>
          <a:p>
            <a:endParaRPr lang="en-GB" sz="1050" dirty="0" smtClean="0">
              <a:latin typeface="Arial" panose="020B0604020202020204" pitchFamily="34" charset="0"/>
              <a:cs typeface="Arial" panose="020B0604020202020204" pitchFamily="34" charset="0"/>
            </a:endParaRPr>
          </a:p>
          <a:p>
            <a:r>
              <a:rPr lang="en-GB" sz="1050" dirty="0" smtClean="0">
                <a:latin typeface="Arial" panose="020B0604020202020204" pitchFamily="34" charset="0"/>
                <a:cs typeface="Arial" panose="020B0604020202020204" pitchFamily="34" charset="0"/>
              </a:rPr>
              <a:t>Radiation therapy utilises high-energy particles or rays to kill cancer cells. It can be used individually or in combination with hormone therapy or chemotherapy (both adjuvant and neoadjuvant).</a:t>
            </a:r>
            <a:r>
              <a:rPr lang="en-GB" sz="1050" baseline="30000" dirty="0" smtClean="0">
                <a:latin typeface="Arial" panose="020B0604020202020204" pitchFamily="34" charset="0"/>
                <a:cs typeface="Arial" panose="020B0604020202020204" pitchFamily="34" charset="0"/>
              </a:rPr>
              <a:t>1,2 </a:t>
            </a:r>
            <a:r>
              <a:rPr lang="en-GB" sz="1050" baseline="0" dirty="0" smtClean="0">
                <a:latin typeface="Arial" panose="020B0604020202020204" pitchFamily="34" charset="0"/>
                <a:cs typeface="Arial" panose="020B0604020202020204" pitchFamily="34" charset="0"/>
              </a:rPr>
              <a:t>/p41/para2-4, /p44/para2-4, /p46/para1</a:t>
            </a:r>
            <a:r>
              <a:rPr lang="en-GB" sz="1050" dirty="0" smtClean="0">
                <a:latin typeface="Arial" panose="020B0604020202020204" pitchFamily="34" charset="0"/>
                <a:cs typeface="Arial" panose="020B0604020202020204" pitchFamily="34" charset="0"/>
              </a:rPr>
              <a:t> The</a:t>
            </a:r>
            <a:r>
              <a:rPr lang="en-GB" sz="1050" baseline="0" dirty="0" smtClean="0">
                <a:latin typeface="Arial" panose="020B0604020202020204" pitchFamily="34" charset="0"/>
                <a:cs typeface="Arial" panose="020B0604020202020204" pitchFamily="34" charset="0"/>
              </a:rPr>
              <a:t> 2 main types of radiation therapies are external beam radiation therapy (EBRT) and internal radiation therapy or brachytherapy.</a:t>
            </a:r>
            <a:r>
              <a:rPr lang="en-GB" sz="1050" baseline="30000" dirty="0" smtClean="0">
                <a:latin typeface="Arial" panose="020B0604020202020204" pitchFamily="34" charset="0"/>
                <a:cs typeface="Arial" panose="020B0604020202020204" pitchFamily="34" charset="0"/>
              </a:rPr>
              <a:t>1 </a:t>
            </a:r>
            <a:r>
              <a:rPr lang="en-GB" sz="1050" baseline="0" dirty="0" smtClean="0">
                <a:latin typeface="Arial" panose="020B0604020202020204" pitchFamily="34" charset="0"/>
                <a:cs typeface="Arial" panose="020B0604020202020204" pitchFamily="34" charset="0"/>
              </a:rPr>
              <a:t>/p41/para2-4 EBRT may be used to treat localised or locally advanced cancers and to relieve symptoms in case of metastatic prostate cancer.</a:t>
            </a:r>
            <a:r>
              <a:rPr lang="en-GB" sz="1050" baseline="30000" dirty="0" smtClean="0">
                <a:latin typeface="Arial" panose="020B0604020202020204" pitchFamily="34" charset="0"/>
                <a:cs typeface="Arial" panose="020B0604020202020204" pitchFamily="34" charset="0"/>
              </a:rPr>
              <a:t>1 </a:t>
            </a:r>
            <a:r>
              <a:rPr lang="en-GB" sz="1050" baseline="0" dirty="0" smtClean="0">
                <a:latin typeface="Arial" panose="020B0604020202020204" pitchFamily="34" charset="0"/>
                <a:cs typeface="Arial" panose="020B0604020202020204" pitchFamily="34" charset="0"/>
              </a:rPr>
              <a:t>/p41/para6 EBRT therapies include 3-dimensional conformal radiation therapy (3D-CRT), intensity-modulated radiotherapy (IMRT), stereotactic body radiation therapy (SBRT) and proton beam radiation therapy.</a:t>
            </a:r>
            <a:r>
              <a:rPr lang="en-GB" sz="1050" baseline="30000" dirty="0" smtClean="0">
                <a:latin typeface="Arial" panose="020B0604020202020204" pitchFamily="34" charset="0"/>
                <a:cs typeface="Arial" panose="020B0604020202020204" pitchFamily="34" charset="0"/>
              </a:rPr>
              <a:t>1 </a:t>
            </a:r>
            <a:r>
              <a:rPr lang="en-GB" sz="1050" baseline="0" dirty="0" smtClean="0">
                <a:latin typeface="Arial" panose="020B0604020202020204" pitchFamily="34" charset="0"/>
                <a:cs typeface="Arial" panose="020B0604020202020204" pitchFamily="34" charset="0"/>
              </a:rPr>
              <a:t>/p41/para5, /p42/para3-5, /p43/para1-2,4-5 </a:t>
            </a:r>
            <a:r>
              <a:rPr lang="en-GB" sz="1050" kern="1200" dirty="0" smtClean="0">
                <a:solidFill>
                  <a:schemeClr val="tx1"/>
                </a:solidFill>
                <a:effectLst/>
                <a:latin typeface="Arial" panose="020B0604020202020204" pitchFamily="34" charset="0"/>
                <a:cs typeface="Arial" panose="020B0604020202020204" pitchFamily="34" charset="0"/>
              </a:rPr>
              <a:t>Newer techniques focus more precisely on the tumour, thereby improving the amount of dose that reaches the tumour while limiting the exposure to adjacent healthy tissue</a:t>
            </a:r>
            <a:r>
              <a:rPr lang="en-GB" sz="1050" baseline="0" dirty="0" smtClean="0">
                <a:latin typeface="Arial" panose="020B0604020202020204" pitchFamily="34" charset="0"/>
                <a:cs typeface="Arial" panose="020B0604020202020204" pitchFamily="34" charset="0"/>
              </a:rPr>
              <a:t>.</a:t>
            </a:r>
            <a:r>
              <a:rPr lang="en-GB" sz="1050" baseline="30000" dirty="0" smtClean="0">
                <a:latin typeface="Arial" panose="020B0604020202020204" pitchFamily="34" charset="0"/>
                <a:cs typeface="Arial" panose="020B0604020202020204" pitchFamily="34" charset="0"/>
              </a:rPr>
              <a:t>1 </a:t>
            </a:r>
            <a:r>
              <a:rPr lang="en-GB" sz="1050" baseline="0" dirty="0" smtClean="0">
                <a:latin typeface="Arial" panose="020B0604020202020204" pitchFamily="34" charset="0"/>
                <a:cs typeface="Arial" panose="020B0604020202020204" pitchFamily="34" charset="0"/>
              </a:rPr>
              <a:t>/p42/para3 </a:t>
            </a:r>
            <a:r>
              <a:rPr lang="en-GB" sz="1050" kern="1200" dirty="0" smtClean="0">
                <a:solidFill>
                  <a:schemeClr val="tx1"/>
                </a:solidFill>
                <a:effectLst/>
                <a:latin typeface="Arial" panose="020B0604020202020204" pitchFamily="34" charset="0"/>
                <a:cs typeface="Arial" panose="020B0604020202020204" pitchFamily="34" charset="0"/>
              </a:rPr>
              <a:t>As per the EAU guidelines, IMRT, with or without image-guided radiotherapy (IGRT), is the gold standard for EBRT</a:t>
            </a:r>
            <a:r>
              <a:rPr lang="en-GB" sz="1050" baseline="0" dirty="0" smtClean="0">
                <a:latin typeface="Arial" panose="020B0604020202020204" pitchFamily="34" charset="0"/>
                <a:cs typeface="Arial" panose="020B0604020202020204" pitchFamily="34" charset="0"/>
              </a:rPr>
              <a:t>.</a:t>
            </a:r>
            <a:r>
              <a:rPr lang="en-GB" sz="1050" baseline="30000" dirty="0" smtClean="0">
                <a:latin typeface="Arial" panose="020B0604020202020204" pitchFamily="34" charset="0"/>
                <a:cs typeface="Arial" panose="020B0604020202020204" pitchFamily="34" charset="0"/>
              </a:rPr>
              <a:t>2 </a:t>
            </a:r>
            <a:r>
              <a:rPr lang="en-GB" sz="1050" baseline="0" dirty="0" smtClean="0">
                <a:latin typeface="Arial" panose="020B0604020202020204" pitchFamily="34" charset="0"/>
                <a:cs typeface="Arial" panose="020B0604020202020204" pitchFamily="34" charset="0"/>
              </a:rPr>
              <a:t>/p41/para1</a:t>
            </a:r>
          </a:p>
          <a:p>
            <a:endParaRPr lang="en-GB" sz="1050" baseline="0" dirty="0" smtClean="0">
              <a:latin typeface="Arial" panose="020B0604020202020204" pitchFamily="34" charset="0"/>
              <a:cs typeface="Arial" panose="020B0604020202020204" pitchFamily="34" charset="0"/>
            </a:endParaRPr>
          </a:p>
          <a:p>
            <a:r>
              <a:rPr lang="en-GB" sz="1050" baseline="0" dirty="0" smtClean="0">
                <a:latin typeface="Arial" panose="020B0604020202020204" pitchFamily="34" charset="0"/>
                <a:cs typeface="Arial" panose="020B0604020202020204" pitchFamily="34" charset="0"/>
              </a:rPr>
              <a:t>Proton beam radiation therapy uses protons instead of X-rays on the cancer. Since protons pass through tissues and release their energy only after travelling a certain distance, they cause minimal damage to normal tissue and deliver more radiation to the tumour. Presently, proton beam therapy is not widely available.</a:t>
            </a:r>
            <a:r>
              <a:rPr lang="en-GB" sz="1050" baseline="30000" dirty="0" smtClean="0">
                <a:latin typeface="Arial" panose="020B0604020202020204" pitchFamily="34" charset="0"/>
                <a:cs typeface="Arial" panose="020B0604020202020204" pitchFamily="34" charset="0"/>
              </a:rPr>
              <a:t>1 </a:t>
            </a:r>
            <a:r>
              <a:rPr lang="en-GB" sz="1050" baseline="0" dirty="0" smtClean="0">
                <a:latin typeface="Arial" panose="020B0604020202020204" pitchFamily="34" charset="0"/>
                <a:cs typeface="Arial" panose="020B0604020202020204" pitchFamily="34" charset="0"/>
              </a:rPr>
              <a:t>/p43/para4-5</a:t>
            </a:r>
          </a:p>
          <a:p>
            <a:endParaRPr lang="en-GB" sz="1050" baseline="0" dirty="0" smtClean="0">
              <a:latin typeface="Arial" panose="020B0604020202020204" pitchFamily="34" charset="0"/>
              <a:cs typeface="Arial" panose="020B0604020202020204" pitchFamily="34" charset="0"/>
            </a:endParaRPr>
          </a:p>
          <a:p>
            <a:pPr marL="0" marR="0" indent="0" algn="l" defTabSz="457200" rtl="0" eaLnBrk="1" fontAlgn="auto" latinLnBrk="0" hangingPunct="1">
              <a:lnSpc>
                <a:spcPct val="100000"/>
              </a:lnSpc>
              <a:spcBef>
                <a:spcPts val="0"/>
              </a:spcBef>
              <a:spcAft>
                <a:spcPts val="0"/>
              </a:spcAft>
              <a:buClrTx/>
              <a:buSzTx/>
              <a:buFontTx/>
              <a:buNone/>
              <a:tabLst/>
              <a:defRPr/>
            </a:pPr>
            <a:r>
              <a:rPr lang="en-GB" sz="1050" baseline="0" dirty="0" smtClean="0">
                <a:latin typeface="Arial" panose="020B0604020202020204" pitchFamily="34" charset="0"/>
                <a:cs typeface="Arial" panose="020B0604020202020204" pitchFamily="34" charset="0"/>
              </a:rPr>
              <a:t>Complications of EBRT include acute cystitis, proctitis, enteritis, fatigue, impotence, lymphoedema, sexual and urinary dysfunctions and increased risk of bladder and gastrointestinal cancers.</a:t>
            </a:r>
            <a:r>
              <a:rPr lang="en-GB" sz="1050" baseline="30000" dirty="0" smtClean="0">
                <a:latin typeface="Arial" panose="020B0604020202020204" pitchFamily="34" charset="0"/>
                <a:cs typeface="Arial" panose="020B0604020202020204" pitchFamily="34" charset="0"/>
              </a:rPr>
              <a:t>1,3</a:t>
            </a:r>
            <a:r>
              <a:rPr lang="en-GB" sz="1050" dirty="0" smtClean="0">
                <a:latin typeface="Arial" panose="020B0604020202020204" pitchFamily="34" charset="0"/>
                <a:cs typeface="Arial" panose="020B0604020202020204" pitchFamily="34" charset="0"/>
              </a:rPr>
              <a:t> /p43/para6-9,</a:t>
            </a:r>
            <a:r>
              <a:rPr lang="en-GB" sz="1050" baseline="0" dirty="0" smtClean="0">
                <a:latin typeface="Arial" panose="020B0604020202020204" pitchFamily="34" charset="0"/>
                <a:cs typeface="Arial" panose="020B0604020202020204" pitchFamily="34" charset="0"/>
              </a:rPr>
              <a:t> /</a:t>
            </a:r>
            <a:r>
              <a:rPr lang="en-GB" sz="1050" baseline="0" dirty="0" err="1" smtClean="0">
                <a:latin typeface="Arial" panose="020B0604020202020204" pitchFamily="34" charset="0"/>
                <a:cs typeface="Arial" panose="020B0604020202020204" pitchFamily="34" charset="0"/>
              </a:rPr>
              <a:t>p44</a:t>
            </a:r>
            <a:r>
              <a:rPr lang="en-GB" sz="1050" baseline="0" dirty="0" smtClean="0">
                <a:latin typeface="Arial" panose="020B0604020202020204" pitchFamily="34" charset="0"/>
                <a:cs typeface="Arial" panose="020B0604020202020204" pitchFamily="34" charset="0"/>
              </a:rPr>
              <a:t>/</a:t>
            </a:r>
            <a:r>
              <a:rPr lang="en-GB" sz="1050" baseline="0" dirty="0" err="1" smtClean="0">
                <a:latin typeface="Arial" panose="020B0604020202020204" pitchFamily="34" charset="0"/>
                <a:cs typeface="Arial" panose="020B0604020202020204" pitchFamily="34" charset="0"/>
              </a:rPr>
              <a:t>para3,6</a:t>
            </a:r>
            <a:r>
              <a:rPr lang="en-GB" sz="1050" baseline="0" dirty="0" smtClean="0">
                <a:latin typeface="Arial" panose="020B0604020202020204" pitchFamily="34" charset="0"/>
                <a:cs typeface="Arial" panose="020B0604020202020204" pitchFamily="34" charset="0"/>
              </a:rPr>
              <a:t>-7, /p41/para2-4</a:t>
            </a:r>
          </a:p>
          <a:p>
            <a:endParaRPr lang="en-GB" sz="1050" baseline="0" dirty="0" smtClean="0">
              <a:latin typeface="Arial" panose="020B0604020202020204" pitchFamily="34" charset="0"/>
              <a:cs typeface="Arial" panose="020B0604020202020204" pitchFamily="34" charset="0"/>
            </a:endParaRPr>
          </a:p>
          <a:p>
            <a:r>
              <a:rPr lang="en-GB" sz="800" b="1" dirty="0" smtClean="0">
                <a:latin typeface="Arial" panose="020B0604020202020204" pitchFamily="34" charset="0"/>
                <a:cs typeface="Arial" panose="020B0604020202020204" pitchFamily="34" charset="0"/>
              </a:rPr>
              <a:t>References:</a:t>
            </a:r>
            <a:endParaRPr lang="en-GB" sz="800" dirty="0" smtClean="0">
              <a:latin typeface="Arial" panose="020B0604020202020204" pitchFamily="34" charset="0"/>
              <a:cs typeface="Arial" panose="020B0604020202020204" pitchFamily="34" charset="0"/>
            </a:endParaRPr>
          </a:p>
          <a:p>
            <a:pPr marL="228600" marR="0" lvl="0" indent="-228600" algn="l" defTabSz="457200" rtl="0" eaLnBrk="1" fontAlgn="auto" latinLnBrk="0" hangingPunct="1">
              <a:lnSpc>
                <a:spcPct val="100000"/>
              </a:lnSpc>
              <a:spcBef>
                <a:spcPts val="0"/>
              </a:spcBef>
              <a:spcAft>
                <a:spcPts val="0"/>
              </a:spcAft>
              <a:buClrTx/>
              <a:buSzTx/>
              <a:buFont typeface="+mj-lt"/>
              <a:buAutoNum type="arabicPeriod"/>
              <a:tabLst/>
              <a:defRPr/>
            </a:pPr>
            <a:r>
              <a:rPr kumimoji="0" lang="en-GB" sz="800" b="0" i="0" u="none" strike="noStrike" kern="1200" cap="none" spc="0" normalizeH="0" baseline="0" noProof="0" dirty="0" smtClean="0">
                <a:ln>
                  <a:noFill/>
                </a:ln>
                <a:solidFill>
                  <a:prstClr val="black"/>
                </a:solidFill>
                <a:effectLst/>
                <a:uLnTx/>
                <a:uFillTx/>
                <a:latin typeface="Arial" panose="020B0604020202020204" pitchFamily="34" charset="0"/>
                <a:cs typeface="Arial" panose="020B0604020202020204" pitchFamily="34" charset="0"/>
              </a:rPr>
              <a:t>Prostate cancer. American Cancer Society Web site. http://www.cancer.org/acs/groups/cid/documents/webcontent/003134-pdf.pdf. Accessed April 4, 2016.</a:t>
            </a:r>
            <a:endParaRPr lang="en-GB" sz="800" baseline="0" dirty="0" smtClean="0">
              <a:latin typeface="Arial" panose="020B0604020202020204" pitchFamily="34" charset="0"/>
              <a:cs typeface="Arial" panose="020B0604020202020204" pitchFamily="34" charset="0"/>
            </a:endParaRPr>
          </a:p>
          <a:p>
            <a:pPr marL="228600" indent="-228600">
              <a:buAutoNum type="arabicPeriod"/>
            </a:pPr>
            <a:r>
              <a:rPr lang="en-GB" sz="800" dirty="0" smtClean="0">
                <a:latin typeface="Arial" panose="020B0604020202020204" pitchFamily="34" charset="0"/>
                <a:cs typeface="Arial" panose="020B0604020202020204" pitchFamily="34" charset="0"/>
              </a:rPr>
              <a:t>Mottet N, Bellmunt J, Briers E, et al. Guidelines on prostate cancer. European Association of Urology Web site. http://uroweb.org/wp-content/uploads/09-Prostate-Cancer_LR.pdf. Accessed April 8, 2016.</a:t>
            </a:r>
          </a:p>
          <a:p>
            <a:pPr marL="228600" marR="0" lvl="0" indent="-228600" algn="l" defTabSz="457200" rtl="0" eaLnBrk="1" fontAlgn="auto" latinLnBrk="0" hangingPunct="1">
              <a:lnSpc>
                <a:spcPct val="100000"/>
              </a:lnSpc>
              <a:spcBef>
                <a:spcPts val="0"/>
              </a:spcBef>
              <a:spcAft>
                <a:spcPts val="0"/>
              </a:spcAft>
              <a:buClrTx/>
              <a:buSzTx/>
              <a:buFontTx/>
              <a:buAutoNum type="arabicPeriod"/>
              <a:tabLst/>
              <a:defRPr/>
            </a:pPr>
            <a:r>
              <a:rPr kumimoji="0" lang="en-GB" sz="800" b="0" i="0" u="none" strike="noStrike" kern="1200" cap="none" spc="0" normalizeH="0" baseline="0" noProof="0" dirty="0" smtClean="0">
                <a:ln>
                  <a:noFill/>
                </a:ln>
                <a:solidFill>
                  <a:prstClr val="black"/>
                </a:solidFill>
                <a:effectLst/>
                <a:uLnTx/>
                <a:uFillTx/>
                <a:latin typeface="Arial" panose="020B0604020202020204" pitchFamily="34" charset="0"/>
                <a:cs typeface="Arial" panose="020B0604020202020204" pitchFamily="34" charset="0"/>
              </a:rPr>
              <a:t>PDQ Adult Treatment Editorial Board. Prostate cancer treatment (PDQ®): Health professional version. In: </a:t>
            </a:r>
            <a:r>
              <a:rPr kumimoji="0" lang="en-GB" sz="800" b="0" i="1" u="none" strike="noStrike" kern="1200" cap="none" spc="0" normalizeH="0" baseline="0" noProof="0" dirty="0" smtClean="0">
                <a:ln>
                  <a:noFill/>
                </a:ln>
                <a:solidFill>
                  <a:prstClr val="black"/>
                </a:solidFill>
                <a:effectLst/>
                <a:uLnTx/>
                <a:uFillTx/>
                <a:latin typeface="Arial" panose="020B0604020202020204" pitchFamily="34" charset="0"/>
                <a:cs typeface="Arial" panose="020B0604020202020204" pitchFamily="34" charset="0"/>
              </a:rPr>
              <a:t>PDQ Cancer Information Summaries. </a:t>
            </a:r>
            <a:r>
              <a:rPr kumimoji="0" lang="en-GB" sz="800" b="0" i="0" u="none" strike="noStrike" kern="1200" cap="none" spc="0" normalizeH="0" baseline="0" noProof="0" dirty="0" smtClean="0">
                <a:ln>
                  <a:noFill/>
                </a:ln>
                <a:solidFill>
                  <a:prstClr val="black"/>
                </a:solidFill>
                <a:effectLst/>
                <a:uLnTx/>
                <a:uFillTx/>
                <a:latin typeface="Arial" panose="020B0604020202020204" pitchFamily="34" charset="0"/>
                <a:cs typeface="Arial" panose="020B0604020202020204" pitchFamily="34" charset="0"/>
              </a:rPr>
              <a:t>Bethesda (MD): National Cancer Institute (US); 2002. http://www.ncbi.nlm.nih.gov/books/NBK66036/</a:t>
            </a:r>
            <a:r>
              <a:rPr lang="en-GB" sz="800" kern="1200" dirty="0" smtClean="0">
                <a:solidFill>
                  <a:schemeClr val="tx1"/>
                </a:solidFill>
                <a:effectLst/>
                <a:latin typeface="Arial" panose="020B0604020202020204" pitchFamily="34" charset="0"/>
                <a:cs typeface="Arial" panose="020B0604020202020204" pitchFamily="34" charset="0"/>
              </a:rPr>
              <a:t>. Accessed April 5, 2016.</a:t>
            </a:r>
            <a:endParaRPr lang="en-GB" sz="800" dirty="0" smtClean="0">
              <a:latin typeface="Arial" panose="020B0604020202020204" pitchFamily="34" charset="0"/>
              <a:cs typeface="Arial" panose="020B0604020202020204" pitchFamily="34" charset="0"/>
            </a:endParaRPr>
          </a:p>
          <a:p>
            <a:pPr marL="228600" indent="-228600">
              <a:buAutoNum type="arabicPeriod"/>
            </a:pPr>
            <a:endParaRPr lang="en-GB" sz="1050" dirty="0" smtClean="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FC51A87A-2AE1-D146-87E8-F584AD5E8E38}" type="slidenum">
              <a:rPr lang="en-GB" smtClean="0"/>
              <a:t>19</a:t>
            </a:fld>
            <a:endParaRPr lang="en-GB" dirty="0"/>
          </a:p>
        </p:txBody>
      </p:sp>
    </p:spTree>
    <p:extLst>
      <p:ext uri="{BB962C8B-B14F-4D97-AF65-F5344CB8AC3E}">
        <p14:creationId xmlns:p14="http://schemas.microsoft.com/office/powerpoint/2010/main" val="12870355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050" u="sng" dirty="0" smtClean="0">
                <a:latin typeface="Arial" panose="020B0604020202020204" pitchFamily="34" charset="0"/>
                <a:cs typeface="Arial" panose="020B0604020202020204" pitchFamily="34" charset="0"/>
              </a:rPr>
              <a:t>Disclaimer</a:t>
            </a:r>
          </a:p>
          <a:p>
            <a:endParaRPr lang="en-US" sz="1050" u="sng" dirty="0" smtClean="0">
              <a:latin typeface="Arial" panose="020B0604020202020204" pitchFamily="34" charset="0"/>
              <a:cs typeface="Arial" panose="020B0604020202020204" pitchFamily="34" charset="0"/>
            </a:endParaRPr>
          </a:p>
          <a:p>
            <a:r>
              <a:rPr lang="en-US" sz="1050" u="none" dirty="0" smtClean="0">
                <a:latin typeface="Arial" panose="020B0604020202020204" pitchFamily="34" charset="0"/>
                <a:cs typeface="Arial" panose="020B0604020202020204" pitchFamily="34" charset="0"/>
              </a:rPr>
              <a:t>These training slides must be approved by your local medical and regulatory departments in accordance with your country-specific laws and regulations.</a:t>
            </a:r>
            <a:r>
              <a:rPr lang="en-US" sz="1050" u="none" baseline="0" dirty="0" smtClean="0">
                <a:latin typeface="Arial" panose="020B0604020202020204" pitchFamily="34" charset="0"/>
                <a:cs typeface="Arial" panose="020B0604020202020204" pitchFamily="34" charset="0"/>
              </a:rPr>
              <a:t> </a:t>
            </a:r>
            <a:r>
              <a:rPr lang="en-US" sz="1050" u="none" dirty="0" smtClean="0">
                <a:latin typeface="Arial" panose="020B0604020202020204" pitchFamily="34" charset="0"/>
                <a:cs typeface="Arial" panose="020B0604020202020204" pitchFamily="34" charset="0"/>
              </a:rPr>
              <a:t>These slides are meant for internal training purpose only.</a:t>
            </a:r>
          </a:p>
          <a:p>
            <a:endParaRPr lang="en-GB" sz="1050" u="none"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739CBBAE-9CAC-CA42-A60E-2BA57908FB49}" type="slidenum">
              <a:rPr lang="en-GB" smtClean="0"/>
              <a:t>2</a:t>
            </a:fld>
            <a:endParaRPr lang="en-GB" dirty="0"/>
          </a:p>
        </p:txBody>
      </p:sp>
    </p:spTree>
    <p:extLst>
      <p:ext uri="{BB962C8B-B14F-4D97-AF65-F5344CB8AC3E}">
        <p14:creationId xmlns:p14="http://schemas.microsoft.com/office/powerpoint/2010/main" val="2787034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333829" y="4343400"/>
            <a:ext cx="6270171" cy="4799013"/>
          </a:xfrm>
        </p:spPr>
        <p:txBody>
          <a:bodyPr/>
          <a:lstStyle/>
          <a:p>
            <a:r>
              <a:rPr lang="en-GB" sz="1050" u="sng" dirty="0" smtClean="0">
                <a:latin typeface="Arial" panose="020B0604020202020204" pitchFamily="34" charset="0"/>
                <a:cs typeface="Arial" panose="020B0604020202020204" pitchFamily="34" charset="0"/>
              </a:rPr>
              <a:t>Radiotherapy (cont.)</a:t>
            </a:r>
            <a:endParaRPr lang="en-GB" sz="1050" u="sng" baseline="0" dirty="0" smtClean="0">
              <a:latin typeface="Arial" panose="020B0604020202020204" pitchFamily="34" charset="0"/>
              <a:cs typeface="Arial" panose="020B0604020202020204" pitchFamily="34" charset="0"/>
            </a:endParaRPr>
          </a:p>
          <a:p>
            <a:endParaRPr lang="en-GB" sz="1050" baseline="0" dirty="0" smtClean="0">
              <a:latin typeface="Arial" panose="020B0604020202020204" pitchFamily="34" charset="0"/>
              <a:cs typeface="Arial" panose="020B0604020202020204" pitchFamily="34" charset="0"/>
            </a:endParaRPr>
          </a:p>
          <a:p>
            <a:pPr marL="0" marR="0" lvl="3" indent="0" algn="l" defTabSz="457200" rtl="0" eaLnBrk="1" fontAlgn="auto" latinLnBrk="0" hangingPunct="1">
              <a:lnSpc>
                <a:spcPct val="100000"/>
              </a:lnSpc>
              <a:spcBef>
                <a:spcPts val="0"/>
              </a:spcBef>
              <a:spcAft>
                <a:spcPts val="0"/>
              </a:spcAft>
              <a:buClrTx/>
              <a:buSzTx/>
              <a:buFontTx/>
              <a:buNone/>
              <a:tabLst/>
              <a:defRPr/>
            </a:pPr>
            <a:r>
              <a:rPr lang="en-US" sz="1050" baseline="0" dirty="0" smtClean="0">
                <a:latin typeface="Arial" panose="020B0604020202020204" pitchFamily="34" charset="0"/>
                <a:cs typeface="Arial" panose="020B0604020202020204" pitchFamily="34" charset="0"/>
              </a:rPr>
              <a:t>Brachytherapy </a:t>
            </a:r>
            <a:r>
              <a:rPr lang="en-US" sz="1050" baseline="0" dirty="0" err="1" smtClean="0">
                <a:latin typeface="Arial" panose="020B0604020202020204" pitchFamily="34" charset="0"/>
                <a:cs typeface="Arial" panose="020B0604020202020204" pitchFamily="34" charset="0"/>
              </a:rPr>
              <a:t>utilises</a:t>
            </a:r>
            <a:r>
              <a:rPr lang="en-US" sz="1050" baseline="0" dirty="0" smtClean="0">
                <a:latin typeface="Arial" panose="020B0604020202020204" pitchFamily="34" charset="0"/>
                <a:cs typeface="Arial" panose="020B0604020202020204" pitchFamily="34" charset="0"/>
              </a:rPr>
              <a:t> small radioactive pellets, which are placed inside the prostate</a:t>
            </a:r>
            <a:r>
              <a:rPr lang="en-GB" sz="1050" baseline="0" dirty="0" smtClean="0">
                <a:latin typeface="Arial" panose="020B0604020202020204" pitchFamily="34" charset="0"/>
                <a:cs typeface="Arial" panose="020B0604020202020204" pitchFamily="34" charset="0"/>
              </a:rPr>
              <a:t>.</a:t>
            </a:r>
            <a:r>
              <a:rPr lang="en-GB" sz="1050" baseline="30000" dirty="0" smtClean="0">
                <a:latin typeface="Arial" panose="020B0604020202020204" pitchFamily="34" charset="0"/>
                <a:cs typeface="Arial" panose="020B0604020202020204" pitchFamily="34" charset="0"/>
              </a:rPr>
              <a:t>1 </a:t>
            </a:r>
            <a:r>
              <a:rPr lang="en-GB" sz="1050" baseline="0" dirty="0" smtClean="0">
                <a:latin typeface="Arial" panose="020B0604020202020204" pitchFamily="34" charset="0"/>
                <a:cs typeface="Arial" panose="020B0604020202020204" pitchFamily="34" charset="0"/>
              </a:rPr>
              <a:t>/p44/para8 </a:t>
            </a:r>
            <a:r>
              <a:rPr lang="en-US" sz="1050" baseline="0" dirty="0" smtClean="0">
                <a:latin typeface="Arial" panose="020B0604020202020204" pitchFamily="34" charset="0"/>
                <a:cs typeface="Arial" panose="020B0604020202020204" pitchFamily="34" charset="0"/>
              </a:rPr>
              <a:t>Patients with low-risk prostate cancer are the most suited for this type of treatment</a:t>
            </a:r>
            <a:r>
              <a:rPr lang="en-GB" sz="1050" baseline="0" dirty="0" smtClean="0">
                <a:latin typeface="Arial" panose="020B0604020202020204" pitchFamily="34" charset="0"/>
                <a:cs typeface="Arial" panose="020B0604020202020204" pitchFamily="34" charset="0"/>
              </a:rPr>
              <a:t>.</a:t>
            </a:r>
            <a:r>
              <a:rPr lang="en-GB" sz="1050" baseline="30000" dirty="0" smtClean="0">
                <a:latin typeface="Arial" panose="020B0604020202020204" pitchFamily="34" charset="0"/>
                <a:cs typeface="Arial" panose="020B0604020202020204" pitchFamily="34" charset="0"/>
              </a:rPr>
              <a:t>2 </a:t>
            </a:r>
            <a:r>
              <a:rPr lang="en-GB" sz="1050" baseline="0" dirty="0" smtClean="0">
                <a:latin typeface="Arial" panose="020B0604020202020204" pitchFamily="34" charset="0"/>
                <a:cs typeface="Arial" panose="020B0604020202020204" pitchFamily="34" charset="0"/>
              </a:rPr>
              <a:t>/p48/para2-4 </a:t>
            </a:r>
            <a:r>
              <a:rPr lang="en-GB" sz="1050" dirty="0" smtClean="0">
                <a:latin typeface="Arial" panose="020B0604020202020204" pitchFamily="34" charset="0"/>
                <a:cs typeface="Arial" panose="020B0604020202020204" pitchFamily="34" charset="0"/>
              </a:rPr>
              <a:t>Brachytherapy can be used to treat localised and locally advanced disease.</a:t>
            </a:r>
            <a:r>
              <a:rPr lang="en-GB" sz="1050" baseline="30000" dirty="0" smtClean="0">
                <a:latin typeface="Arial" panose="020B0604020202020204" pitchFamily="34" charset="0"/>
                <a:cs typeface="Arial" panose="020B0604020202020204" pitchFamily="34" charset="0"/>
              </a:rPr>
              <a:t>1</a:t>
            </a:r>
            <a:r>
              <a:rPr lang="en-GB" sz="1050" dirty="0" smtClean="0">
                <a:latin typeface="Arial" panose="020B0604020202020204" pitchFamily="34" charset="0"/>
                <a:cs typeface="Arial" panose="020B0604020202020204" pitchFamily="34" charset="0"/>
              </a:rPr>
              <a:t> /p44/para8 There</a:t>
            </a:r>
            <a:r>
              <a:rPr lang="en-GB" sz="1050" baseline="0" dirty="0" smtClean="0">
                <a:latin typeface="Arial" panose="020B0604020202020204" pitchFamily="34" charset="0"/>
                <a:cs typeface="Arial" panose="020B0604020202020204" pitchFamily="34" charset="0"/>
              </a:rPr>
              <a:t> are two methods for prostate brachytherapy namely low-dose rate (LDR) and high-dose rate (HDR) brachytherapy. LDR monotherapy is ideal in patients with low-risk cancer and low-volume intermediate-risk cancer. Patients with intermediate-risk cancer can be treated by combining LDR brachytherapy with EBRT with or without ADT </a:t>
            </a:r>
            <a:r>
              <a:rPr lang="en-GB" sz="1050" kern="1200" dirty="0" smtClean="0">
                <a:solidFill>
                  <a:schemeClr val="dk1"/>
                </a:solidFill>
                <a:latin typeface="Arial" panose="020B0604020202020204" pitchFamily="34" charset="0"/>
                <a:cs typeface="Arial" panose="020B0604020202020204" pitchFamily="34" charset="0"/>
              </a:rPr>
              <a:t>(neoadjuvant/concomitant/adjuvant)</a:t>
            </a:r>
            <a:r>
              <a:rPr lang="en-GB" sz="1050" baseline="0" dirty="0" smtClean="0">
                <a:latin typeface="Arial" panose="020B0604020202020204" pitchFamily="34" charset="0"/>
                <a:cs typeface="Arial" panose="020B0604020202020204" pitchFamily="34" charset="0"/>
              </a:rPr>
              <a:t>. Patients with high-risk cancer can be treated with a combination of LDR brachytherapy and EBRT with or without ADT </a:t>
            </a:r>
            <a:r>
              <a:rPr lang="en-GB" sz="1050" kern="1200" dirty="0" smtClean="0">
                <a:solidFill>
                  <a:schemeClr val="dk1"/>
                </a:solidFill>
                <a:latin typeface="Arial" panose="020B0604020202020204" pitchFamily="34" charset="0"/>
                <a:cs typeface="Arial" panose="020B0604020202020204" pitchFamily="34" charset="0"/>
              </a:rPr>
              <a:t>(neoadjuvant/concomitant/adjuvant)</a:t>
            </a:r>
            <a:r>
              <a:rPr lang="en-GB" sz="1050" baseline="0" dirty="0" smtClean="0">
                <a:latin typeface="Arial" panose="020B0604020202020204" pitchFamily="34" charset="0"/>
                <a:cs typeface="Arial" panose="020B0604020202020204" pitchFamily="34" charset="0"/>
              </a:rPr>
              <a:t>. HDR brachytherapy can be used alone or in combination with EBRT. Salvage brachytherapy can be used to treat localised recurrence following EBRT or </a:t>
            </a:r>
            <a:r>
              <a:rPr lang="en-GB" sz="1050" baseline="0" dirty="0" err="1" smtClean="0">
                <a:latin typeface="Arial" panose="020B0604020202020204" pitchFamily="34" charset="0"/>
                <a:cs typeface="Arial" panose="020B0604020202020204" pitchFamily="34" charset="0"/>
              </a:rPr>
              <a:t>brachytherapy.</a:t>
            </a:r>
            <a:r>
              <a:rPr lang="en-GB" sz="1050" baseline="30000" dirty="0" err="1" smtClean="0">
                <a:latin typeface="Arial" panose="020B0604020202020204" pitchFamily="34" charset="0"/>
                <a:cs typeface="Arial" panose="020B0604020202020204" pitchFamily="34" charset="0"/>
              </a:rPr>
              <a:t>3</a:t>
            </a:r>
            <a:r>
              <a:rPr lang="en-GB" sz="1050" baseline="30000" dirty="0" smtClean="0">
                <a:latin typeface="Arial" panose="020B0604020202020204" pitchFamily="34" charset="0"/>
                <a:cs typeface="Arial" panose="020B0604020202020204" pitchFamily="34" charset="0"/>
              </a:rPr>
              <a:t> </a:t>
            </a:r>
            <a:r>
              <a:rPr lang="en-GB" sz="1050" baseline="0" dirty="0" smtClean="0">
                <a:latin typeface="Arial" panose="020B0604020202020204" pitchFamily="34" charset="0"/>
                <a:cs typeface="Arial" panose="020B0604020202020204" pitchFamily="34" charset="0"/>
              </a:rPr>
              <a:t>/p26</a:t>
            </a:r>
          </a:p>
          <a:p>
            <a:endParaRPr lang="en-GB" sz="1050" baseline="0" dirty="0" smtClean="0">
              <a:latin typeface="Arial" panose="020B0604020202020204" pitchFamily="34" charset="0"/>
              <a:cs typeface="Arial" panose="020B0604020202020204" pitchFamily="34" charset="0"/>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050" baseline="0" dirty="0" smtClean="0">
                <a:latin typeface="Arial" panose="020B0604020202020204" pitchFamily="34" charset="0"/>
                <a:cs typeface="Arial" panose="020B0604020202020204" pitchFamily="34" charset="0"/>
              </a:rPr>
              <a:t>Complications of brachytherapy include an increased risk of bladder cancer and urinary complications, such as urinary retention and incontinence</a:t>
            </a:r>
            <a:r>
              <a:rPr lang="en-GB" sz="1050" baseline="0" dirty="0" smtClean="0">
                <a:latin typeface="Arial" panose="020B0604020202020204" pitchFamily="34" charset="0"/>
                <a:cs typeface="Arial" panose="020B0604020202020204" pitchFamily="34" charset="0"/>
              </a:rPr>
              <a:t>.</a:t>
            </a:r>
            <a:r>
              <a:rPr lang="en-GB" sz="1050" baseline="30000" dirty="0" smtClean="0">
                <a:latin typeface="Arial" panose="020B0604020202020204" pitchFamily="34" charset="0"/>
                <a:cs typeface="Arial" panose="020B0604020202020204" pitchFamily="34" charset="0"/>
              </a:rPr>
              <a:t>1,2,4</a:t>
            </a:r>
            <a:r>
              <a:rPr lang="en-GB" sz="1050" baseline="0" dirty="0" smtClean="0">
                <a:latin typeface="Arial" panose="020B0604020202020204" pitchFamily="34" charset="0"/>
                <a:cs typeface="Arial" panose="020B0604020202020204" pitchFamily="34" charset="0"/>
              </a:rPr>
              <a:t> /p46/para4-6, /p48/para10, /p41/para4</a:t>
            </a:r>
          </a:p>
          <a:p>
            <a:pPr marL="0" marR="0" indent="0" algn="l" defTabSz="457200" rtl="0" eaLnBrk="1" fontAlgn="auto" latinLnBrk="0" hangingPunct="1">
              <a:lnSpc>
                <a:spcPct val="100000"/>
              </a:lnSpc>
              <a:spcBef>
                <a:spcPts val="0"/>
              </a:spcBef>
              <a:spcAft>
                <a:spcPts val="0"/>
              </a:spcAft>
              <a:buClrTx/>
              <a:buSzTx/>
              <a:buFontTx/>
              <a:buNone/>
              <a:tabLst/>
              <a:defRPr/>
            </a:pPr>
            <a:endParaRPr lang="en-GB" sz="1050" baseline="0" dirty="0" smtClean="0">
              <a:latin typeface="Arial" panose="020B0604020202020204" pitchFamily="34" charset="0"/>
              <a:cs typeface="Arial" panose="020B0604020202020204" pitchFamily="34" charset="0"/>
            </a:endParaRPr>
          </a:p>
          <a:p>
            <a:pPr marL="0" marR="0" indent="0" algn="l" defTabSz="457200" rtl="0" eaLnBrk="1" fontAlgn="auto" latinLnBrk="0" hangingPunct="1">
              <a:lnSpc>
                <a:spcPct val="100000"/>
              </a:lnSpc>
              <a:spcBef>
                <a:spcPts val="0"/>
              </a:spcBef>
              <a:spcAft>
                <a:spcPts val="0"/>
              </a:spcAft>
              <a:buClrTx/>
              <a:buSzTx/>
              <a:buFontTx/>
              <a:buNone/>
              <a:tabLst/>
              <a:defRPr/>
            </a:pPr>
            <a:r>
              <a:rPr lang="en-GB" sz="1050" baseline="0" dirty="0" smtClean="0">
                <a:latin typeface="Arial" panose="020B0604020202020204" pitchFamily="34" charset="0"/>
                <a:cs typeface="Arial" panose="020B0604020202020204" pitchFamily="34" charset="0"/>
              </a:rPr>
              <a:t>In the next slide, we will discuss hormonal therapies. </a:t>
            </a:r>
            <a:endParaRPr lang="en-GB" sz="1050" dirty="0" smtClean="0">
              <a:latin typeface="Arial" panose="020B0604020202020204" pitchFamily="34" charset="0"/>
              <a:cs typeface="Arial" panose="020B0604020202020204" pitchFamily="34" charset="0"/>
            </a:endParaRPr>
          </a:p>
          <a:p>
            <a:endParaRPr lang="en-GB" sz="1050" b="1" dirty="0" smtClean="0">
              <a:latin typeface="Arial" panose="020B0604020202020204" pitchFamily="34" charset="0"/>
              <a:cs typeface="Arial" panose="020B0604020202020204" pitchFamily="34" charset="0"/>
            </a:endParaRPr>
          </a:p>
          <a:p>
            <a:r>
              <a:rPr lang="en-GB" sz="800" b="1" dirty="0" smtClean="0">
                <a:latin typeface="Arial" panose="020B0604020202020204" pitchFamily="34" charset="0"/>
                <a:cs typeface="Arial" panose="020B0604020202020204" pitchFamily="34" charset="0"/>
              </a:rPr>
              <a:t>References:</a:t>
            </a:r>
            <a:endParaRPr lang="en-GB" sz="800" dirty="0" smtClean="0">
              <a:latin typeface="Arial" panose="020B0604020202020204" pitchFamily="34" charset="0"/>
              <a:cs typeface="Arial" panose="020B0604020202020204" pitchFamily="34" charset="0"/>
            </a:endParaRPr>
          </a:p>
          <a:p>
            <a:pPr marL="228600" marR="0" lvl="0" indent="-228600" algn="l" defTabSz="457200" rtl="0" eaLnBrk="1" fontAlgn="auto" latinLnBrk="0" hangingPunct="1">
              <a:lnSpc>
                <a:spcPct val="100000"/>
              </a:lnSpc>
              <a:spcBef>
                <a:spcPts val="0"/>
              </a:spcBef>
              <a:spcAft>
                <a:spcPts val="0"/>
              </a:spcAft>
              <a:buClrTx/>
              <a:buSzTx/>
              <a:buFont typeface="+mj-lt"/>
              <a:buAutoNum type="arabicPeriod"/>
              <a:tabLst/>
              <a:defRPr/>
            </a:pPr>
            <a:r>
              <a:rPr kumimoji="0" lang="en-GB" sz="800" b="0" i="0" u="none" strike="noStrike" kern="1200" cap="none" spc="0" normalizeH="0" baseline="0" noProof="0" dirty="0" smtClean="0">
                <a:ln>
                  <a:noFill/>
                </a:ln>
                <a:solidFill>
                  <a:prstClr val="black"/>
                </a:solidFill>
                <a:effectLst/>
                <a:uLnTx/>
                <a:uFillTx/>
                <a:latin typeface="Arial" panose="020B0604020202020204" pitchFamily="34" charset="0"/>
                <a:cs typeface="Arial" panose="020B0604020202020204" pitchFamily="34" charset="0"/>
              </a:rPr>
              <a:t>Prostate cancer. American Cancer Society Web site. http://www.cancer.org/acs/groups/cid/documents/webcontent/003134-pdf.pdf. Accessed April 4, 2016.</a:t>
            </a:r>
            <a:endParaRPr lang="en-GB" sz="800" baseline="0" dirty="0" smtClean="0">
              <a:latin typeface="Arial" panose="020B0604020202020204" pitchFamily="34" charset="0"/>
              <a:cs typeface="Arial" panose="020B0604020202020204" pitchFamily="34" charset="0"/>
            </a:endParaRPr>
          </a:p>
          <a:p>
            <a:pPr marL="228600" indent="-228600">
              <a:buAutoNum type="arabicPeriod"/>
            </a:pPr>
            <a:r>
              <a:rPr lang="en-GB" sz="800" dirty="0" smtClean="0">
                <a:latin typeface="Arial" panose="020B0604020202020204" pitchFamily="34" charset="0"/>
                <a:cs typeface="Arial" panose="020B0604020202020204" pitchFamily="34" charset="0"/>
              </a:rPr>
              <a:t>Mottet N, Bellmunt J, Briers E, et al. Guidelines on prostate cancer. European Association of Urology Web site. http://uroweb.org/wp-content/uploads/09-Prostate-Cancer_LR.pdf. Accessed April 8, 2016.</a:t>
            </a:r>
          </a:p>
          <a:p>
            <a:pPr marL="228600" marR="0" lvl="0" indent="-228600" algn="l" defTabSz="457200" rtl="0" eaLnBrk="1" fontAlgn="auto" latinLnBrk="0" hangingPunct="1">
              <a:lnSpc>
                <a:spcPct val="100000"/>
              </a:lnSpc>
              <a:spcBef>
                <a:spcPts val="0"/>
              </a:spcBef>
              <a:spcAft>
                <a:spcPts val="0"/>
              </a:spcAft>
              <a:buClrTx/>
              <a:buSzTx/>
              <a:buFont typeface="+mj-lt"/>
              <a:buAutoNum type="arabicPeriod"/>
              <a:tabLst/>
              <a:defRPr/>
            </a:pPr>
            <a:r>
              <a:rPr lang="en-GB" sz="800" kern="1200" dirty="0" smtClean="0">
                <a:solidFill>
                  <a:schemeClr val="tx1"/>
                </a:solidFill>
                <a:effectLst/>
                <a:latin typeface="Arial" panose="020B0604020202020204" pitchFamily="34" charset="0"/>
                <a:cs typeface="Arial" panose="020B0604020202020204" pitchFamily="34" charset="0"/>
              </a:rPr>
              <a:t>Coit DG, Thompson JA, Algazi A, et al. Melanoma, version 2.2016, </a:t>
            </a:r>
            <a:r>
              <a:rPr lang="en-GB" sz="800" kern="1200" dirty="0" err="1" smtClean="0">
                <a:solidFill>
                  <a:schemeClr val="tx1"/>
                </a:solidFill>
                <a:effectLst/>
                <a:latin typeface="Arial" panose="020B0604020202020204" pitchFamily="34" charset="0"/>
                <a:cs typeface="Arial" panose="020B0604020202020204" pitchFamily="34" charset="0"/>
              </a:rPr>
              <a:t>NCCN</a:t>
            </a:r>
            <a:r>
              <a:rPr lang="en-GB" sz="800" kern="1200" dirty="0" smtClean="0">
                <a:solidFill>
                  <a:schemeClr val="tx1"/>
                </a:solidFill>
                <a:effectLst/>
                <a:latin typeface="Arial" panose="020B0604020202020204" pitchFamily="34" charset="0"/>
                <a:cs typeface="Arial" panose="020B0604020202020204" pitchFamily="34" charset="0"/>
              </a:rPr>
              <a:t> clinical practice guidelines in oncology. </a:t>
            </a:r>
            <a:r>
              <a:rPr lang="en-GB" sz="800" i="1" kern="1200" dirty="0" smtClean="0">
                <a:solidFill>
                  <a:schemeClr val="tx1"/>
                </a:solidFill>
                <a:effectLst/>
                <a:latin typeface="Arial" panose="020B0604020202020204" pitchFamily="34" charset="0"/>
                <a:cs typeface="Arial" panose="020B0604020202020204" pitchFamily="34" charset="0"/>
              </a:rPr>
              <a:t>J Natl Compr Canc Netw. </a:t>
            </a:r>
            <a:r>
              <a:rPr lang="en-GB" sz="800" kern="1200" dirty="0" smtClean="0">
                <a:solidFill>
                  <a:schemeClr val="tx1"/>
                </a:solidFill>
                <a:effectLst/>
                <a:latin typeface="Arial" panose="020B0604020202020204" pitchFamily="34" charset="0"/>
                <a:cs typeface="Arial" panose="020B0604020202020204" pitchFamily="34" charset="0"/>
              </a:rPr>
              <a:t>2016;14(4):450-473. </a:t>
            </a:r>
            <a:r>
              <a:rPr lang="en-US" sz="800" kern="1200" dirty="0" smtClean="0">
                <a:solidFill>
                  <a:schemeClr val="tx1"/>
                </a:solidFill>
                <a:effectLst/>
                <a:latin typeface="Arial" panose="020B0604020202020204" pitchFamily="34" charset="0"/>
                <a:cs typeface="Arial" panose="020B0604020202020204" pitchFamily="34" charset="0"/>
              </a:rPr>
              <a:t>https://www.nccn.org/professionals/physician_gls/pdf/prostate.pdf. Accessed June 16, 2016.</a:t>
            </a:r>
            <a:endParaRPr lang="en-GB" sz="800" kern="1200" dirty="0" smtClean="0">
              <a:solidFill>
                <a:schemeClr val="tx1"/>
              </a:solidFill>
              <a:effectLst/>
              <a:latin typeface="Arial" panose="020B0604020202020204" pitchFamily="34" charset="0"/>
              <a:cs typeface="Arial" panose="020B0604020202020204" pitchFamily="34" charset="0"/>
            </a:endParaRPr>
          </a:p>
          <a:p>
            <a:pPr marL="228600" marR="0" lvl="0" indent="-228600" algn="l" defTabSz="457200" rtl="0" eaLnBrk="1" fontAlgn="auto" latinLnBrk="0" hangingPunct="1">
              <a:lnSpc>
                <a:spcPct val="100000"/>
              </a:lnSpc>
              <a:spcBef>
                <a:spcPts val="0"/>
              </a:spcBef>
              <a:spcAft>
                <a:spcPts val="0"/>
              </a:spcAft>
              <a:buClrTx/>
              <a:buSzTx/>
              <a:buFont typeface="+mj-lt"/>
              <a:buAutoNum type="arabicPeriod"/>
              <a:tabLst/>
              <a:defRPr/>
            </a:pPr>
            <a:r>
              <a:rPr kumimoji="0" lang="en-GB" sz="800" b="0" i="0" u="none" strike="noStrike" kern="1200" cap="none" spc="0" normalizeH="0" baseline="0" noProof="0" dirty="0" smtClean="0">
                <a:ln>
                  <a:noFill/>
                </a:ln>
                <a:solidFill>
                  <a:prstClr val="black"/>
                </a:solidFill>
                <a:effectLst/>
                <a:uLnTx/>
                <a:uFillTx/>
                <a:latin typeface="Arial" panose="020B0604020202020204" pitchFamily="34" charset="0"/>
                <a:cs typeface="Arial" panose="020B0604020202020204" pitchFamily="34" charset="0"/>
              </a:rPr>
              <a:t>PDQ Adult Treatment Editorial Board. Prostate cancer treatment (PDQ®): Health professional version. In: </a:t>
            </a:r>
            <a:r>
              <a:rPr kumimoji="0" lang="en-GB" sz="800" b="0" i="1" u="none" strike="noStrike" kern="1200" cap="none" spc="0" normalizeH="0" baseline="0" noProof="0" dirty="0" smtClean="0">
                <a:ln>
                  <a:noFill/>
                </a:ln>
                <a:solidFill>
                  <a:prstClr val="black"/>
                </a:solidFill>
                <a:effectLst/>
                <a:uLnTx/>
                <a:uFillTx/>
                <a:latin typeface="Arial" panose="020B0604020202020204" pitchFamily="34" charset="0"/>
                <a:cs typeface="Arial" panose="020B0604020202020204" pitchFamily="34" charset="0"/>
              </a:rPr>
              <a:t>PDQ Cancer Information Summaries. </a:t>
            </a:r>
            <a:r>
              <a:rPr kumimoji="0" lang="en-GB" sz="800" b="0" i="0" u="none" strike="noStrike" kern="1200" cap="none" spc="0" normalizeH="0" baseline="0" noProof="0" dirty="0" smtClean="0">
                <a:ln>
                  <a:noFill/>
                </a:ln>
                <a:solidFill>
                  <a:prstClr val="black"/>
                </a:solidFill>
                <a:effectLst/>
                <a:uLnTx/>
                <a:uFillTx/>
                <a:latin typeface="Arial" panose="020B0604020202020204" pitchFamily="34" charset="0"/>
                <a:cs typeface="Arial" panose="020B0604020202020204" pitchFamily="34" charset="0"/>
              </a:rPr>
              <a:t>Bethesda (MD): National Cancer Institute (US); 2002. http://www.ncbi.nlm.nih.gov/books/NBK66036/</a:t>
            </a:r>
            <a:r>
              <a:rPr lang="en-GB" sz="800" kern="1200" dirty="0" smtClean="0">
                <a:solidFill>
                  <a:schemeClr val="tx1"/>
                </a:solidFill>
                <a:effectLst/>
                <a:latin typeface="Arial" panose="020B0604020202020204" pitchFamily="34" charset="0"/>
                <a:cs typeface="Arial" panose="020B0604020202020204" pitchFamily="34" charset="0"/>
              </a:rPr>
              <a:t>. Accessed April 5, 2016.</a:t>
            </a:r>
            <a:endParaRPr lang="en-GB" sz="800" dirty="0" smtClean="0">
              <a:latin typeface="Arial" panose="020B0604020202020204" pitchFamily="34" charset="0"/>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 typeface="+mj-lt"/>
              <a:buNone/>
              <a:tabLst/>
              <a:defRPr/>
            </a:pPr>
            <a:endParaRPr lang="en-GB" sz="1050" kern="1200" dirty="0" smtClean="0">
              <a:solidFill>
                <a:schemeClr val="tx1"/>
              </a:solidFill>
              <a:effectLst/>
              <a:latin typeface="Arial" panose="020B0604020202020204" pitchFamily="34" charset="0"/>
              <a:cs typeface="Arial" panose="020B0604020202020204" pitchFamily="34" charset="0"/>
            </a:endParaRPr>
          </a:p>
          <a:p>
            <a:pPr marL="228600" marR="0" lvl="0" indent="-228600" algn="l" defTabSz="457200" rtl="0" eaLnBrk="1" fontAlgn="auto" latinLnBrk="0" hangingPunct="1">
              <a:lnSpc>
                <a:spcPct val="100000"/>
              </a:lnSpc>
              <a:spcBef>
                <a:spcPts val="0"/>
              </a:spcBef>
              <a:spcAft>
                <a:spcPts val="0"/>
              </a:spcAft>
              <a:buClrTx/>
              <a:buSzTx/>
              <a:buFont typeface="+mj-lt"/>
              <a:buAutoNum type="arabicPeriod"/>
              <a:tabLst/>
              <a:defRPr/>
            </a:pPr>
            <a:endParaRPr lang="en-GB" sz="1050" kern="1200" dirty="0" smtClean="0">
              <a:solidFill>
                <a:schemeClr val="tx1"/>
              </a:solidFill>
              <a:effectLst/>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FC51A87A-2AE1-D146-87E8-F584AD5E8E38}" type="slidenum">
              <a:rPr lang="en-GB" smtClean="0"/>
              <a:t>20</a:t>
            </a:fld>
            <a:endParaRPr lang="en-GB" dirty="0"/>
          </a:p>
        </p:txBody>
      </p:sp>
    </p:spTree>
    <p:extLst>
      <p:ext uri="{BB962C8B-B14F-4D97-AF65-F5344CB8AC3E}">
        <p14:creationId xmlns:p14="http://schemas.microsoft.com/office/powerpoint/2010/main" val="23096859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224589" y="4320340"/>
            <a:ext cx="6368715" cy="3600450"/>
          </a:xfrm>
        </p:spPr>
        <p:txBody>
          <a:bodyPr/>
          <a:lstStyle/>
          <a:p>
            <a:r>
              <a:rPr lang="en-GB" sz="1050" b="0" i="0" u="sng" strike="noStrike" kern="1200" baseline="0" dirty="0" smtClean="0">
                <a:solidFill>
                  <a:schemeClr val="tx1"/>
                </a:solidFill>
                <a:latin typeface="Arial" panose="020B0604020202020204" pitchFamily="34" charset="0"/>
                <a:cs typeface="Arial" panose="020B0604020202020204" pitchFamily="34" charset="0"/>
              </a:rPr>
              <a:t>Androgen deprivation therapy: Hypothalamic–pituitary axis</a:t>
            </a:r>
          </a:p>
          <a:p>
            <a:endParaRPr lang="en-GB" sz="1050" b="0" i="0" u="none" strike="noStrike" kern="1200" baseline="0" dirty="0" smtClean="0">
              <a:solidFill>
                <a:schemeClr val="tx1"/>
              </a:solidFill>
              <a:latin typeface="Arial" panose="020B0604020202020204" pitchFamily="34" charset="0"/>
              <a:cs typeface="Arial" panose="020B0604020202020204" pitchFamily="34" charset="0"/>
            </a:endParaRPr>
          </a:p>
          <a:p>
            <a:r>
              <a:rPr lang="en-GB" sz="1050" b="0" i="0" u="none" strike="noStrike" kern="1200" baseline="0" dirty="0" smtClean="0">
                <a:solidFill>
                  <a:schemeClr val="tx1"/>
                </a:solidFill>
                <a:latin typeface="Arial" panose="020B0604020202020204" pitchFamily="34" charset="0"/>
                <a:cs typeface="Arial" panose="020B0604020202020204" pitchFamily="34" charset="0"/>
              </a:rPr>
              <a:t>Let us review the hypothalamic–pituitary–gonadal axis that we learnt about in Section 1.</a:t>
            </a:r>
          </a:p>
          <a:p>
            <a:endParaRPr lang="en-GB" sz="1050" b="0" i="0" u="none" strike="noStrike" kern="1200" baseline="0" dirty="0" smtClean="0">
              <a:solidFill>
                <a:schemeClr val="tx1"/>
              </a:solidFill>
              <a:latin typeface="Arial" panose="020B0604020202020204" pitchFamily="34" charset="0"/>
              <a:cs typeface="Arial" panose="020B0604020202020204" pitchFamily="34" charset="0"/>
            </a:endParaRPr>
          </a:p>
          <a:p>
            <a:pPr marL="0" marR="0" indent="0" algn="l" defTabSz="457200" rtl="0" eaLnBrk="1" fontAlgn="auto" latinLnBrk="0" hangingPunct="1">
              <a:lnSpc>
                <a:spcPct val="100000"/>
              </a:lnSpc>
              <a:spcBef>
                <a:spcPts val="0"/>
              </a:spcBef>
              <a:spcAft>
                <a:spcPts val="0"/>
              </a:spcAft>
              <a:buClrTx/>
              <a:buSzTx/>
              <a:buFontTx/>
              <a:buNone/>
              <a:tabLst/>
              <a:defRPr/>
            </a:pPr>
            <a:r>
              <a:rPr lang="en-GB" sz="1050" b="0" i="0" u="none" strike="noStrike" kern="1200" baseline="0" dirty="0" smtClean="0">
                <a:solidFill>
                  <a:schemeClr val="tx1"/>
                </a:solidFill>
                <a:latin typeface="Arial" panose="020B0604020202020204" pitchFamily="34" charset="0"/>
                <a:cs typeface="Arial" panose="020B0604020202020204" pitchFamily="34" charset="0"/>
              </a:rPr>
              <a:t>At the very top of the hypothalamus–pituitary axis is the hypothalamus that releases gonadotropin-releasing hormone (</a:t>
            </a:r>
            <a:r>
              <a:rPr lang="en-GB" sz="1050" b="0" i="0" u="none" strike="noStrike" kern="1200" baseline="0" dirty="0" err="1" smtClean="0">
                <a:solidFill>
                  <a:schemeClr val="tx1"/>
                </a:solidFill>
                <a:latin typeface="Arial" panose="020B0604020202020204" pitchFamily="34" charset="0"/>
                <a:cs typeface="Arial" panose="020B0604020202020204" pitchFamily="34" charset="0"/>
              </a:rPr>
              <a:t>GnRH</a:t>
            </a:r>
            <a:r>
              <a:rPr lang="en-GB" sz="1050" b="0" i="0" u="none" strike="noStrike" kern="1200" baseline="0" dirty="0" smtClean="0">
                <a:solidFill>
                  <a:schemeClr val="tx1"/>
                </a:solidFill>
                <a:latin typeface="Arial" panose="020B0604020202020204" pitchFamily="34" charset="0"/>
                <a:cs typeface="Arial" panose="020B0604020202020204" pitchFamily="34" charset="0"/>
              </a:rPr>
              <a:t>) or </a:t>
            </a:r>
            <a:r>
              <a:rPr lang="en-GB" sz="1050" kern="1200" dirty="0" smtClean="0">
                <a:solidFill>
                  <a:schemeClr val="tx1"/>
                </a:solidFill>
                <a:latin typeface="Arial" panose="020B0604020202020204" pitchFamily="34" charset="0"/>
                <a:cs typeface="Arial" panose="020B0604020202020204" pitchFamily="34" charset="0"/>
              </a:rPr>
              <a:t>luteinising hormone-</a:t>
            </a:r>
            <a:r>
              <a:rPr lang="en-GB" sz="1050" b="0" i="0" u="none" strike="noStrike" kern="1200" baseline="0" dirty="0" smtClean="0">
                <a:solidFill>
                  <a:schemeClr val="tx1"/>
                </a:solidFill>
                <a:latin typeface="Arial" panose="020B0604020202020204" pitchFamily="34" charset="0"/>
                <a:cs typeface="Arial" panose="020B0604020202020204" pitchFamily="34" charset="0"/>
              </a:rPr>
              <a:t>releasing hormone</a:t>
            </a:r>
            <a:r>
              <a:rPr lang="en-GB" sz="1050" kern="1200" baseline="0" dirty="0" smtClean="0">
                <a:solidFill>
                  <a:schemeClr val="tx1"/>
                </a:solidFill>
                <a:latin typeface="Arial" panose="020B0604020202020204" pitchFamily="34" charset="0"/>
                <a:cs typeface="Arial" panose="020B0604020202020204" pitchFamily="34" charset="0"/>
              </a:rPr>
              <a:t> </a:t>
            </a:r>
            <a:r>
              <a:rPr lang="en-GB" sz="1050" b="0" i="0" u="none" strike="noStrike" kern="1200" baseline="0" dirty="0" smtClean="0">
                <a:solidFill>
                  <a:schemeClr val="tx1"/>
                </a:solidFill>
                <a:latin typeface="Arial" panose="020B0604020202020204" pitchFamily="34" charset="0"/>
                <a:cs typeface="Arial" panose="020B0604020202020204" pitchFamily="34" charset="0"/>
              </a:rPr>
              <a:t>(</a:t>
            </a:r>
            <a:r>
              <a:rPr lang="en-GB" sz="1050" b="0" i="0" u="none" strike="noStrike" kern="1200" baseline="0" dirty="0" err="1" smtClean="0">
                <a:solidFill>
                  <a:schemeClr val="tx1"/>
                </a:solidFill>
                <a:latin typeface="Arial" panose="020B0604020202020204" pitchFamily="34" charset="0"/>
                <a:cs typeface="Arial" panose="020B0604020202020204" pitchFamily="34" charset="0"/>
              </a:rPr>
              <a:t>LHRH</a:t>
            </a:r>
            <a:r>
              <a:rPr lang="en-GB" sz="1050" b="0" i="0" u="none" strike="noStrike" kern="1200" baseline="0" dirty="0" smtClean="0">
                <a:solidFill>
                  <a:schemeClr val="tx1"/>
                </a:solidFill>
                <a:latin typeface="Arial" panose="020B0604020202020204" pitchFamily="34" charset="0"/>
                <a:cs typeface="Arial" panose="020B0604020202020204" pitchFamily="34" charset="0"/>
              </a:rPr>
              <a:t>), which reaches the anterior pituitary where it stimulates the release of luteinising hormone (</a:t>
            </a:r>
            <a:r>
              <a:rPr lang="en-GB" sz="1050" b="0" i="0" u="none" strike="noStrike" kern="1200" baseline="0" dirty="0" err="1" smtClean="0">
                <a:solidFill>
                  <a:schemeClr val="tx1"/>
                </a:solidFill>
                <a:latin typeface="Arial" panose="020B0604020202020204" pitchFamily="34" charset="0"/>
                <a:cs typeface="Arial" panose="020B0604020202020204" pitchFamily="34" charset="0"/>
              </a:rPr>
              <a:t>LH</a:t>
            </a:r>
            <a:r>
              <a:rPr lang="en-GB" sz="1050" b="0" i="0" u="none" strike="noStrike" kern="1200" baseline="0" dirty="0" smtClean="0">
                <a:solidFill>
                  <a:schemeClr val="tx1"/>
                </a:solidFill>
                <a:latin typeface="Arial" panose="020B0604020202020204" pitchFamily="34" charset="0"/>
                <a:cs typeface="Arial" panose="020B0604020202020204" pitchFamily="34" charset="0"/>
              </a:rPr>
              <a:t>) and adrenocorticotropic hormone (ACTH). These hormones in turn act on the testes and adrenal gland, respectively. The testes produces 95% of the circulating testosterone (T) upon stimulation by </a:t>
            </a:r>
            <a:r>
              <a:rPr lang="en-GB" sz="1050" b="0" i="0" u="none" strike="noStrike" kern="1200" baseline="0" dirty="0" err="1" smtClean="0">
                <a:solidFill>
                  <a:schemeClr val="tx1"/>
                </a:solidFill>
                <a:latin typeface="Arial" panose="020B0604020202020204" pitchFamily="34" charset="0"/>
                <a:cs typeface="Arial" panose="020B0604020202020204" pitchFamily="34" charset="0"/>
              </a:rPr>
              <a:t>LH</a:t>
            </a:r>
            <a:r>
              <a:rPr lang="en-GB" sz="1050" b="0" i="0" u="none" strike="noStrike" kern="1200" baseline="0" dirty="0" smtClean="0">
                <a:solidFill>
                  <a:schemeClr val="tx1"/>
                </a:solidFill>
                <a:latin typeface="Arial" panose="020B0604020202020204" pitchFamily="34" charset="0"/>
                <a:cs typeface="Arial" panose="020B0604020202020204" pitchFamily="34" charset="0"/>
              </a:rPr>
              <a:t> while the adrenal gland produces </a:t>
            </a:r>
            <a:r>
              <a:rPr lang="en-GB" sz="1050" b="0" i="0" u="none" strike="noStrike" kern="1200" baseline="0" dirty="0" err="1" smtClean="0">
                <a:solidFill>
                  <a:schemeClr val="tx1"/>
                </a:solidFill>
                <a:latin typeface="Arial" panose="020B0604020202020204" pitchFamily="34" charset="0"/>
                <a:cs typeface="Arial" panose="020B0604020202020204" pitchFamily="34" charset="0"/>
              </a:rPr>
              <a:t>androstenedione</a:t>
            </a:r>
            <a:r>
              <a:rPr lang="en-GB" sz="1050" b="0" i="0" u="none" strike="noStrike" kern="1200" baseline="0" dirty="0" smtClean="0">
                <a:solidFill>
                  <a:schemeClr val="tx1"/>
                </a:solidFill>
                <a:latin typeface="Arial" panose="020B0604020202020204" pitchFamily="34" charset="0"/>
                <a:cs typeface="Arial" panose="020B0604020202020204" pitchFamily="34" charset="0"/>
              </a:rPr>
              <a:t> and </a:t>
            </a:r>
            <a:r>
              <a:rPr lang="en-GB" sz="1050" b="0" i="0" u="none" strike="noStrike" kern="1200" baseline="0" dirty="0" err="1" smtClean="0">
                <a:solidFill>
                  <a:schemeClr val="tx1"/>
                </a:solidFill>
                <a:latin typeface="Arial" panose="020B0604020202020204" pitchFamily="34" charset="0"/>
                <a:cs typeface="Arial" panose="020B0604020202020204" pitchFamily="34" charset="0"/>
              </a:rPr>
              <a:t>dehydroepiandrosterone</a:t>
            </a:r>
            <a:r>
              <a:rPr lang="en-GB" sz="1050" b="0" i="0" u="none" strike="noStrike" kern="1200" baseline="0" dirty="0" smtClean="0">
                <a:solidFill>
                  <a:schemeClr val="tx1"/>
                </a:solidFill>
                <a:latin typeface="Arial" panose="020B0604020202020204" pitchFamily="34" charset="0"/>
                <a:cs typeface="Arial" panose="020B0604020202020204" pitchFamily="34" charset="0"/>
              </a:rPr>
              <a:t>, both precursors to testosterone, on stimulation by ACTH. Testosterone is converted to </a:t>
            </a:r>
            <a:r>
              <a:rPr lang="en-GB" sz="1050" b="0" i="0" u="none" strike="noStrike" kern="1200" baseline="0" dirty="0" err="1" smtClean="0">
                <a:solidFill>
                  <a:schemeClr val="tx1"/>
                </a:solidFill>
                <a:latin typeface="Arial" panose="020B0604020202020204" pitchFamily="34" charset="0"/>
                <a:cs typeface="Arial" panose="020B0604020202020204" pitchFamily="34" charset="0"/>
              </a:rPr>
              <a:t>dihydrotestosterone</a:t>
            </a:r>
            <a:r>
              <a:rPr lang="en-GB" sz="1050" b="0" i="0" u="none" strike="noStrike" kern="1200" baseline="0" dirty="0" smtClean="0">
                <a:solidFill>
                  <a:schemeClr val="tx1"/>
                </a:solidFill>
                <a:latin typeface="Arial" panose="020B0604020202020204" pitchFamily="34" charset="0"/>
                <a:cs typeface="Arial" panose="020B0604020202020204" pitchFamily="34" charset="0"/>
              </a:rPr>
              <a:t> (</a:t>
            </a:r>
            <a:r>
              <a:rPr lang="en-GB" sz="1050" b="0" i="0" u="none" strike="noStrike" kern="1200" baseline="0" dirty="0" err="1" smtClean="0">
                <a:solidFill>
                  <a:schemeClr val="tx1"/>
                </a:solidFill>
                <a:latin typeface="Arial" panose="020B0604020202020204" pitchFamily="34" charset="0"/>
                <a:cs typeface="Arial" panose="020B0604020202020204" pitchFamily="34" charset="0"/>
              </a:rPr>
              <a:t>DHT</a:t>
            </a:r>
            <a:r>
              <a:rPr lang="en-GB" sz="1050" b="0" i="0" u="none" strike="noStrike" kern="1200" baseline="0" dirty="0" smtClean="0">
                <a:solidFill>
                  <a:schemeClr val="tx1"/>
                </a:solidFill>
                <a:latin typeface="Arial" panose="020B0604020202020204" pitchFamily="34" charset="0"/>
                <a:cs typeface="Arial" panose="020B0604020202020204" pitchFamily="34" charset="0"/>
              </a:rPr>
              <a:t>) by the enzyme 5-alpha reductase. Both T and </a:t>
            </a:r>
            <a:r>
              <a:rPr lang="en-GB" sz="1050" b="0" i="0" u="none" strike="noStrike" kern="1200" baseline="0" dirty="0" err="1" smtClean="0">
                <a:solidFill>
                  <a:schemeClr val="tx1"/>
                </a:solidFill>
                <a:latin typeface="Arial" panose="020B0604020202020204" pitchFamily="34" charset="0"/>
                <a:cs typeface="Arial" panose="020B0604020202020204" pitchFamily="34" charset="0"/>
              </a:rPr>
              <a:t>DHT</a:t>
            </a:r>
            <a:r>
              <a:rPr lang="en-GB" sz="1050" b="0" i="0" u="none" strike="noStrike" kern="1200" baseline="0" dirty="0" smtClean="0">
                <a:solidFill>
                  <a:schemeClr val="tx1"/>
                </a:solidFill>
                <a:latin typeface="Arial" panose="020B0604020202020204" pitchFamily="34" charset="0"/>
                <a:cs typeface="Arial" panose="020B0604020202020204" pitchFamily="34" charset="0"/>
              </a:rPr>
              <a:t> can act as ligands to the androgen receptor (AR). Feedback loops are responsible for modulating the secretions from the pituitary and the hypothalamus.</a:t>
            </a:r>
            <a:r>
              <a:rPr lang="en-GB" sz="1050" b="0" i="0" u="none" strike="noStrike" kern="1200" baseline="30000" dirty="0" smtClean="0">
                <a:solidFill>
                  <a:schemeClr val="tx1"/>
                </a:solidFill>
                <a:latin typeface="Arial" panose="020B0604020202020204" pitchFamily="34" charset="0"/>
                <a:cs typeface="Arial" panose="020B0604020202020204" pitchFamily="34" charset="0"/>
              </a:rPr>
              <a:t>1 </a:t>
            </a:r>
            <a:r>
              <a:rPr lang="en-GB" sz="1050" b="0" i="0" u="none" strike="noStrike" kern="1200" baseline="0" dirty="0" smtClean="0">
                <a:solidFill>
                  <a:schemeClr val="tx1"/>
                </a:solidFill>
                <a:latin typeface="Arial" panose="020B0604020202020204" pitchFamily="34" charset="0"/>
                <a:cs typeface="Arial" panose="020B0604020202020204" pitchFamily="34" charset="0"/>
              </a:rPr>
              <a:t>/p26/Fig1</a:t>
            </a:r>
          </a:p>
          <a:p>
            <a:pPr marL="0" marR="0" indent="0" algn="l" defTabSz="457200" rtl="0" eaLnBrk="1" fontAlgn="auto" latinLnBrk="0" hangingPunct="1">
              <a:lnSpc>
                <a:spcPct val="100000"/>
              </a:lnSpc>
              <a:spcBef>
                <a:spcPts val="0"/>
              </a:spcBef>
              <a:spcAft>
                <a:spcPts val="0"/>
              </a:spcAft>
              <a:buClrTx/>
              <a:buSzTx/>
              <a:buFontTx/>
              <a:buNone/>
              <a:tabLst/>
              <a:defRPr/>
            </a:pPr>
            <a:endParaRPr lang="en-GB" sz="1050" b="0" i="0" u="none" strike="noStrike" kern="1200" baseline="0" dirty="0" smtClean="0">
              <a:solidFill>
                <a:schemeClr val="tx1"/>
              </a:solidFill>
              <a:latin typeface="Arial" panose="020B0604020202020204" pitchFamily="34" charset="0"/>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50" b="0" i="0" u="none" strike="noStrike" kern="1200" cap="none" spc="0" normalizeH="0" baseline="0" noProof="0" dirty="0" smtClean="0">
                <a:ln>
                  <a:noFill/>
                </a:ln>
                <a:solidFill>
                  <a:prstClr val="black"/>
                </a:solidFill>
                <a:effectLst/>
                <a:uLnTx/>
                <a:uFillTx/>
                <a:latin typeface="Arial" panose="020B0604020202020204" pitchFamily="34" charset="0"/>
                <a:cs typeface="Arial" panose="020B0604020202020204" pitchFamily="34" charset="0"/>
              </a:rPr>
              <a:t>In prostate cancer, androgen ablation therapies (ADT) can be used to deprive androgen-dependent cancer cells of androgen stimulation. This can be achieved by surgical removal of testes or suppression of </a:t>
            </a:r>
            <a:r>
              <a:rPr kumimoji="0" lang="en-GB" sz="1050" b="0" i="0" u="none" strike="noStrike" kern="1200" cap="none" spc="0" normalizeH="0" baseline="0" noProof="0" dirty="0" err="1" smtClean="0">
                <a:ln>
                  <a:noFill/>
                </a:ln>
                <a:solidFill>
                  <a:prstClr val="black"/>
                </a:solidFill>
                <a:effectLst/>
                <a:uLnTx/>
                <a:uFillTx/>
                <a:latin typeface="Arial" panose="020B0604020202020204" pitchFamily="34" charset="0"/>
                <a:cs typeface="Arial" panose="020B0604020202020204" pitchFamily="34" charset="0"/>
              </a:rPr>
              <a:t>LH</a:t>
            </a:r>
            <a:r>
              <a:rPr kumimoji="0" lang="en-GB" sz="1050" b="0" i="0" u="none" strike="noStrike" kern="1200" cap="none" spc="0" normalizeH="0" baseline="0" noProof="0" dirty="0" smtClean="0">
                <a:ln>
                  <a:noFill/>
                </a:ln>
                <a:solidFill>
                  <a:prstClr val="black"/>
                </a:solidFill>
                <a:effectLst/>
                <a:uLnTx/>
                <a:uFillTx/>
                <a:latin typeface="Arial" panose="020B0604020202020204" pitchFamily="34" charset="0"/>
                <a:cs typeface="Arial" panose="020B0604020202020204" pitchFamily="34" charset="0"/>
              </a:rPr>
              <a:t> release from pituitary or inhibition of androgenic synthesis from testes and adrenals or inhibition of androgen action at the level of androgen-dependent prostatic cancer cells.</a:t>
            </a:r>
            <a:r>
              <a:rPr kumimoji="0" lang="en-GB" sz="1050" b="0" i="0" u="none" strike="noStrike" kern="1200" cap="none" spc="0" normalizeH="0" baseline="30000" noProof="0" dirty="0" smtClean="0">
                <a:ln>
                  <a:noFill/>
                </a:ln>
                <a:solidFill>
                  <a:prstClr val="black"/>
                </a:solidFill>
                <a:effectLst/>
                <a:uLnTx/>
                <a:uFillTx/>
                <a:latin typeface="Arial" panose="020B0604020202020204" pitchFamily="34" charset="0"/>
                <a:cs typeface="Arial" panose="020B0604020202020204" pitchFamily="34" charset="0"/>
              </a:rPr>
              <a:t>2</a:t>
            </a:r>
            <a:r>
              <a:rPr kumimoji="0" lang="en-GB" sz="1050" b="0" i="0" u="none" strike="noStrike" kern="1200" cap="none" spc="0" normalizeH="0" baseline="0" noProof="0" dirty="0" smtClean="0">
                <a:ln>
                  <a:noFill/>
                </a:ln>
                <a:solidFill>
                  <a:prstClr val="black"/>
                </a:solidFill>
                <a:effectLst/>
                <a:uLnTx/>
                <a:uFillTx/>
                <a:latin typeface="Arial" panose="020B0604020202020204" pitchFamily="34" charset="0"/>
                <a:cs typeface="Arial" panose="020B0604020202020204" pitchFamily="34" charset="0"/>
              </a:rPr>
              <a:t> /p751/col1/para2 </a:t>
            </a:r>
          </a:p>
          <a:p>
            <a:pPr marL="0" marR="0" indent="0" algn="l" defTabSz="457200" rtl="0" eaLnBrk="1" fontAlgn="auto" latinLnBrk="0" hangingPunct="1">
              <a:lnSpc>
                <a:spcPct val="100000"/>
              </a:lnSpc>
              <a:spcBef>
                <a:spcPts val="0"/>
              </a:spcBef>
              <a:spcAft>
                <a:spcPts val="0"/>
              </a:spcAft>
              <a:buClrTx/>
              <a:buSzTx/>
              <a:buFontTx/>
              <a:buNone/>
              <a:tabLst/>
              <a:defRPr/>
            </a:pPr>
            <a:endParaRPr lang="en-GB" sz="1050" b="0" i="0" u="none" strike="noStrike" kern="1200" baseline="0" dirty="0" smtClean="0">
              <a:solidFill>
                <a:schemeClr val="tx1"/>
              </a:solidFill>
              <a:latin typeface="Arial" panose="020B0604020202020204" pitchFamily="34" charset="0"/>
              <a:cs typeface="Arial" panose="020B0604020202020204" pitchFamily="34" charset="0"/>
            </a:endParaRPr>
          </a:p>
          <a:p>
            <a:pPr marL="0" marR="0" indent="0" algn="l" defTabSz="457200" rtl="0" eaLnBrk="1" fontAlgn="auto" latinLnBrk="0" hangingPunct="1">
              <a:lnSpc>
                <a:spcPct val="100000"/>
              </a:lnSpc>
              <a:spcBef>
                <a:spcPts val="0"/>
              </a:spcBef>
              <a:spcAft>
                <a:spcPts val="0"/>
              </a:spcAft>
              <a:buClrTx/>
              <a:buSzTx/>
              <a:buFontTx/>
              <a:buNone/>
              <a:tabLst/>
              <a:defRPr/>
            </a:pPr>
            <a:r>
              <a:rPr lang="en-GB" sz="1050" b="0" i="0" u="none" strike="noStrike" kern="1200" baseline="0" dirty="0" smtClean="0">
                <a:solidFill>
                  <a:schemeClr val="tx1"/>
                </a:solidFill>
                <a:latin typeface="Arial" panose="020B0604020202020204" pitchFamily="34" charset="0"/>
                <a:cs typeface="Arial" panose="020B0604020202020204" pitchFamily="34" charset="0"/>
              </a:rPr>
              <a:t>The next few slides will detail various androgen ablation therapies.</a:t>
            </a:r>
          </a:p>
          <a:p>
            <a:pPr marL="0" marR="0" indent="0" algn="l" defTabSz="457200" rtl="0" eaLnBrk="1" fontAlgn="auto" latinLnBrk="0" hangingPunct="1">
              <a:lnSpc>
                <a:spcPct val="100000"/>
              </a:lnSpc>
              <a:spcBef>
                <a:spcPts val="0"/>
              </a:spcBef>
              <a:spcAft>
                <a:spcPts val="0"/>
              </a:spcAft>
              <a:buClrTx/>
              <a:buSzTx/>
              <a:buFontTx/>
              <a:buNone/>
              <a:tabLst/>
              <a:defRPr/>
            </a:pPr>
            <a:endParaRPr lang="en-GB" sz="1050" b="0" i="0" u="none" strike="noStrike" kern="1200" baseline="0" dirty="0" smtClean="0">
              <a:solidFill>
                <a:schemeClr val="tx1"/>
              </a:solidFill>
              <a:latin typeface="Arial" panose="020B0604020202020204" pitchFamily="34" charset="0"/>
              <a:cs typeface="Arial" panose="020B0604020202020204" pitchFamily="34" charset="0"/>
            </a:endParaRPr>
          </a:p>
          <a:p>
            <a:r>
              <a:rPr lang="en-GB" sz="800" b="1" i="0" u="none" strike="noStrike" kern="1200" baseline="0" dirty="0" smtClean="0">
                <a:solidFill>
                  <a:schemeClr val="tx1"/>
                </a:solidFill>
                <a:latin typeface="Arial" panose="020B0604020202020204" pitchFamily="34" charset="0"/>
                <a:cs typeface="Arial" panose="020B0604020202020204" pitchFamily="34" charset="0"/>
              </a:rPr>
              <a:t>References:</a:t>
            </a:r>
            <a:endParaRPr lang="en-GB" sz="800" b="0" i="0" u="none" strike="noStrike" kern="1200" baseline="0" dirty="0" smtClean="0">
              <a:solidFill>
                <a:schemeClr val="tx1"/>
              </a:solidFill>
              <a:latin typeface="Arial" panose="020B0604020202020204" pitchFamily="34" charset="0"/>
              <a:cs typeface="Arial" panose="020B0604020202020204" pitchFamily="34" charset="0"/>
            </a:endParaRPr>
          </a:p>
          <a:p>
            <a:pPr marL="228600" marR="0" lvl="0" indent="-228600" algn="l" defTabSz="457200" rtl="0" eaLnBrk="1" fontAlgn="auto" latinLnBrk="0" hangingPunct="1">
              <a:lnSpc>
                <a:spcPct val="100000"/>
              </a:lnSpc>
              <a:spcBef>
                <a:spcPts val="0"/>
              </a:spcBef>
              <a:spcAft>
                <a:spcPts val="0"/>
              </a:spcAft>
              <a:buClrTx/>
              <a:buSzTx/>
              <a:buFont typeface="+mj-lt"/>
              <a:buAutoNum type="arabicPeriod"/>
              <a:tabLst/>
              <a:defRPr/>
            </a:pPr>
            <a:r>
              <a:rPr kumimoji="0" lang="en-GB" sz="800" b="0" i="0" u="none" strike="noStrike" kern="1200" cap="none" spc="0" normalizeH="0" baseline="0" noProof="0" dirty="0" smtClean="0">
                <a:ln>
                  <a:noFill/>
                </a:ln>
                <a:solidFill>
                  <a:prstClr val="black"/>
                </a:solidFill>
                <a:effectLst/>
                <a:uLnTx/>
                <a:uFillTx/>
                <a:latin typeface="Arial" panose="020B0604020202020204" pitchFamily="34" charset="0"/>
                <a:cs typeface="Arial" panose="020B0604020202020204" pitchFamily="34" charset="0"/>
              </a:rPr>
              <a:t>Lamb AD, Neal DE. Role of the androgen receptor in prostate cancer. </a:t>
            </a:r>
            <a:r>
              <a:rPr kumimoji="0" lang="en-GB" sz="800" b="0" i="1" u="none" strike="noStrike" kern="1200" cap="none" spc="0" normalizeH="0" baseline="0" noProof="0" dirty="0" smtClean="0">
                <a:ln>
                  <a:noFill/>
                </a:ln>
                <a:solidFill>
                  <a:prstClr val="black"/>
                </a:solidFill>
                <a:effectLst/>
                <a:uLnTx/>
                <a:uFillTx/>
                <a:latin typeface="Arial" panose="020B0604020202020204" pitchFamily="34" charset="0"/>
                <a:cs typeface="Arial" panose="020B0604020202020204" pitchFamily="34" charset="0"/>
              </a:rPr>
              <a:t>Trends </a:t>
            </a:r>
            <a:r>
              <a:rPr kumimoji="0" lang="en-GB" sz="800" b="0" i="1" u="none" strike="noStrike" kern="1200" cap="none" spc="0" normalizeH="0" baseline="0" noProof="0" dirty="0" err="1" smtClean="0">
                <a:ln>
                  <a:noFill/>
                </a:ln>
                <a:solidFill>
                  <a:prstClr val="black"/>
                </a:solidFill>
                <a:effectLst/>
                <a:uLnTx/>
                <a:uFillTx/>
                <a:latin typeface="Arial" panose="020B0604020202020204" pitchFamily="34" charset="0"/>
                <a:cs typeface="Arial" panose="020B0604020202020204" pitchFamily="34" charset="0"/>
              </a:rPr>
              <a:t>Urol</a:t>
            </a:r>
            <a:r>
              <a:rPr kumimoji="0" lang="en-GB" sz="800" b="0" i="1" u="none" strike="noStrike" kern="1200" cap="none" spc="0" normalizeH="0" baseline="0" noProof="0" dirty="0" smtClean="0">
                <a:ln>
                  <a:noFill/>
                </a:ln>
                <a:solidFill>
                  <a:prstClr val="black"/>
                </a:solidFill>
                <a:effectLst/>
                <a:uLnTx/>
                <a:uFillTx/>
                <a:latin typeface="Arial" panose="020B0604020202020204" pitchFamily="34" charset="0"/>
                <a:cs typeface="Arial" panose="020B0604020202020204" pitchFamily="34" charset="0"/>
              </a:rPr>
              <a:t> Men’s Health.</a:t>
            </a:r>
            <a:r>
              <a:rPr kumimoji="0" lang="en-GB" sz="800" b="0" i="0" u="none" strike="noStrike" kern="1200" cap="none" spc="0" normalizeH="0" baseline="0" noProof="0" dirty="0" smtClean="0">
                <a:ln>
                  <a:noFill/>
                </a:ln>
                <a:solidFill>
                  <a:prstClr val="black"/>
                </a:solidFill>
                <a:effectLst/>
                <a:uLnTx/>
                <a:uFillTx/>
                <a:latin typeface="Arial" panose="020B0604020202020204" pitchFamily="34" charset="0"/>
                <a:cs typeface="Arial" panose="020B0604020202020204" pitchFamily="34" charset="0"/>
              </a:rPr>
              <a:t> 2013;4(3):26-30. doi:10.1002/tre.331.</a:t>
            </a:r>
          </a:p>
          <a:p>
            <a:pPr marL="228600" marR="0" lvl="0" indent="-228600" algn="l" defTabSz="457200" rtl="0" eaLnBrk="1" fontAlgn="auto" latinLnBrk="0" hangingPunct="1">
              <a:lnSpc>
                <a:spcPct val="100000"/>
              </a:lnSpc>
              <a:spcBef>
                <a:spcPts val="0"/>
              </a:spcBef>
              <a:spcAft>
                <a:spcPts val="0"/>
              </a:spcAft>
              <a:buClrTx/>
              <a:buSzTx/>
              <a:buFont typeface="+mj-lt"/>
              <a:buAutoNum type="arabicPeriod"/>
              <a:tabLst/>
              <a:defRPr/>
            </a:pPr>
            <a:r>
              <a:rPr kumimoji="0" lang="en-GB" sz="800" b="0" i="0" u="none" strike="noStrike" kern="1200" cap="none" spc="0" normalizeH="0" baseline="0" noProof="0" dirty="0" err="1" smtClean="0">
                <a:ln>
                  <a:noFill/>
                </a:ln>
                <a:solidFill>
                  <a:prstClr val="black"/>
                </a:solidFill>
                <a:effectLst/>
                <a:uLnTx/>
                <a:uFillTx/>
                <a:latin typeface="Arial" panose="020B0604020202020204" pitchFamily="34" charset="0"/>
                <a:cs typeface="Arial" panose="020B0604020202020204" pitchFamily="34" charset="0"/>
              </a:rPr>
              <a:t>Denmeade</a:t>
            </a:r>
            <a:r>
              <a:rPr kumimoji="0" lang="en-GB" sz="800" b="0" i="0" u="none" strike="noStrike" kern="1200" cap="none" spc="0" normalizeH="0" baseline="0" noProof="0" dirty="0" smtClean="0">
                <a:ln>
                  <a:noFill/>
                </a:ln>
                <a:solidFill>
                  <a:prstClr val="black"/>
                </a:solidFill>
                <a:effectLst/>
                <a:uLnTx/>
                <a:uFillTx/>
                <a:latin typeface="Arial" panose="020B0604020202020204" pitchFamily="34" charset="0"/>
                <a:cs typeface="Arial" panose="020B0604020202020204" pitchFamily="34" charset="0"/>
              </a:rPr>
              <a:t> SR. Androgen deprivation strategies in the treatment of advanced prostate cancer. In: Hong </a:t>
            </a:r>
            <a:r>
              <a:rPr kumimoji="0" lang="en-GB" sz="800" b="0" i="0" u="none" strike="noStrike" kern="1200" cap="none" spc="0" normalizeH="0" baseline="0" noProof="0" dirty="0" err="1" smtClean="0">
                <a:ln>
                  <a:noFill/>
                </a:ln>
                <a:solidFill>
                  <a:prstClr val="black"/>
                </a:solidFill>
                <a:effectLst/>
                <a:uLnTx/>
                <a:uFillTx/>
                <a:latin typeface="Arial" panose="020B0604020202020204" pitchFamily="34" charset="0"/>
                <a:cs typeface="Arial" panose="020B0604020202020204" pitchFamily="34" charset="0"/>
              </a:rPr>
              <a:t>WK</a:t>
            </a:r>
            <a:r>
              <a:rPr kumimoji="0" lang="en-GB" sz="800" b="0" i="0" u="none" strike="noStrike" kern="1200" cap="none" spc="0" normalizeH="0" baseline="0" noProof="0" dirty="0" smtClean="0">
                <a:ln>
                  <a:noFill/>
                </a:ln>
                <a:solidFill>
                  <a:prstClr val="black"/>
                </a:solidFill>
                <a:effectLst/>
                <a:uLnTx/>
                <a:uFillTx/>
                <a:latin typeface="Arial" panose="020B0604020202020204" pitchFamily="34" charset="0"/>
                <a:cs typeface="Arial" panose="020B0604020202020204" pitchFamily="34" charset="0"/>
              </a:rPr>
              <a:t>, </a:t>
            </a:r>
            <a:r>
              <a:rPr kumimoji="0" lang="en-GB" sz="800" b="0" i="0" u="none" strike="noStrike" kern="1200" cap="none" spc="0" normalizeH="0" baseline="0" noProof="0" dirty="0" err="1" smtClean="0">
                <a:ln>
                  <a:noFill/>
                </a:ln>
                <a:solidFill>
                  <a:prstClr val="black"/>
                </a:solidFill>
                <a:effectLst/>
                <a:uLnTx/>
                <a:uFillTx/>
                <a:latin typeface="Arial" panose="020B0604020202020204" pitchFamily="34" charset="0"/>
                <a:cs typeface="Arial" panose="020B0604020202020204" pitchFamily="34" charset="0"/>
              </a:rPr>
              <a:t>Bast</a:t>
            </a:r>
            <a:r>
              <a:rPr kumimoji="0" lang="en-GB" sz="800" b="0" i="0" u="none" strike="noStrike" kern="1200" cap="none" spc="0" normalizeH="0" baseline="0" noProof="0" dirty="0" smtClean="0">
                <a:ln>
                  <a:noFill/>
                </a:ln>
                <a:solidFill>
                  <a:prstClr val="black"/>
                </a:solidFill>
                <a:effectLst/>
                <a:uLnTx/>
                <a:uFillTx/>
                <a:latin typeface="Arial" panose="020B0604020202020204" pitchFamily="34" charset="0"/>
                <a:cs typeface="Arial" panose="020B0604020202020204" pitchFamily="34" charset="0"/>
              </a:rPr>
              <a:t> RC Jr, </a:t>
            </a:r>
            <a:r>
              <a:rPr kumimoji="0" lang="en-GB" sz="800" b="0" i="0" u="none" strike="noStrike" kern="1200" cap="none" spc="0" normalizeH="0" baseline="0" noProof="0" dirty="0" err="1" smtClean="0">
                <a:ln>
                  <a:noFill/>
                </a:ln>
                <a:solidFill>
                  <a:prstClr val="black"/>
                </a:solidFill>
                <a:effectLst/>
                <a:uLnTx/>
                <a:uFillTx/>
                <a:latin typeface="Arial" panose="020B0604020202020204" pitchFamily="34" charset="0"/>
                <a:cs typeface="Arial" panose="020B0604020202020204" pitchFamily="34" charset="0"/>
              </a:rPr>
              <a:t>Hait</a:t>
            </a:r>
            <a:r>
              <a:rPr kumimoji="0" lang="en-GB" sz="800" b="0" i="0" u="none" strike="noStrike" kern="1200" cap="none" spc="0" normalizeH="0" baseline="0" noProof="0" dirty="0" smtClean="0">
                <a:ln>
                  <a:noFill/>
                </a:ln>
                <a:solidFill>
                  <a:prstClr val="black"/>
                </a:solidFill>
                <a:effectLst/>
                <a:uLnTx/>
                <a:uFillTx/>
                <a:latin typeface="Arial" panose="020B0604020202020204" pitchFamily="34" charset="0"/>
                <a:cs typeface="Arial" panose="020B0604020202020204" pitchFamily="34" charset="0"/>
              </a:rPr>
              <a:t> </a:t>
            </a:r>
            <a:r>
              <a:rPr kumimoji="0" lang="en-GB" sz="800" b="0" i="0" u="none" strike="noStrike" kern="1200" cap="none" spc="0" normalizeH="0" baseline="0" noProof="0" dirty="0" err="1" smtClean="0">
                <a:ln>
                  <a:noFill/>
                </a:ln>
                <a:solidFill>
                  <a:prstClr val="black"/>
                </a:solidFill>
                <a:effectLst/>
                <a:uLnTx/>
                <a:uFillTx/>
                <a:latin typeface="Arial" panose="020B0604020202020204" pitchFamily="34" charset="0"/>
                <a:cs typeface="Arial" panose="020B0604020202020204" pitchFamily="34" charset="0"/>
              </a:rPr>
              <a:t>WN</a:t>
            </a:r>
            <a:r>
              <a:rPr kumimoji="0" lang="en-GB" sz="800" b="0" i="0" u="none" strike="noStrike" kern="1200" cap="none" spc="0" normalizeH="0" baseline="0" noProof="0" dirty="0" smtClean="0">
                <a:ln>
                  <a:noFill/>
                </a:ln>
                <a:solidFill>
                  <a:prstClr val="black"/>
                </a:solidFill>
                <a:effectLst/>
                <a:uLnTx/>
                <a:uFillTx/>
                <a:latin typeface="Arial" panose="020B0604020202020204" pitchFamily="34" charset="0"/>
                <a:cs typeface="Arial" panose="020B0604020202020204" pitchFamily="34" charset="0"/>
              </a:rPr>
              <a:t>, et al, eds. </a:t>
            </a:r>
            <a:r>
              <a:rPr kumimoji="0" lang="en-GB" sz="800" b="0" i="1" u="none" strike="noStrike" kern="1200" cap="none" spc="0" normalizeH="0" baseline="0" noProof="0" dirty="0" smtClean="0">
                <a:ln>
                  <a:noFill/>
                </a:ln>
                <a:solidFill>
                  <a:prstClr val="black"/>
                </a:solidFill>
                <a:effectLst/>
                <a:uLnTx/>
                <a:uFillTx/>
                <a:latin typeface="Arial" panose="020B0604020202020204" pitchFamily="34" charset="0"/>
                <a:cs typeface="Arial" panose="020B0604020202020204" pitchFamily="34" charset="0"/>
              </a:rPr>
              <a:t>Holland-</a:t>
            </a:r>
            <a:r>
              <a:rPr kumimoji="0" lang="en-GB" sz="800" b="0" i="1" u="none" strike="noStrike" kern="1200" cap="none" spc="0" normalizeH="0" baseline="0" noProof="0" dirty="0" err="1" smtClean="0">
                <a:ln>
                  <a:noFill/>
                </a:ln>
                <a:solidFill>
                  <a:prstClr val="black"/>
                </a:solidFill>
                <a:effectLst/>
                <a:uLnTx/>
                <a:uFillTx/>
                <a:latin typeface="Arial" panose="020B0604020202020204" pitchFamily="34" charset="0"/>
                <a:cs typeface="Arial" panose="020B0604020202020204" pitchFamily="34" charset="0"/>
              </a:rPr>
              <a:t>Frei</a:t>
            </a:r>
            <a:r>
              <a:rPr kumimoji="0" lang="en-GB" sz="800" b="0" i="1" u="none" strike="noStrike" kern="1200" cap="none" spc="0" normalizeH="0" baseline="0" noProof="0" dirty="0" smtClean="0">
                <a:ln>
                  <a:noFill/>
                </a:ln>
                <a:solidFill>
                  <a:prstClr val="black"/>
                </a:solidFill>
                <a:effectLst/>
                <a:uLnTx/>
                <a:uFillTx/>
                <a:latin typeface="Arial" panose="020B0604020202020204" pitchFamily="34" charset="0"/>
                <a:cs typeface="Arial" panose="020B0604020202020204" pitchFamily="34" charset="0"/>
              </a:rPr>
              <a:t> Cancer Medicine. </a:t>
            </a:r>
            <a:r>
              <a:rPr kumimoji="0" lang="en-GB" sz="800" b="0" i="0" u="none" strike="noStrike" kern="1200" cap="none" spc="0" normalizeH="0" baseline="0" noProof="0" dirty="0" smtClean="0">
                <a:ln>
                  <a:noFill/>
                </a:ln>
                <a:solidFill>
                  <a:prstClr val="black"/>
                </a:solidFill>
                <a:effectLst/>
                <a:uLnTx/>
                <a:uFillTx/>
                <a:latin typeface="Arial" panose="020B0604020202020204" pitchFamily="34" charset="0"/>
                <a:cs typeface="Arial" panose="020B0604020202020204" pitchFamily="34" charset="0"/>
              </a:rPr>
              <a:t>8th ed. Philadelphia, PA: </a:t>
            </a:r>
            <a:r>
              <a:rPr kumimoji="0" lang="en-GB" sz="800" b="0" i="0" u="none" strike="noStrike" kern="1200" cap="none" spc="0" normalizeH="0" baseline="0" noProof="0" dirty="0" err="1" smtClean="0">
                <a:ln>
                  <a:noFill/>
                </a:ln>
                <a:solidFill>
                  <a:prstClr val="black"/>
                </a:solidFill>
                <a:effectLst/>
                <a:uLnTx/>
                <a:uFillTx/>
                <a:latin typeface="Arial" panose="020B0604020202020204" pitchFamily="34" charset="0"/>
                <a:cs typeface="Arial" panose="020B0604020202020204" pitchFamily="34" charset="0"/>
              </a:rPr>
              <a:t>AACR</a:t>
            </a:r>
            <a:r>
              <a:rPr kumimoji="0" lang="en-GB" sz="800" b="0" i="0" u="none" strike="noStrike" kern="1200" cap="none" spc="0" normalizeH="0" baseline="0" noProof="0" dirty="0" smtClean="0">
                <a:ln>
                  <a:noFill/>
                </a:ln>
                <a:solidFill>
                  <a:prstClr val="black"/>
                </a:solidFill>
                <a:effectLst/>
                <a:uLnTx/>
                <a:uFillTx/>
                <a:latin typeface="Arial" panose="020B0604020202020204" pitchFamily="34" charset="0"/>
                <a:cs typeface="Arial" panose="020B0604020202020204" pitchFamily="34" charset="0"/>
              </a:rPr>
              <a:t> Publications; 2010:750-758.</a:t>
            </a:r>
            <a:endParaRPr lang="en-GB" sz="800" dirty="0" smtClean="0">
              <a:latin typeface="Arial" panose="020B0604020202020204" pitchFamily="34" charset="0"/>
              <a:cs typeface="Arial" panose="020B0604020202020204" pitchFamily="34" charset="0"/>
            </a:endParaRPr>
          </a:p>
          <a:p>
            <a:pPr marL="228600" marR="0" indent="-228600" algn="l" defTabSz="457200" rtl="0" eaLnBrk="1" fontAlgn="auto" latinLnBrk="0" hangingPunct="1">
              <a:lnSpc>
                <a:spcPct val="100000"/>
              </a:lnSpc>
              <a:spcBef>
                <a:spcPts val="0"/>
              </a:spcBef>
              <a:spcAft>
                <a:spcPts val="0"/>
              </a:spcAft>
              <a:buClrTx/>
              <a:buSzTx/>
              <a:buFont typeface="+mj-lt"/>
              <a:buAutoNum type="arabicPeriod"/>
              <a:tabLst/>
              <a:defRPr/>
            </a:pPr>
            <a:endParaRPr lang="en-GB" sz="800" b="0" i="0" u="none" strike="noStrike" kern="1200" baseline="0" dirty="0" smtClean="0">
              <a:solidFill>
                <a:schemeClr val="tx1"/>
              </a:solidFill>
              <a:latin typeface="Arial" panose="020B0604020202020204" pitchFamily="34" charset="0"/>
              <a:cs typeface="Arial" panose="020B0604020202020204" pitchFamily="34" charset="0"/>
            </a:endParaRPr>
          </a:p>
          <a:p>
            <a:endParaRPr lang="en-GB" sz="1050" b="0" i="0" u="none" strike="noStrike" kern="1200" baseline="0" dirty="0" smtClean="0">
              <a:solidFill>
                <a:schemeClr val="tx1"/>
              </a:solidFill>
              <a:latin typeface="Arial" panose="020B0604020202020204" pitchFamily="34" charset="0"/>
              <a:cs typeface="Arial" panose="020B0604020202020204" pitchFamily="34" charset="0"/>
            </a:endParaRPr>
          </a:p>
          <a:p>
            <a:endParaRPr lang="en-GB" sz="1050" b="0" i="0" u="none" strike="noStrike" kern="1200" baseline="0" dirty="0" smtClean="0">
              <a:solidFill>
                <a:schemeClr val="tx1"/>
              </a:solidFill>
              <a:latin typeface="Arial" panose="020B0604020202020204" pitchFamily="34" charset="0"/>
              <a:cs typeface="Arial" panose="020B0604020202020204" pitchFamily="34" charset="0"/>
            </a:endParaRPr>
          </a:p>
          <a:p>
            <a:endParaRPr lang="en-GB" sz="105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739CBBAE-9CAC-CA42-A60E-2BA57908FB49}" type="slidenum">
              <a:rPr lang="en-US" sz="1100" smtClean="0"/>
              <a:t>21</a:t>
            </a:fld>
            <a:endParaRPr lang="en-US" sz="1100" dirty="0"/>
          </a:p>
        </p:txBody>
      </p:sp>
    </p:spTree>
    <p:extLst>
      <p:ext uri="{BB962C8B-B14F-4D97-AF65-F5344CB8AC3E}">
        <p14:creationId xmlns:p14="http://schemas.microsoft.com/office/powerpoint/2010/main" val="144019383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343399"/>
            <a:ext cx="5486400" cy="4341813"/>
          </a:xfrm>
        </p:spPr>
        <p:txBody>
          <a:bodyPr/>
          <a:lstStyle/>
          <a:p>
            <a:r>
              <a:rPr lang="en-GB" altLang="zh-CN" sz="1050" b="0" u="sng" dirty="0" smtClean="0">
                <a:latin typeface="Arial" panose="020B0604020202020204" pitchFamily="34" charset="0"/>
                <a:cs typeface="Arial" panose="020B0604020202020204" pitchFamily="34" charset="0"/>
              </a:rPr>
              <a:t>Androgen deprivation therapy </a:t>
            </a:r>
          </a:p>
          <a:p>
            <a:endParaRPr lang="en-GB" altLang="zh-CN" sz="1050" b="0" baseline="0" dirty="0" smtClean="0">
              <a:latin typeface="Arial" panose="020B0604020202020204" pitchFamily="34" charset="0"/>
              <a:cs typeface="Arial" panose="020B0604020202020204" pitchFamily="34" charset="0"/>
            </a:endParaRPr>
          </a:p>
          <a:p>
            <a:r>
              <a:rPr lang="en-GB" sz="1050" kern="1200" dirty="0" smtClean="0">
                <a:solidFill>
                  <a:schemeClr val="tx1"/>
                </a:solidFill>
                <a:effectLst/>
                <a:latin typeface="Arial" panose="020B0604020202020204" pitchFamily="34" charset="0"/>
                <a:cs typeface="Arial" panose="020B0604020202020204" pitchFamily="34" charset="0"/>
              </a:rPr>
              <a:t>ADT (also known as hormone therapy) involves</a:t>
            </a:r>
            <a:r>
              <a:rPr lang="en-GB" sz="1050" kern="1200" baseline="0" dirty="0" smtClean="0">
                <a:solidFill>
                  <a:schemeClr val="tx1"/>
                </a:solidFill>
                <a:effectLst/>
                <a:latin typeface="Arial" panose="020B0604020202020204" pitchFamily="34" charset="0"/>
                <a:cs typeface="Arial" panose="020B0604020202020204" pitchFamily="34" charset="0"/>
              </a:rPr>
              <a:t> </a:t>
            </a:r>
            <a:r>
              <a:rPr lang="en-GB" sz="1050" kern="1200" dirty="0" smtClean="0">
                <a:solidFill>
                  <a:schemeClr val="tx1"/>
                </a:solidFill>
                <a:effectLst/>
                <a:latin typeface="Arial" panose="020B0604020202020204" pitchFamily="34" charset="0"/>
                <a:cs typeface="Arial" panose="020B0604020202020204" pitchFamily="34" charset="0"/>
              </a:rPr>
              <a:t>the removal of male hormones from the body, or blocking their action.</a:t>
            </a:r>
            <a:r>
              <a:rPr lang="en-GB" sz="1050" kern="1200" baseline="30000" dirty="0" smtClean="0">
                <a:solidFill>
                  <a:schemeClr val="tx1"/>
                </a:solidFill>
                <a:effectLst/>
                <a:latin typeface="Arial" panose="020B0604020202020204" pitchFamily="34" charset="0"/>
                <a:cs typeface="Arial" panose="020B0604020202020204" pitchFamily="34" charset="0"/>
              </a:rPr>
              <a:t>1 </a:t>
            </a:r>
            <a:r>
              <a:rPr lang="en-GB" sz="1050" kern="1200" baseline="0" dirty="0" smtClean="0">
                <a:solidFill>
                  <a:schemeClr val="tx1"/>
                </a:solidFill>
                <a:effectLst/>
                <a:latin typeface="Arial" panose="020B0604020202020204" pitchFamily="34" charset="0"/>
                <a:cs typeface="Arial" panose="020B0604020202020204" pitchFamily="34" charset="0"/>
              </a:rPr>
              <a:t>/p59/col1/para3 </a:t>
            </a:r>
            <a:r>
              <a:rPr lang="en-GB" altLang="zh-CN" sz="1050" b="0" dirty="0" smtClean="0">
                <a:latin typeface="Arial" panose="020B0604020202020204" pitchFamily="34" charset="0"/>
                <a:cs typeface="Arial" panose="020B0604020202020204" pitchFamily="34" charset="0"/>
              </a:rPr>
              <a:t>Current hormonal strategies</a:t>
            </a:r>
            <a:r>
              <a:rPr lang="en-GB" altLang="zh-CN" sz="1050" b="0" baseline="0" dirty="0" smtClean="0">
                <a:latin typeface="Arial" panose="020B0604020202020204" pitchFamily="34" charset="0"/>
                <a:cs typeface="Arial" panose="020B0604020202020204" pitchFamily="34" charset="0"/>
              </a:rPr>
              <a:t> can be divided into 3 categories: pre-receptor, receptor and post-receptor.</a:t>
            </a:r>
            <a:r>
              <a:rPr lang="en-GB" altLang="zh-CN" sz="1050" b="0" baseline="30000" dirty="0" smtClean="0">
                <a:latin typeface="Arial" panose="020B0604020202020204" pitchFamily="34" charset="0"/>
                <a:cs typeface="Arial" panose="020B0604020202020204" pitchFamily="34" charset="0"/>
              </a:rPr>
              <a:t>2 </a:t>
            </a:r>
            <a:r>
              <a:rPr lang="en-GB" altLang="zh-CN" sz="1050" b="0" baseline="0" dirty="0" smtClean="0">
                <a:latin typeface="Arial" panose="020B0604020202020204" pitchFamily="34" charset="0"/>
                <a:cs typeface="Arial" panose="020B0604020202020204" pitchFamily="34" charset="0"/>
              </a:rPr>
              <a:t>/p413/col2/para3</a:t>
            </a:r>
          </a:p>
          <a:p>
            <a:endParaRPr lang="en-GB" altLang="zh-CN" sz="1050" b="0" baseline="0" dirty="0" smtClean="0">
              <a:latin typeface="Arial" panose="020B0604020202020204" pitchFamily="34" charset="0"/>
              <a:cs typeface="Arial" panose="020B0604020202020204" pitchFamily="34" charset="0"/>
            </a:endParaRPr>
          </a:p>
          <a:p>
            <a:r>
              <a:rPr lang="en-GB" altLang="zh-CN" sz="1050" b="0" baseline="0" dirty="0" smtClean="0">
                <a:latin typeface="Arial" panose="020B0604020202020204" pitchFamily="34" charset="0"/>
                <a:cs typeface="Arial" panose="020B0604020202020204" pitchFamily="34" charset="0"/>
              </a:rPr>
              <a:t>Pre-receptor strategies aim to block the synthesis of testosterone and reduce its level to less than 0.5 ng/mL, a level described as castration level.</a:t>
            </a:r>
            <a:r>
              <a:rPr lang="en-GB" altLang="zh-CN" sz="1050" b="0" baseline="30000" dirty="0" smtClean="0">
                <a:latin typeface="Arial" panose="020B0604020202020204" pitchFamily="34" charset="0"/>
                <a:cs typeface="Arial" panose="020B0604020202020204" pitchFamily="34" charset="0"/>
              </a:rPr>
              <a:t>2 </a:t>
            </a:r>
            <a:r>
              <a:rPr lang="en-GB" altLang="zh-CN" sz="1050" b="0" baseline="0" dirty="0" smtClean="0">
                <a:latin typeface="Arial" panose="020B0604020202020204" pitchFamily="34" charset="0"/>
                <a:cs typeface="Arial" panose="020B0604020202020204" pitchFamily="34" charset="0"/>
              </a:rPr>
              <a:t>/p413/col2/para3 The pre-receptor strategies include LHRH receptor agonists, LHRH receptor antagonists, </a:t>
            </a:r>
            <a:r>
              <a:rPr lang="en-GB" sz="1050" dirty="0" smtClean="0">
                <a:latin typeface="Arial" panose="020B0604020202020204" pitchFamily="34" charset="0"/>
                <a:cs typeface="Arial" panose="020B0604020202020204" pitchFamily="34" charset="0"/>
              </a:rPr>
              <a:t>cytochrome P450 (</a:t>
            </a:r>
            <a:r>
              <a:rPr lang="en-GB" altLang="zh-CN" sz="1050" b="0" baseline="0" dirty="0" smtClean="0">
                <a:latin typeface="Arial" panose="020B0604020202020204" pitchFamily="34" charset="0"/>
                <a:cs typeface="Arial" panose="020B0604020202020204" pitchFamily="34" charset="0"/>
              </a:rPr>
              <a:t>CYP450) inhibitors and 5α-reductase inhibitors.</a:t>
            </a:r>
            <a:r>
              <a:rPr lang="en-GB" altLang="zh-CN" sz="1050" b="0" baseline="30000" dirty="0" smtClean="0">
                <a:latin typeface="Arial" panose="020B0604020202020204" pitchFamily="34" charset="0"/>
                <a:cs typeface="Arial" panose="020B0604020202020204" pitchFamily="34" charset="0"/>
              </a:rPr>
              <a:t>2 </a:t>
            </a:r>
            <a:r>
              <a:rPr lang="en-GB" altLang="zh-CN" sz="1050" b="0" baseline="0" dirty="0" smtClean="0">
                <a:latin typeface="Arial" panose="020B0604020202020204" pitchFamily="34" charset="0"/>
                <a:cs typeface="Arial" panose="020B0604020202020204" pitchFamily="34" charset="0"/>
              </a:rPr>
              <a:t>/p415/Table1 LHRH agonists include leuprorelin, goserelin, triptorelin and histrelin. LHRH antagonists include abarelix and degarelix. CYP450 inhibitors include abiraterone and ketoconazole. Five-alpha-reductase inhibitors include finasteride and dutasteride.</a:t>
            </a:r>
            <a:r>
              <a:rPr lang="en-GB" altLang="zh-CN" sz="1050" b="0" baseline="30000" dirty="0" smtClean="0">
                <a:latin typeface="Arial" panose="020B0604020202020204" pitchFamily="34" charset="0"/>
                <a:cs typeface="Arial" panose="020B0604020202020204" pitchFamily="34" charset="0"/>
              </a:rPr>
              <a:t>2 </a:t>
            </a:r>
            <a:r>
              <a:rPr lang="en-GB" altLang="zh-CN" sz="1050" b="0" baseline="0" dirty="0" smtClean="0">
                <a:latin typeface="Arial" panose="020B0604020202020204" pitchFamily="34" charset="0"/>
                <a:cs typeface="Arial" panose="020B0604020202020204" pitchFamily="34" charset="0"/>
              </a:rPr>
              <a:t>/p415/Table1</a:t>
            </a:r>
          </a:p>
          <a:p>
            <a:endParaRPr lang="en-GB" altLang="zh-CN" sz="1050" b="0" baseline="0" dirty="0" smtClean="0">
              <a:latin typeface="Arial" panose="020B0604020202020204" pitchFamily="34" charset="0"/>
              <a:cs typeface="Arial" panose="020B0604020202020204" pitchFamily="34" charset="0"/>
            </a:endParaRPr>
          </a:p>
          <a:p>
            <a:r>
              <a:rPr lang="en-GB" sz="800" b="1" i="0" u="none" strike="noStrike" kern="1200" baseline="0" dirty="0" smtClean="0">
                <a:solidFill>
                  <a:schemeClr val="tx1"/>
                </a:solidFill>
                <a:latin typeface="Arial" panose="020B0604020202020204" pitchFamily="34" charset="0"/>
                <a:cs typeface="Arial" panose="020B0604020202020204" pitchFamily="34" charset="0"/>
              </a:rPr>
              <a:t>References:</a:t>
            </a:r>
            <a:endParaRPr lang="en-GB" sz="800" b="0" i="0" u="none" strike="noStrike" kern="1200" baseline="0" dirty="0" smtClean="0">
              <a:solidFill>
                <a:schemeClr val="tx1"/>
              </a:solidFill>
              <a:latin typeface="Arial" panose="020B0604020202020204" pitchFamily="34" charset="0"/>
              <a:cs typeface="Arial" panose="020B0604020202020204" pitchFamily="34" charset="0"/>
            </a:endParaRPr>
          </a:p>
          <a:p>
            <a:pPr marL="228600" marR="0" lvl="0" indent="-228600" algn="l" defTabSz="457200" rtl="0" eaLnBrk="1" fontAlgn="auto" latinLnBrk="0" hangingPunct="1">
              <a:lnSpc>
                <a:spcPct val="100000"/>
              </a:lnSpc>
              <a:spcBef>
                <a:spcPts val="0"/>
              </a:spcBef>
              <a:spcAft>
                <a:spcPts val="0"/>
              </a:spcAft>
              <a:buClrTx/>
              <a:buSzTx/>
              <a:buFont typeface="+mj-lt"/>
              <a:buAutoNum type="arabicPeriod"/>
              <a:tabLst/>
              <a:defRPr/>
            </a:pPr>
            <a:r>
              <a:rPr lang="en-GB" sz="800" kern="1200" dirty="0" smtClean="0">
                <a:solidFill>
                  <a:schemeClr val="tx1"/>
                </a:solidFill>
                <a:effectLst/>
                <a:latin typeface="Arial" panose="020B0604020202020204" pitchFamily="34" charset="0"/>
                <a:cs typeface="Arial" panose="020B0604020202020204" pitchFamily="34" charset="0"/>
              </a:rPr>
              <a:t>Advanced prostate cancer: a guide for men and their families. Cancer Council Australia Web site. http://www.cancer.org.au/content/pdf/HealthProfessionals/ClinicalGuidelines/Advanced_Prostate_Cancer_Guide_2009_BOOKMARKS.pdf. Accessed June 10, 2016.</a:t>
            </a:r>
          </a:p>
          <a:p>
            <a:pPr marL="228600" marR="0" lvl="0" indent="-228600" algn="l" defTabSz="457200" rtl="0" eaLnBrk="1" fontAlgn="auto" latinLnBrk="0" hangingPunct="1">
              <a:lnSpc>
                <a:spcPct val="100000"/>
              </a:lnSpc>
              <a:spcBef>
                <a:spcPts val="0"/>
              </a:spcBef>
              <a:spcAft>
                <a:spcPts val="0"/>
              </a:spcAft>
              <a:buClrTx/>
              <a:buSzTx/>
              <a:buFont typeface="+mj-lt"/>
              <a:buAutoNum type="arabicPeriod"/>
              <a:tabLst/>
              <a:defRPr/>
            </a:pPr>
            <a:r>
              <a:rPr kumimoji="0" lang="en-GB" sz="800" b="0" i="0" u="none" strike="noStrike" kern="1200" cap="none" spc="0" normalizeH="0" baseline="0" noProof="0" dirty="0" smtClean="0">
                <a:ln>
                  <a:noFill/>
                </a:ln>
                <a:solidFill>
                  <a:prstClr val="black"/>
                </a:solidFill>
                <a:effectLst/>
                <a:uLnTx/>
                <a:uFillTx/>
                <a:latin typeface="Arial" panose="020B0604020202020204" pitchFamily="34" charset="0"/>
                <a:cs typeface="Arial" panose="020B0604020202020204" pitchFamily="34" charset="0"/>
              </a:rPr>
              <a:t>Wadosky KM, Koochekpour S. Therapeutic rationales, progresses, failures and future directions for advanced prostate cancer</a:t>
            </a:r>
            <a:r>
              <a:rPr kumimoji="0" lang="en-GB" sz="800" b="0" i="1" u="none" strike="noStrike" kern="1200" cap="none" spc="0" normalizeH="0" baseline="0" noProof="0" dirty="0" smtClean="0">
                <a:ln>
                  <a:noFill/>
                </a:ln>
                <a:solidFill>
                  <a:prstClr val="black"/>
                </a:solidFill>
                <a:effectLst/>
                <a:uLnTx/>
                <a:uFillTx/>
                <a:latin typeface="Arial" panose="020B0604020202020204" pitchFamily="34" charset="0"/>
                <a:cs typeface="Arial" panose="020B0604020202020204" pitchFamily="34" charset="0"/>
              </a:rPr>
              <a:t>. Int J Biol Sci. </a:t>
            </a:r>
            <a:r>
              <a:rPr kumimoji="0" lang="en-GB" sz="800" b="0" i="0" u="none" strike="noStrike" kern="1200" cap="none" spc="0" normalizeH="0" baseline="0" noProof="0" dirty="0" smtClean="0">
                <a:ln>
                  <a:noFill/>
                </a:ln>
                <a:solidFill>
                  <a:prstClr val="black"/>
                </a:solidFill>
                <a:effectLst/>
                <a:uLnTx/>
                <a:uFillTx/>
                <a:latin typeface="Arial" panose="020B0604020202020204" pitchFamily="34" charset="0"/>
                <a:cs typeface="Arial" panose="020B0604020202020204" pitchFamily="34" charset="0"/>
              </a:rPr>
              <a:t>2016;12(4):409-426. doi:10.7150/ijbs.14090.</a:t>
            </a:r>
          </a:p>
        </p:txBody>
      </p:sp>
      <p:sp>
        <p:nvSpPr>
          <p:cNvPr id="4" name="Slide Number Placeholder 3"/>
          <p:cNvSpPr>
            <a:spLocks noGrp="1"/>
          </p:cNvSpPr>
          <p:nvPr>
            <p:ph type="sldNum" sz="quarter" idx="10"/>
          </p:nvPr>
        </p:nvSpPr>
        <p:spPr/>
        <p:txBody>
          <a:bodyPr/>
          <a:lstStyle/>
          <a:p>
            <a:fld id="{FC51A87A-2AE1-D146-87E8-F584AD5E8E38}" type="slidenum">
              <a:rPr lang="en-GB" smtClean="0"/>
              <a:t>22</a:t>
            </a:fld>
            <a:endParaRPr lang="en-GB" dirty="0"/>
          </a:p>
        </p:txBody>
      </p:sp>
    </p:spTree>
    <p:extLst>
      <p:ext uri="{BB962C8B-B14F-4D97-AF65-F5344CB8AC3E}">
        <p14:creationId xmlns:p14="http://schemas.microsoft.com/office/powerpoint/2010/main" val="423488013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343399"/>
            <a:ext cx="5486400" cy="4341813"/>
          </a:xfrm>
        </p:spPr>
        <p:txBody>
          <a:bodyPr/>
          <a:lstStyle/>
          <a:p>
            <a:r>
              <a:rPr lang="en-GB" altLang="zh-CN" sz="1050" b="0" u="sng" dirty="0" smtClean="0">
                <a:latin typeface="Arial" panose="020B0604020202020204" pitchFamily="34" charset="0"/>
                <a:cs typeface="Arial" panose="020B0604020202020204" pitchFamily="34" charset="0"/>
              </a:rPr>
              <a:t>Androgen deprivation therapy (cont.)</a:t>
            </a:r>
          </a:p>
          <a:p>
            <a:endParaRPr lang="en-GB" altLang="zh-CN" sz="1050" b="0" baseline="0" dirty="0" smtClean="0">
              <a:latin typeface="Arial" panose="020B0604020202020204" pitchFamily="34" charset="0"/>
              <a:cs typeface="Arial" panose="020B0604020202020204" pitchFamily="34" charset="0"/>
            </a:endParaRPr>
          </a:p>
          <a:p>
            <a:pPr marL="0" marR="0" indent="0" algn="l" defTabSz="457200" rtl="0" eaLnBrk="1" fontAlgn="auto" latinLnBrk="0" hangingPunct="1">
              <a:lnSpc>
                <a:spcPct val="100000"/>
              </a:lnSpc>
              <a:spcBef>
                <a:spcPts val="0"/>
              </a:spcBef>
              <a:spcAft>
                <a:spcPts val="0"/>
              </a:spcAft>
              <a:buClrTx/>
              <a:buSzTx/>
              <a:buFontTx/>
              <a:buNone/>
              <a:tabLst/>
              <a:defRPr/>
            </a:pPr>
            <a:r>
              <a:rPr lang="en-GB" altLang="zh-CN" sz="1050" b="0" baseline="0" dirty="0" smtClean="0">
                <a:latin typeface="Arial" panose="020B0604020202020204" pitchFamily="34" charset="0"/>
                <a:cs typeface="Arial" panose="020B0604020202020204" pitchFamily="34" charset="0"/>
              </a:rPr>
              <a:t>Receptor strategies are aimed to decrease or inhibit AR expression and activity.</a:t>
            </a:r>
            <a:r>
              <a:rPr lang="en-GB" altLang="zh-CN" sz="1050" b="0" baseline="30000" dirty="0" smtClean="0">
                <a:latin typeface="Arial" panose="020B0604020202020204" pitchFamily="34" charset="0"/>
                <a:cs typeface="Arial" panose="020B0604020202020204" pitchFamily="34" charset="0"/>
              </a:rPr>
              <a:t>1 </a:t>
            </a:r>
            <a:r>
              <a:rPr lang="en-GB" altLang="zh-CN" sz="1050" b="0" baseline="0" dirty="0" smtClean="0">
                <a:latin typeface="Arial" panose="020B0604020202020204" pitchFamily="34" charset="0"/>
                <a:cs typeface="Arial" panose="020B0604020202020204" pitchFamily="34" charset="0"/>
              </a:rPr>
              <a:t>/p418/col1/para2 The receptor strategies </a:t>
            </a:r>
            <a:r>
              <a:rPr lang="en-US" altLang="zh-CN" sz="1050" b="0" baseline="0" dirty="0" smtClean="0">
                <a:latin typeface="Arial" panose="020B0604020202020204" pitchFamily="34" charset="0"/>
                <a:cs typeface="Arial" panose="020B0604020202020204" pitchFamily="34" charset="0"/>
              </a:rPr>
              <a:t>include first- and second-generation AR antagonists</a:t>
            </a:r>
            <a:r>
              <a:rPr lang="en-GB" altLang="zh-CN" sz="1050" b="0" baseline="0" dirty="0" smtClean="0">
                <a:latin typeface="Arial" panose="020B0604020202020204" pitchFamily="34" charset="0"/>
                <a:cs typeface="Arial" panose="020B0604020202020204" pitchFamily="34" charset="0"/>
              </a:rPr>
              <a:t> and inhibitors of AR expression.</a:t>
            </a:r>
            <a:r>
              <a:rPr lang="en-GB" altLang="zh-CN" sz="1050" b="0" baseline="30000" dirty="0" smtClean="0">
                <a:latin typeface="Arial" panose="020B0604020202020204" pitchFamily="34" charset="0"/>
                <a:cs typeface="Arial" panose="020B0604020202020204" pitchFamily="34" charset="0"/>
              </a:rPr>
              <a:t>1 </a:t>
            </a:r>
            <a:r>
              <a:rPr lang="en-GB" altLang="zh-CN" sz="1050" b="0" baseline="0" dirty="0" smtClean="0">
                <a:latin typeface="Arial" panose="020B0604020202020204" pitchFamily="34" charset="0"/>
                <a:cs typeface="Arial" panose="020B0604020202020204" pitchFamily="34" charset="0"/>
              </a:rPr>
              <a:t>/p419/Table2 First-generation AR antagonists include flutamide, bicalutamide and nilutamide. The only second-generation FDA-approved AR antagonist is enzalutamide. Inhibitors of AR expression are still in development.</a:t>
            </a:r>
            <a:r>
              <a:rPr lang="en-GB" altLang="zh-CN" sz="1050" b="0" baseline="30000" dirty="0" smtClean="0">
                <a:latin typeface="Arial" panose="020B0604020202020204" pitchFamily="34" charset="0"/>
                <a:cs typeface="Arial" panose="020B0604020202020204" pitchFamily="34" charset="0"/>
              </a:rPr>
              <a:t>1 </a:t>
            </a:r>
            <a:r>
              <a:rPr lang="en-GB" altLang="zh-CN" sz="1050" b="0" baseline="0" dirty="0" smtClean="0">
                <a:latin typeface="Arial" panose="020B0604020202020204" pitchFamily="34" charset="0"/>
                <a:cs typeface="Arial" panose="020B0604020202020204" pitchFamily="34" charset="0"/>
              </a:rPr>
              <a:t>/p419/Table2 </a:t>
            </a:r>
          </a:p>
          <a:p>
            <a:pPr marL="0" marR="0" indent="0" algn="l" defTabSz="457200" rtl="0" eaLnBrk="1" fontAlgn="auto" latinLnBrk="0" hangingPunct="1">
              <a:lnSpc>
                <a:spcPct val="100000"/>
              </a:lnSpc>
              <a:spcBef>
                <a:spcPts val="0"/>
              </a:spcBef>
              <a:spcAft>
                <a:spcPts val="0"/>
              </a:spcAft>
              <a:buClrTx/>
              <a:buSzTx/>
              <a:buFontTx/>
              <a:buNone/>
              <a:tabLst/>
              <a:defRPr/>
            </a:pPr>
            <a:endParaRPr lang="en-GB" altLang="zh-CN" sz="1050" b="0" baseline="0" dirty="0" smtClean="0">
              <a:latin typeface="Arial" panose="020B0604020202020204" pitchFamily="34" charset="0"/>
              <a:cs typeface="Arial" panose="020B0604020202020204" pitchFamily="34" charset="0"/>
            </a:endParaRPr>
          </a:p>
          <a:p>
            <a:pPr marL="0" marR="0" indent="0" algn="l" defTabSz="457200" rtl="0" eaLnBrk="1" fontAlgn="auto" latinLnBrk="0" hangingPunct="1">
              <a:lnSpc>
                <a:spcPct val="100000"/>
              </a:lnSpc>
              <a:spcBef>
                <a:spcPts val="0"/>
              </a:spcBef>
              <a:spcAft>
                <a:spcPts val="0"/>
              </a:spcAft>
              <a:buClrTx/>
              <a:buSzTx/>
              <a:buFontTx/>
              <a:buNone/>
              <a:tabLst/>
              <a:defRPr/>
            </a:pPr>
            <a:r>
              <a:rPr lang="en-GB" altLang="zh-CN" sz="1050" b="0" baseline="0" dirty="0" smtClean="0">
                <a:latin typeface="Arial" panose="020B0604020202020204" pitchFamily="34" charset="0"/>
                <a:cs typeface="Arial" panose="020B0604020202020204" pitchFamily="34" charset="0"/>
              </a:rPr>
              <a:t>Finally, post-receptor strategies are aimed at proteins involved in AR stability and AR-dependent gene expression.</a:t>
            </a:r>
            <a:r>
              <a:rPr lang="en-GB" altLang="zh-CN" sz="1050" b="0" baseline="30000" dirty="0" smtClean="0">
                <a:latin typeface="Arial" panose="020B0604020202020204" pitchFamily="34" charset="0"/>
                <a:cs typeface="Arial" panose="020B0604020202020204" pitchFamily="34" charset="0"/>
              </a:rPr>
              <a:t>1 </a:t>
            </a:r>
            <a:r>
              <a:rPr lang="en-GB" altLang="zh-CN" sz="1050" b="0" baseline="0" dirty="0" smtClean="0">
                <a:latin typeface="Arial" panose="020B0604020202020204" pitchFamily="34" charset="0"/>
                <a:cs typeface="Arial" panose="020B0604020202020204" pitchFamily="34" charset="0"/>
              </a:rPr>
              <a:t>/p421/col1/para2 All the drugs in this category are still in preclinical or phase-2 development.</a:t>
            </a:r>
            <a:r>
              <a:rPr lang="en-GB" altLang="zh-CN" sz="1050" b="0" baseline="30000" dirty="0" smtClean="0">
                <a:latin typeface="Arial" panose="020B0604020202020204" pitchFamily="34" charset="0"/>
                <a:cs typeface="Arial" panose="020B0604020202020204" pitchFamily="34" charset="0"/>
              </a:rPr>
              <a:t>1 </a:t>
            </a:r>
            <a:r>
              <a:rPr lang="en-GB" altLang="zh-CN" sz="1050" b="0" baseline="0" dirty="0" smtClean="0">
                <a:latin typeface="Arial" panose="020B0604020202020204" pitchFamily="34" charset="0"/>
                <a:cs typeface="Arial" panose="020B0604020202020204" pitchFamily="34" charset="0"/>
              </a:rPr>
              <a:t>/p422/Table3</a:t>
            </a:r>
          </a:p>
          <a:p>
            <a:pPr marL="0" marR="0" indent="0" algn="l" defTabSz="457200" rtl="0" eaLnBrk="1" fontAlgn="auto" latinLnBrk="0" hangingPunct="1">
              <a:lnSpc>
                <a:spcPct val="100000"/>
              </a:lnSpc>
              <a:spcBef>
                <a:spcPts val="0"/>
              </a:spcBef>
              <a:spcAft>
                <a:spcPts val="0"/>
              </a:spcAft>
              <a:buClrTx/>
              <a:buSzTx/>
              <a:buFontTx/>
              <a:buNone/>
              <a:tabLst/>
              <a:defRPr/>
            </a:pPr>
            <a:endParaRPr lang="en-GB" altLang="zh-CN" sz="1050" b="0" dirty="0" smtClean="0">
              <a:latin typeface="Arial" panose="020B0604020202020204" pitchFamily="34" charset="0"/>
              <a:cs typeface="Arial" panose="020B0604020202020204" pitchFamily="34" charset="0"/>
            </a:endParaRPr>
          </a:p>
          <a:p>
            <a:pPr marL="0" marR="0" indent="0" algn="l" defTabSz="457200" rtl="0" eaLnBrk="1" fontAlgn="auto" latinLnBrk="0" hangingPunct="1">
              <a:lnSpc>
                <a:spcPct val="100000"/>
              </a:lnSpc>
              <a:spcBef>
                <a:spcPts val="0"/>
              </a:spcBef>
              <a:spcAft>
                <a:spcPts val="0"/>
              </a:spcAft>
              <a:buClrTx/>
              <a:buSzTx/>
              <a:buFontTx/>
              <a:buNone/>
              <a:tabLst/>
              <a:defRPr/>
            </a:pPr>
            <a:r>
              <a:rPr lang="en-GB" altLang="zh-CN" sz="1050" b="0" dirty="0" smtClean="0">
                <a:latin typeface="Arial" panose="020B0604020202020204" pitchFamily="34" charset="0"/>
                <a:cs typeface="Arial" panose="020B0604020202020204" pitchFamily="34" charset="0"/>
              </a:rPr>
              <a:t>In the next slides, we will discuss the mechanism of action of each</a:t>
            </a:r>
            <a:r>
              <a:rPr lang="en-GB" altLang="zh-CN" sz="1050" b="0" baseline="0" dirty="0" smtClean="0">
                <a:latin typeface="Arial" panose="020B0604020202020204" pitchFamily="34" charset="0"/>
                <a:cs typeface="Arial" panose="020B0604020202020204" pitchFamily="34" charset="0"/>
              </a:rPr>
              <a:t> class of agents and associated side effects.</a:t>
            </a:r>
            <a:endParaRPr lang="en-GB" altLang="zh-CN" sz="1050" b="0" dirty="0" smtClean="0">
              <a:latin typeface="Arial" panose="020B0604020202020204" pitchFamily="34" charset="0"/>
              <a:cs typeface="Arial" panose="020B0604020202020204" pitchFamily="34" charset="0"/>
            </a:endParaRPr>
          </a:p>
          <a:p>
            <a:endParaRPr lang="en-GB" sz="1050" b="1" i="0" u="none" strike="noStrike" kern="1200" baseline="0" dirty="0" smtClean="0">
              <a:solidFill>
                <a:schemeClr val="tx1"/>
              </a:solidFill>
              <a:latin typeface="Arial" panose="020B0604020202020204" pitchFamily="34" charset="0"/>
              <a:cs typeface="Arial" panose="020B0604020202020204" pitchFamily="34" charset="0"/>
            </a:endParaRPr>
          </a:p>
          <a:p>
            <a:r>
              <a:rPr lang="en-GB" sz="800" b="1" i="0" u="none" strike="noStrike" kern="1200" baseline="0" dirty="0" smtClean="0">
                <a:solidFill>
                  <a:schemeClr val="tx1"/>
                </a:solidFill>
                <a:latin typeface="Arial" panose="020B0604020202020204" pitchFamily="34" charset="0"/>
                <a:cs typeface="Arial" panose="020B0604020202020204" pitchFamily="34" charset="0"/>
              </a:rPr>
              <a:t>Reference:</a:t>
            </a:r>
            <a:endParaRPr lang="en-GB" sz="800" b="0" i="0" u="none" strike="noStrike" kern="1200" baseline="0" dirty="0" smtClean="0">
              <a:solidFill>
                <a:schemeClr val="tx1"/>
              </a:solidFill>
              <a:latin typeface="Arial" panose="020B0604020202020204" pitchFamily="34" charset="0"/>
              <a:cs typeface="Arial" panose="020B0604020202020204" pitchFamily="34" charset="0"/>
            </a:endParaRPr>
          </a:p>
          <a:p>
            <a:pPr marL="228600" marR="0" lvl="0" indent="-228600" algn="l" defTabSz="457200" rtl="0" eaLnBrk="1" fontAlgn="auto" latinLnBrk="0" hangingPunct="1">
              <a:lnSpc>
                <a:spcPct val="100000"/>
              </a:lnSpc>
              <a:spcBef>
                <a:spcPts val="0"/>
              </a:spcBef>
              <a:spcAft>
                <a:spcPts val="0"/>
              </a:spcAft>
              <a:buClrTx/>
              <a:buSzTx/>
              <a:buFont typeface="+mj-lt"/>
              <a:buAutoNum type="arabicPeriod"/>
              <a:tabLst/>
              <a:defRPr/>
            </a:pPr>
            <a:r>
              <a:rPr kumimoji="0" lang="en-GB" sz="800" b="0" i="0" u="none" strike="noStrike" kern="1200" cap="none" spc="0" normalizeH="0" baseline="0" noProof="0" dirty="0" smtClean="0">
                <a:ln>
                  <a:noFill/>
                </a:ln>
                <a:solidFill>
                  <a:prstClr val="black"/>
                </a:solidFill>
                <a:effectLst/>
                <a:uLnTx/>
                <a:uFillTx/>
                <a:latin typeface="Arial" panose="020B0604020202020204" pitchFamily="34" charset="0"/>
                <a:cs typeface="Arial" panose="020B0604020202020204" pitchFamily="34" charset="0"/>
              </a:rPr>
              <a:t>Wadosky KM, Koochekpour S. Therapeutic rationales, progresses, failures and future directions for advanced prostate cancer</a:t>
            </a:r>
            <a:r>
              <a:rPr kumimoji="0" lang="en-GB" sz="800" b="0" i="1" u="none" strike="noStrike" kern="1200" cap="none" spc="0" normalizeH="0" baseline="0" noProof="0" dirty="0" smtClean="0">
                <a:ln>
                  <a:noFill/>
                </a:ln>
                <a:solidFill>
                  <a:prstClr val="black"/>
                </a:solidFill>
                <a:effectLst/>
                <a:uLnTx/>
                <a:uFillTx/>
                <a:latin typeface="Arial" panose="020B0604020202020204" pitchFamily="34" charset="0"/>
                <a:cs typeface="Arial" panose="020B0604020202020204" pitchFamily="34" charset="0"/>
              </a:rPr>
              <a:t>. Int J Biol Sci. </a:t>
            </a:r>
            <a:r>
              <a:rPr kumimoji="0" lang="en-GB" sz="800" b="0" i="0" u="none" strike="noStrike" kern="1200" cap="none" spc="0" normalizeH="0" baseline="0" noProof="0" dirty="0" smtClean="0">
                <a:ln>
                  <a:noFill/>
                </a:ln>
                <a:solidFill>
                  <a:prstClr val="black"/>
                </a:solidFill>
                <a:effectLst/>
                <a:uLnTx/>
                <a:uFillTx/>
                <a:latin typeface="Arial" panose="020B0604020202020204" pitchFamily="34" charset="0"/>
                <a:cs typeface="Arial" panose="020B0604020202020204" pitchFamily="34" charset="0"/>
              </a:rPr>
              <a:t>2016;12(4):409-426. doi:10.7150/ijbs.14090.</a:t>
            </a:r>
          </a:p>
        </p:txBody>
      </p:sp>
      <p:sp>
        <p:nvSpPr>
          <p:cNvPr id="4" name="Slide Number Placeholder 3"/>
          <p:cNvSpPr>
            <a:spLocks noGrp="1"/>
          </p:cNvSpPr>
          <p:nvPr>
            <p:ph type="sldNum" sz="quarter" idx="10"/>
          </p:nvPr>
        </p:nvSpPr>
        <p:spPr/>
        <p:txBody>
          <a:bodyPr/>
          <a:lstStyle/>
          <a:p>
            <a:fld id="{FC51A87A-2AE1-D146-87E8-F584AD5E8E38}" type="slidenum">
              <a:rPr lang="en-GB" smtClean="0"/>
              <a:t>23</a:t>
            </a:fld>
            <a:endParaRPr lang="en-GB" dirty="0"/>
          </a:p>
        </p:txBody>
      </p:sp>
    </p:spTree>
    <p:extLst>
      <p:ext uri="{BB962C8B-B14F-4D97-AF65-F5344CB8AC3E}">
        <p14:creationId xmlns:p14="http://schemas.microsoft.com/office/powerpoint/2010/main" val="207521920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343399"/>
            <a:ext cx="5486400" cy="4614913"/>
          </a:xfrm>
        </p:spPr>
        <p:txBody>
          <a:bodyPr/>
          <a:lstStyle/>
          <a:p>
            <a:r>
              <a:rPr lang="en-GB" altLang="zh-CN" sz="1050" b="0" u="sng" dirty="0" smtClean="0">
                <a:latin typeface="Arial" panose="020B0604020202020204" pitchFamily="34" charset="0"/>
                <a:cs typeface="Arial" panose="020B0604020202020204" pitchFamily="34" charset="0"/>
              </a:rPr>
              <a:t>Androgen deprivation therapy (cont.)</a:t>
            </a:r>
          </a:p>
          <a:p>
            <a:endParaRPr lang="en-GB" sz="1050" baseline="0" dirty="0" smtClean="0">
              <a:latin typeface="Arial" panose="020B0604020202020204" pitchFamily="34" charset="0"/>
              <a:cs typeface="Arial" panose="020B0604020202020204" pitchFamily="34" charset="0"/>
            </a:endParaRPr>
          </a:p>
          <a:p>
            <a:r>
              <a:rPr lang="en-GB" sz="1050" baseline="0" dirty="0" smtClean="0">
                <a:latin typeface="Arial" panose="020B0604020202020204" pitchFamily="34" charset="0"/>
                <a:cs typeface="Arial" panose="020B0604020202020204" pitchFamily="34" charset="0"/>
              </a:rPr>
              <a:t>Constant stimulation of LHRH receptors by LHRH agonists desensitises the receptor, resulting in a decrease in receptor expression and creation of negative feedback. Consequently, future LHRH production does not stimulate LH production by the anterior pituitary, thereby indirectly inhibiting downstream testosterone production.</a:t>
            </a:r>
            <a:r>
              <a:rPr lang="en-GB" sz="1050" baseline="30000" dirty="0" smtClean="0">
                <a:latin typeface="Arial" panose="020B0604020202020204" pitchFamily="34" charset="0"/>
                <a:cs typeface="Arial" panose="020B0604020202020204" pitchFamily="34" charset="0"/>
              </a:rPr>
              <a:t>1 </a:t>
            </a:r>
            <a:r>
              <a:rPr lang="en-GB" sz="1050" baseline="0" dirty="0" smtClean="0">
                <a:latin typeface="Arial" panose="020B0604020202020204" pitchFamily="34" charset="0"/>
                <a:cs typeface="Arial" panose="020B0604020202020204" pitchFamily="34" charset="0"/>
              </a:rPr>
              <a:t>/p414/col1/para1-2, /col2/para1 Leuprorelin was the first LHRH agonist to be approved followed by goserelin. Triptorelin and histrelin were approved in the early 2000s.</a:t>
            </a:r>
            <a:r>
              <a:rPr lang="en-GB" sz="1050" baseline="30000" dirty="0" smtClean="0">
                <a:latin typeface="Arial" panose="020B0604020202020204" pitchFamily="34" charset="0"/>
                <a:cs typeface="Arial" panose="020B0604020202020204" pitchFamily="34" charset="0"/>
              </a:rPr>
              <a:t>1 </a:t>
            </a:r>
            <a:r>
              <a:rPr lang="en-GB" sz="1050" baseline="0" dirty="0" smtClean="0">
                <a:latin typeface="Arial" panose="020B0604020202020204" pitchFamily="34" charset="0"/>
                <a:cs typeface="Arial" panose="020B0604020202020204" pitchFamily="34" charset="0"/>
              </a:rPr>
              <a:t>/p414/col2/para2 A meta-analysis of 10 randomised trials concluded that LHRH agonist treatment is equivalent to orchiectomy in terms of survival, clinical outcomes and time to disease progression.</a:t>
            </a:r>
            <a:r>
              <a:rPr lang="en-GB" sz="1050" baseline="30000" dirty="0" smtClean="0">
                <a:latin typeface="Arial" panose="020B0604020202020204" pitchFamily="34" charset="0"/>
                <a:cs typeface="Arial" panose="020B0604020202020204" pitchFamily="34" charset="0"/>
              </a:rPr>
              <a:t>1 </a:t>
            </a:r>
            <a:r>
              <a:rPr lang="en-GB" sz="1050" baseline="0" dirty="0" smtClean="0">
                <a:latin typeface="Arial" panose="020B0604020202020204" pitchFamily="34" charset="0"/>
                <a:cs typeface="Arial" panose="020B0604020202020204" pitchFamily="34" charset="0"/>
              </a:rPr>
              <a:t>/p414/col2/para2 </a:t>
            </a:r>
          </a:p>
          <a:p>
            <a:endParaRPr lang="en-GB" sz="1050" baseline="0" dirty="0" smtClean="0">
              <a:latin typeface="Arial" panose="020B0604020202020204" pitchFamily="34" charset="0"/>
              <a:cs typeface="Arial" panose="020B0604020202020204" pitchFamily="34" charset="0"/>
            </a:endParaRPr>
          </a:p>
          <a:p>
            <a:r>
              <a:rPr lang="en-GB" sz="1050" dirty="0" smtClean="0">
                <a:latin typeface="Arial" panose="020B0604020202020204" pitchFamily="34" charset="0"/>
                <a:cs typeface="Arial" panose="020B0604020202020204" pitchFamily="34" charset="0"/>
              </a:rPr>
              <a:t>LHRH antagonists rapidly</a:t>
            </a:r>
            <a:r>
              <a:rPr lang="en-GB" sz="1050" baseline="0" dirty="0" smtClean="0">
                <a:latin typeface="Arial" panose="020B0604020202020204" pitchFamily="34" charset="0"/>
                <a:cs typeface="Arial" panose="020B0604020202020204" pitchFamily="34" charset="0"/>
              </a:rPr>
              <a:t> decrease LH, </a:t>
            </a:r>
            <a:r>
              <a:rPr lang="en-GB" sz="1050" dirty="0" smtClean="0">
                <a:latin typeface="Arial" panose="020B0604020202020204" pitchFamily="34" charset="0"/>
                <a:cs typeface="Arial" panose="020B0604020202020204" pitchFamily="34" charset="0"/>
              </a:rPr>
              <a:t>follicle-stimulating hormone (</a:t>
            </a:r>
            <a:r>
              <a:rPr lang="en-GB" sz="1050" baseline="0" dirty="0" smtClean="0">
                <a:latin typeface="Arial" panose="020B0604020202020204" pitchFamily="34" charset="0"/>
                <a:cs typeface="Arial" panose="020B0604020202020204" pitchFamily="34" charset="0"/>
              </a:rPr>
              <a:t>FSH) and testosterone levels in patients by binding immediately and competitively to LHRH receptors. Of the 2 available antagonists, the use of abarelix has been suspended due to associated allergic reaction. Degarelix is available as a monthly subcutaneous formulation and effectively achieves castration status in 95% of patients by day 3.</a:t>
            </a:r>
            <a:r>
              <a:rPr lang="en-GB" sz="1050" baseline="30000" dirty="0" smtClean="0">
                <a:latin typeface="Arial" panose="020B0604020202020204" pitchFamily="34" charset="0"/>
                <a:cs typeface="Arial" panose="020B0604020202020204" pitchFamily="34" charset="0"/>
              </a:rPr>
              <a:t>2</a:t>
            </a:r>
            <a:r>
              <a:rPr lang="en-GB" sz="1050" baseline="0" dirty="0" smtClean="0">
                <a:latin typeface="Arial" panose="020B0604020202020204" pitchFamily="34" charset="0"/>
                <a:cs typeface="Arial" panose="020B0604020202020204" pitchFamily="34" charset="0"/>
              </a:rPr>
              <a:t> /p57/para11-12, /p58/para1-2 Abarelix has been suspended due to associated allergic reactions.</a:t>
            </a:r>
            <a:r>
              <a:rPr lang="en-GB" sz="1050" baseline="30000" dirty="0" smtClean="0">
                <a:latin typeface="Arial" panose="020B0604020202020204" pitchFamily="34" charset="0"/>
                <a:cs typeface="Arial" panose="020B0604020202020204" pitchFamily="34" charset="0"/>
              </a:rPr>
              <a:t>1 </a:t>
            </a:r>
            <a:r>
              <a:rPr lang="en-GB" sz="1050" baseline="0" dirty="0" smtClean="0">
                <a:latin typeface="Arial" panose="020B0604020202020204" pitchFamily="34" charset="0"/>
                <a:cs typeface="Arial" panose="020B0604020202020204" pitchFamily="34" charset="0"/>
              </a:rPr>
              <a:t>/p415/col1/para2</a:t>
            </a:r>
          </a:p>
          <a:p>
            <a:endParaRPr lang="en-GB" sz="1050" dirty="0" smtClean="0">
              <a:latin typeface="Arial" panose="020B0604020202020204" pitchFamily="34" charset="0"/>
              <a:cs typeface="Arial" panose="020B0604020202020204" pitchFamily="34" charset="0"/>
            </a:endParaRPr>
          </a:p>
          <a:p>
            <a:r>
              <a:rPr lang="en-GB" sz="800" b="1" dirty="0" smtClean="0">
                <a:latin typeface="Arial" panose="020B0604020202020204" pitchFamily="34" charset="0"/>
                <a:cs typeface="Arial" panose="020B0604020202020204" pitchFamily="34" charset="0"/>
              </a:rPr>
              <a:t>References:</a:t>
            </a:r>
            <a:endParaRPr lang="en-GB" sz="800" dirty="0" smtClean="0">
              <a:latin typeface="Arial" panose="020B0604020202020204" pitchFamily="34" charset="0"/>
              <a:cs typeface="Arial" panose="020B0604020202020204" pitchFamily="34" charset="0"/>
            </a:endParaRPr>
          </a:p>
          <a:p>
            <a:pPr marL="228600" marR="0" lvl="0" indent="-228600" algn="l" defTabSz="457200" rtl="0" eaLnBrk="1" fontAlgn="auto" latinLnBrk="0" hangingPunct="1">
              <a:lnSpc>
                <a:spcPct val="100000"/>
              </a:lnSpc>
              <a:spcBef>
                <a:spcPts val="0"/>
              </a:spcBef>
              <a:spcAft>
                <a:spcPts val="0"/>
              </a:spcAft>
              <a:buClrTx/>
              <a:buSzTx/>
              <a:buFontTx/>
              <a:buAutoNum type="arabicPeriod"/>
              <a:tabLst/>
              <a:defRPr/>
            </a:pPr>
            <a:r>
              <a:rPr kumimoji="0" lang="en-GB" sz="800" b="0" i="0" u="none" strike="noStrike" kern="1200" cap="none" spc="0" normalizeH="0" baseline="0" noProof="0" dirty="0" smtClean="0">
                <a:ln>
                  <a:noFill/>
                </a:ln>
                <a:solidFill>
                  <a:prstClr val="black"/>
                </a:solidFill>
                <a:effectLst/>
                <a:uLnTx/>
                <a:uFillTx/>
                <a:latin typeface="Arial" panose="020B0604020202020204" pitchFamily="34" charset="0"/>
                <a:cs typeface="Arial" panose="020B0604020202020204" pitchFamily="34" charset="0"/>
              </a:rPr>
              <a:t>Wadosky KM, Koochekpour S. Therapeutic rationales, progresses, failures and future directions for advanced prostate cancer. </a:t>
            </a:r>
            <a:r>
              <a:rPr kumimoji="0" lang="en-GB" sz="800" b="0" i="1" u="none" strike="noStrike" kern="1200" cap="none" spc="0" normalizeH="0" baseline="0" noProof="0" dirty="0" smtClean="0">
                <a:ln>
                  <a:noFill/>
                </a:ln>
                <a:solidFill>
                  <a:prstClr val="black"/>
                </a:solidFill>
                <a:effectLst/>
                <a:uLnTx/>
                <a:uFillTx/>
                <a:latin typeface="Arial" panose="020B0604020202020204" pitchFamily="34" charset="0"/>
                <a:cs typeface="Arial" panose="020B0604020202020204" pitchFamily="34" charset="0"/>
              </a:rPr>
              <a:t>Int J Biol Sci. </a:t>
            </a:r>
            <a:r>
              <a:rPr kumimoji="0" lang="en-GB" sz="800" b="0" i="0" u="none" strike="noStrike" kern="1200" cap="none" spc="0" normalizeH="0" baseline="0" noProof="0" dirty="0" smtClean="0">
                <a:ln>
                  <a:noFill/>
                </a:ln>
                <a:solidFill>
                  <a:prstClr val="black"/>
                </a:solidFill>
                <a:effectLst/>
                <a:uLnTx/>
                <a:uFillTx/>
                <a:latin typeface="Arial" panose="020B0604020202020204" pitchFamily="34" charset="0"/>
                <a:cs typeface="Arial" panose="020B0604020202020204" pitchFamily="34" charset="0"/>
              </a:rPr>
              <a:t>2016;12(4):409-426. doi:10.7150/ijbs.14090.</a:t>
            </a:r>
          </a:p>
          <a:p>
            <a:pPr marL="228600" indent="-228600">
              <a:buAutoNum type="arabicPeriod"/>
            </a:pPr>
            <a:r>
              <a:rPr lang="en-GB" sz="800" dirty="0" smtClean="0">
                <a:latin typeface="Arial" panose="020B0604020202020204" pitchFamily="34" charset="0"/>
                <a:cs typeface="Arial" panose="020B0604020202020204" pitchFamily="34" charset="0"/>
              </a:rPr>
              <a:t>Mottet N, Bellmunt J, Briers E, et al. Guidelines on prostate cancer. European Association of Urology Web site. http://uroweb.org/wp-content/uploads/09-Prostate-Cancer_LR.pdf. Accessed April 8, 2016.</a:t>
            </a:r>
          </a:p>
          <a:p>
            <a:pPr marL="228600" marR="0" lvl="0" indent="-228600" algn="l" defTabSz="457200" rtl="0" eaLnBrk="1" fontAlgn="auto" latinLnBrk="0" hangingPunct="1">
              <a:lnSpc>
                <a:spcPct val="100000"/>
              </a:lnSpc>
              <a:spcBef>
                <a:spcPts val="0"/>
              </a:spcBef>
              <a:spcAft>
                <a:spcPts val="0"/>
              </a:spcAft>
              <a:buClrTx/>
              <a:buSzTx/>
              <a:buFontTx/>
              <a:buAutoNum type="arabicPeriod"/>
              <a:tabLst/>
              <a:defRPr/>
            </a:pPr>
            <a:endParaRPr lang="en-GB" sz="800" baseline="0" dirty="0" smtClean="0"/>
          </a:p>
          <a:p>
            <a:pPr marL="228600" marR="0" lvl="0" indent="-228600" algn="l" defTabSz="457200" rtl="0" eaLnBrk="1" fontAlgn="auto" latinLnBrk="0" hangingPunct="1">
              <a:lnSpc>
                <a:spcPct val="100000"/>
              </a:lnSpc>
              <a:spcBef>
                <a:spcPts val="0"/>
              </a:spcBef>
              <a:spcAft>
                <a:spcPts val="0"/>
              </a:spcAft>
              <a:buClrTx/>
              <a:buSzTx/>
              <a:buFontTx/>
              <a:buAutoNum type="arabicPeriod"/>
              <a:tabLst/>
              <a:defRPr/>
            </a:pPr>
            <a:endParaRPr lang="en-GB" sz="1050" kern="1200" dirty="0" smtClean="0">
              <a:solidFill>
                <a:schemeClr val="tx1"/>
              </a:solidFill>
              <a:effectLst/>
              <a:latin typeface="Arial"/>
            </a:endParaRPr>
          </a:p>
          <a:p>
            <a:endParaRPr lang="en-GB" sz="1050" dirty="0" smtClean="0"/>
          </a:p>
          <a:p>
            <a:endParaRPr lang="en-GB" sz="1050" dirty="0"/>
          </a:p>
        </p:txBody>
      </p:sp>
      <p:sp>
        <p:nvSpPr>
          <p:cNvPr id="4" name="Slide Number Placeholder 3"/>
          <p:cNvSpPr>
            <a:spLocks noGrp="1"/>
          </p:cNvSpPr>
          <p:nvPr>
            <p:ph type="sldNum" sz="quarter" idx="10"/>
          </p:nvPr>
        </p:nvSpPr>
        <p:spPr/>
        <p:txBody>
          <a:bodyPr/>
          <a:lstStyle/>
          <a:p>
            <a:fld id="{FC51A87A-2AE1-D146-87E8-F584AD5E8E38}" type="slidenum">
              <a:rPr lang="en-GB" smtClean="0"/>
              <a:t>24</a:t>
            </a:fld>
            <a:endParaRPr lang="en-GB" dirty="0"/>
          </a:p>
        </p:txBody>
      </p:sp>
    </p:spTree>
    <p:extLst>
      <p:ext uri="{BB962C8B-B14F-4D97-AF65-F5344CB8AC3E}">
        <p14:creationId xmlns:p14="http://schemas.microsoft.com/office/powerpoint/2010/main" val="148856827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343399"/>
            <a:ext cx="5486400" cy="4799013"/>
          </a:xfrm>
        </p:spPr>
        <p:txBody>
          <a:bodyPr/>
          <a:lstStyle/>
          <a:p>
            <a:r>
              <a:rPr lang="en-GB" altLang="zh-CN" sz="1050" b="0" u="sng" dirty="0" smtClean="0">
                <a:latin typeface="Arial" panose="020B0604020202020204" pitchFamily="34" charset="0"/>
                <a:cs typeface="Arial" panose="020B0604020202020204" pitchFamily="34" charset="0"/>
              </a:rPr>
              <a:t>Androgen deprivation therapy (cont.)</a:t>
            </a:r>
          </a:p>
          <a:p>
            <a:pPr marL="0" marR="0" indent="0" algn="l" defTabSz="457200" rtl="0" eaLnBrk="1" fontAlgn="auto" latinLnBrk="0" hangingPunct="1">
              <a:lnSpc>
                <a:spcPct val="100000"/>
              </a:lnSpc>
              <a:spcBef>
                <a:spcPts val="0"/>
              </a:spcBef>
              <a:spcAft>
                <a:spcPts val="0"/>
              </a:spcAft>
              <a:buClrTx/>
              <a:buSzTx/>
              <a:buFontTx/>
              <a:buNone/>
              <a:tabLst/>
              <a:defRPr/>
            </a:pPr>
            <a:endParaRPr lang="en-GB" sz="1050" baseline="0" dirty="0" smtClean="0">
              <a:latin typeface="Arial" panose="020B0604020202020204" pitchFamily="34" charset="0"/>
              <a:cs typeface="Arial" panose="020B0604020202020204" pitchFamily="34" charset="0"/>
            </a:endParaRPr>
          </a:p>
          <a:p>
            <a:pPr marL="0" marR="0" indent="0" algn="l" defTabSz="457200" rtl="0" eaLnBrk="1" fontAlgn="auto" latinLnBrk="0" hangingPunct="1">
              <a:lnSpc>
                <a:spcPct val="100000"/>
              </a:lnSpc>
              <a:spcBef>
                <a:spcPts val="0"/>
              </a:spcBef>
              <a:spcAft>
                <a:spcPts val="0"/>
              </a:spcAft>
              <a:buClrTx/>
              <a:buSzTx/>
              <a:buFontTx/>
              <a:buNone/>
              <a:tabLst/>
              <a:defRPr/>
            </a:pPr>
            <a:r>
              <a:rPr lang="en-GB" sz="1050" baseline="0" dirty="0" smtClean="0">
                <a:latin typeface="Arial" panose="020B0604020202020204" pitchFamily="34" charset="0"/>
                <a:cs typeface="Arial" panose="020B0604020202020204" pitchFamily="34" charset="0"/>
              </a:rPr>
              <a:t>Although LHRH agonists and antagonists block androgen production in the testicles, other cells in the body, such as prostate cancer cells, still continue to produce small amounts of androgens. CYP450 inhibitors are able to block certain CYP450 enzymes, which stop androgen production in the prostate cancer cells. Since CYP450 inhibitors do not stop the testicles from producing testosterone, patients who have not had surgical castration must use these drugs in conjunction with an LHRH agonist or antagonist. Additionally, to avoid side effects, these drugs are used in conjunction with prednisone or prednisolone.</a:t>
            </a:r>
            <a:r>
              <a:rPr lang="en-GB" sz="1050" baseline="30000" dirty="0" smtClean="0">
                <a:latin typeface="Arial" panose="020B0604020202020204" pitchFamily="34" charset="0"/>
                <a:cs typeface="Arial" panose="020B0604020202020204" pitchFamily="34" charset="0"/>
              </a:rPr>
              <a:t>1 </a:t>
            </a:r>
            <a:r>
              <a:rPr lang="en-GB" sz="1050" baseline="0" dirty="0" smtClean="0">
                <a:latin typeface="Arial" panose="020B0604020202020204" pitchFamily="34" charset="0"/>
                <a:cs typeface="Arial" panose="020B0604020202020204" pitchFamily="34" charset="0"/>
              </a:rPr>
              <a:t>/p50/para3-5 </a:t>
            </a:r>
          </a:p>
          <a:p>
            <a:pPr marL="0" marR="0" indent="0" algn="l" defTabSz="457200" rtl="0" eaLnBrk="1" fontAlgn="auto" latinLnBrk="0" hangingPunct="1">
              <a:lnSpc>
                <a:spcPct val="100000"/>
              </a:lnSpc>
              <a:spcBef>
                <a:spcPts val="0"/>
              </a:spcBef>
              <a:spcAft>
                <a:spcPts val="0"/>
              </a:spcAft>
              <a:buClrTx/>
              <a:buSzTx/>
              <a:buFontTx/>
              <a:buNone/>
              <a:tabLst/>
              <a:defRPr/>
            </a:pPr>
            <a:endParaRPr lang="en-GB" sz="1050" baseline="0" dirty="0" smtClean="0">
              <a:latin typeface="Arial" panose="020B0604020202020204" pitchFamily="34" charset="0"/>
              <a:cs typeface="Arial" panose="020B0604020202020204" pitchFamily="34" charset="0"/>
            </a:endParaRPr>
          </a:p>
          <a:p>
            <a:pPr marL="0" marR="0" indent="0" algn="l" defTabSz="457200" rtl="0" eaLnBrk="1" fontAlgn="auto" latinLnBrk="0" hangingPunct="1">
              <a:lnSpc>
                <a:spcPct val="100000"/>
              </a:lnSpc>
              <a:spcBef>
                <a:spcPts val="0"/>
              </a:spcBef>
              <a:spcAft>
                <a:spcPts val="0"/>
              </a:spcAft>
              <a:buClrTx/>
              <a:buSzTx/>
              <a:buFontTx/>
              <a:buNone/>
              <a:tabLst/>
              <a:defRPr/>
            </a:pPr>
            <a:r>
              <a:rPr lang="en-GB" sz="1050" baseline="0" dirty="0" smtClean="0">
                <a:latin typeface="Arial" panose="020B0604020202020204" pitchFamily="34" charset="0"/>
                <a:cs typeface="Arial" panose="020B0604020202020204" pitchFamily="34" charset="0"/>
              </a:rPr>
              <a:t>The main CYP450 enzyme involved in testosterone production is CYP450-17. Blocking this enzyme will suppress gonadal, adrenal and intratumoural androgen production.</a:t>
            </a:r>
            <a:r>
              <a:rPr lang="en-GB" sz="1050" baseline="30000" dirty="0" smtClean="0">
                <a:latin typeface="Arial" panose="020B0604020202020204" pitchFamily="34" charset="0"/>
                <a:cs typeface="Arial" panose="020B0604020202020204" pitchFamily="34" charset="0"/>
              </a:rPr>
              <a:t>2 </a:t>
            </a:r>
            <a:r>
              <a:rPr lang="en-GB" sz="1050" baseline="0" dirty="0" smtClean="0">
                <a:latin typeface="Arial" panose="020B0604020202020204" pitchFamily="34" charset="0"/>
                <a:cs typeface="Arial" panose="020B0604020202020204" pitchFamily="34" charset="0"/>
              </a:rPr>
              <a:t>/p416/col1/para2 Abiraterone irreversibly inhibits both hydrolase and lyase activities of CYP450-17.</a:t>
            </a:r>
            <a:r>
              <a:rPr lang="en-GB" sz="1050" baseline="30000" dirty="0" smtClean="0">
                <a:latin typeface="Arial" panose="020B0604020202020204" pitchFamily="34" charset="0"/>
                <a:cs typeface="Arial" panose="020B0604020202020204" pitchFamily="34" charset="0"/>
              </a:rPr>
              <a:t>2 </a:t>
            </a:r>
            <a:r>
              <a:rPr lang="en-GB" sz="1050" baseline="0" dirty="0" smtClean="0">
                <a:latin typeface="Arial" panose="020B0604020202020204" pitchFamily="34" charset="0"/>
                <a:cs typeface="Arial" panose="020B0604020202020204" pitchFamily="34" charset="0"/>
              </a:rPr>
              <a:t>/p416/col1/para2 </a:t>
            </a:r>
          </a:p>
          <a:p>
            <a:pPr marL="0" marR="0" indent="0" algn="l" defTabSz="457200" rtl="0" eaLnBrk="1" fontAlgn="auto" latinLnBrk="0" hangingPunct="1">
              <a:lnSpc>
                <a:spcPct val="100000"/>
              </a:lnSpc>
              <a:spcBef>
                <a:spcPts val="0"/>
              </a:spcBef>
              <a:spcAft>
                <a:spcPts val="0"/>
              </a:spcAft>
              <a:buClrTx/>
              <a:buSzTx/>
              <a:buFontTx/>
              <a:buNone/>
              <a:tabLst/>
              <a:defRPr/>
            </a:pPr>
            <a:endParaRPr lang="en-GB" sz="1050" baseline="0" dirty="0" smtClean="0">
              <a:latin typeface="Arial" panose="020B0604020202020204" pitchFamily="34" charset="0"/>
              <a:cs typeface="Arial" panose="020B0604020202020204" pitchFamily="34" charset="0"/>
            </a:endParaRPr>
          </a:p>
          <a:p>
            <a:pPr marL="0" marR="0" indent="0" algn="l" defTabSz="457200" rtl="0" eaLnBrk="1" fontAlgn="auto" latinLnBrk="0" hangingPunct="1">
              <a:lnSpc>
                <a:spcPct val="100000"/>
              </a:lnSpc>
              <a:spcBef>
                <a:spcPts val="0"/>
              </a:spcBef>
              <a:spcAft>
                <a:spcPts val="0"/>
              </a:spcAft>
              <a:buClrTx/>
              <a:buSzTx/>
              <a:buFontTx/>
              <a:buNone/>
              <a:tabLst/>
              <a:defRPr/>
            </a:pPr>
            <a:r>
              <a:rPr lang="en-GB" sz="1050" baseline="0" dirty="0" smtClean="0">
                <a:latin typeface="Arial" panose="020B0604020202020204" pitchFamily="34" charset="0"/>
                <a:cs typeface="Arial" panose="020B0604020202020204" pitchFamily="34" charset="0"/>
              </a:rPr>
              <a:t>Five-alpha-reductase inhibitors are currently approved only for the treatment of BPH and their ability to lower the risk of developing prostate cancer is still being studied.</a:t>
            </a:r>
            <a:r>
              <a:rPr lang="en-GB" sz="1050" baseline="30000" dirty="0" smtClean="0">
                <a:latin typeface="Arial" panose="020B0604020202020204" pitchFamily="34" charset="0"/>
                <a:cs typeface="Arial" panose="020B0604020202020204" pitchFamily="34" charset="0"/>
              </a:rPr>
              <a:t>1</a:t>
            </a:r>
            <a:r>
              <a:rPr lang="en-GB" sz="1050" dirty="0" smtClean="0">
                <a:latin typeface="Arial" panose="020B0604020202020204" pitchFamily="34" charset="0"/>
                <a:cs typeface="Arial" panose="020B0604020202020204" pitchFamily="34" charset="0"/>
              </a:rPr>
              <a:t> /</a:t>
            </a:r>
            <a:r>
              <a:rPr lang="en-GB" sz="1050" baseline="0" dirty="0" smtClean="0">
                <a:latin typeface="Arial" panose="020B0604020202020204" pitchFamily="34" charset="0"/>
                <a:cs typeface="Arial" panose="020B0604020202020204" pitchFamily="34" charset="0"/>
              </a:rPr>
              <a:t>p9/para8</a:t>
            </a:r>
          </a:p>
          <a:p>
            <a:endParaRPr lang="en-GB" sz="1050" dirty="0" smtClean="0">
              <a:latin typeface="Arial" panose="020B0604020202020204" pitchFamily="34" charset="0"/>
              <a:cs typeface="Arial" panose="020B0604020202020204" pitchFamily="34" charset="0"/>
            </a:endParaRPr>
          </a:p>
          <a:p>
            <a:r>
              <a:rPr lang="en-GB" sz="800" b="1" dirty="0" smtClean="0">
                <a:latin typeface="Arial" panose="020B0604020202020204" pitchFamily="34" charset="0"/>
                <a:cs typeface="Arial" panose="020B0604020202020204" pitchFamily="34" charset="0"/>
              </a:rPr>
              <a:t>References:</a:t>
            </a:r>
            <a:endParaRPr lang="en-GB" sz="800" dirty="0" smtClean="0">
              <a:latin typeface="Arial" panose="020B0604020202020204" pitchFamily="34" charset="0"/>
              <a:cs typeface="Arial" panose="020B0604020202020204" pitchFamily="34" charset="0"/>
            </a:endParaRPr>
          </a:p>
          <a:p>
            <a:pPr marL="228600" marR="0" lvl="0" indent="-228600" algn="l" defTabSz="457200" rtl="0" eaLnBrk="1" fontAlgn="auto" latinLnBrk="0" hangingPunct="1">
              <a:lnSpc>
                <a:spcPct val="100000"/>
              </a:lnSpc>
              <a:spcBef>
                <a:spcPts val="0"/>
              </a:spcBef>
              <a:spcAft>
                <a:spcPts val="0"/>
              </a:spcAft>
              <a:buClrTx/>
              <a:buSzTx/>
              <a:buFontTx/>
              <a:buAutoNum type="arabicPeriod"/>
              <a:tabLst/>
              <a:defRPr/>
            </a:pPr>
            <a:r>
              <a:rPr kumimoji="0" lang="en-GB" sz="800" b="0" i="0" u="none" strike="noStrike" kern="1200" cap="none" spc="0" normalizeH="0" baseline="0" noProof="0" dirty="0" smtClean="0">
                <a:ln>
                  <a:noFill/>
                </a:ln>
                <a:solidFill>
                  <a:prstClr val="black"/>
                </a:solidFill>
                <a:effectLst/>
                <a:uLnTx/>
                <a:uFillTx/>
                <a:latin typeface="Arial" panose="020B0604020202020204" pitchFamily="34" charset="0"/>
                <a:cs typeface="Arial" panose="020B0604020202020204" pitchFamily="34" charset="0"/>
              </a:rPr>
              <a:t>Prostate cancer. American Cancer Society Web site. http://www.cancer.org/acs/groups/cid/documents/webcontent/003134-pdf.pdf. Accessed April 4, 2016.</a:t>
            </a:r>
          </a:p>
          <a:p>
            <a:pPr marL="228600" marR="0" lvl="0" indent="-228600" algn="l" defTabSz="457200" rtl="0" eaLnBrk="1" fontAlgn="auto" latinLnBrk="0" hangingPunct="1">
              <a:lnSpc>
                <a:spcPct val="100000"/>
              </a:lnSpc>
              <a:spcBef>
                <a:spcPts val="0"/>
              </a:spcBef>
              <a:spcAft>
                <a:spcPts val="0"/>
              </a:spcAft>
              <a:buClrTx/>
              <a:buSzTx/>
              <a:buFontTx/>
              <a:buAutoNum type="arabicPeriod"/>
              <a:tabLst/>
              <a:defRPr/>
            </a:pPr>
            <a:r>
              <a:rPr kumimoji="0" lang="en-GB" sz="800" b="0" i="0" u="none" strike="noStrike" kern="1200" cap="none" spc="0" normalizeH="0" baseline="0" noProof="0" dirty="0" smtClean="0">
                <a:ln>
                  <a:noFill/>
                </a:ln>
                <a:solidFill>
                  <a:prstClr val="black"/>
                </a:solidFill>
                <a:effectLst/>
                <a:uLnTx/>
                <a:uFillTx/>
                <a:latin typeface="Arial" panose="020B0604020202020204" pitchFamily="34" charset="0"/>
                <a:cs typeface="Arial" panose="020B0604020202020204" pitchFamily="34" charset="0"/>
              </a:rPr>
              <a:t>Wadosky KM, Koochekpour S. Therapeutic rationales, progresses, failures and future directions for advanced prostate cancer. </a:t>
            </a:r>
            <a:r>
              <a:rPr kumimoji="0" lang="en-GB" sz="800" b="0" i="1" u="none" strike="noStrike" kern="1200" cap="none" spc="0" normalizeH="0" baseline="0" noProof="0" dirty="0" smtClean="0">
                <a:ln>
                  <a:noFill/>
                </a:ln>
                <a:solidFill>
                  <a:prstClr val="black"/>
                </a:solidFill>
                <a:effectLst/>
                <a:uLnTx/>
                <a:uFillTx/>
                <a:latin typeface="Arial" panose="020B0604020202020204" pitchFamily="34" charset="0"/>
                <a:cs typeface="Arial" panose="020B0604020202020204" pitchFamily="34" charset="0"/>
              </a:rPr>
              <a:t>Int J Biol Sci. </a:t>
            </a:r>
            <a:r>
              <a:rPr kumimoji="0" lang="en-GB" sz="800" b="0" i="0" u="none" strike="noStrike" kern="1200" cap="none" spc="0" normalizeH="0" baseline="0" noProof="0" dirty="0" smtClean="0">
                <a:ln>
                  <a:noFill/>
                </a:ln>
                <a:solidFill>
                  <a:prstClr val="black"/>
                </a:solidFill>
                <a:effectLst/>
                <a:uLnTx/>
                <a:uFillTx/>
                <a:latin typeface="Arial" panose="020B0604020202020204" pitchFamily="34" charset="0"/>
                <a:cs typeface="Arial" panose="020B0604020202020204" pitchFamily="34" charset="0"/>
              </a:rPr>
              <a:t>2016;12(4):409-426. doi:10.7150/ijbs.14090.</a:t>
            </a:r>
            <a:endParaRPr lang="en-GB" sz="800" baseline="0" dirty="0" smtClean="0">
              <a:latin typeface="Arial" panose="020B0604020202020204" pitchFamily="34" charset="0"/>
              <a:cs typeface="Arial" panose="020B0604020202020204" pitchFamily="34" charset="0"/>
            </a:endParaRPr>
          </a:p>
          <a:p>
            <a:pPr marL="228600" marR="0" lvl="0" indent="-228600" algn="l" defTabSz="457200" rtl="0" eaLnBrk="1" fontAlgn="auto" latinLnBrk="0" hangingPunct="1">
              <a:lnSpc>
                <a:spcPct val="100000"/>
              </a:lnSpc>
              <a:spcBef>
                <a:spcPts val="0"/>
              </a:spcBef>
              <a:spcAft>
                <a:spcPts val="0"/>
              </a:spcAft>
              <a:buClrTx/>
              <a:buSzTx/>
              <a:buFontTx/>
              <a:buAutoNum type="arabicPeriod"/>
              <a:tabLst/>
              <a:defRPr/>
            </a:pPr>
            <a:endParaRPr lang="en-GB" sz="1050" kern="1200" dirty="0" smtClean="0">
              <a:solidFill>
                <a:schemeClr val="tx1"/>
              </a:solidFill>
              <a:effectLst/>
              <a:latin typeface="Arial" panose="020B0604020202020204" pitchFamily="34" charset="0"/>
              <a:cs typeface="Arial" panose="020B0604020202020204" pitchFamily="34" charset="0"/>
            </a:endParaRPr>
          </a:p>
          <a:p>
            <a:endParaRPr lang="en-GB" sz="1050" dirty="0" smtClean="0">
              <a:latin typeface="Arial" panose="020B0604020202020204" pitchFamily="34" charset="0"/>
              <a:cs typeface="Arial" panose="020B0604020202020204" pitchFamily="34" charset="0"/>
            </a:endParaRPr>
          </a:p>
          <a:p>
            <a:endParaRPr lang="en-GB" sz="105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FC51A87A-2AE1-D146-87E8-F584AD5E8E38}" type="slidenum">
              <a:rPr lang="en-GB" smtClean="0"/>
              <a:t>25</a:t>
            </a:fld>
            <a:endParaRPr lang="en-GB" dirty="0"/>
          </a:p>
        </p:txBody>
      </p:sp>
    </p:spTree>
    <p:extLst>
      <p:ext uri="{BB962C8B-B14F-4D97-AF65-F5344CB8AC3E}">
        <p14:creationId xmlns:p14="http://schemas.microsoft.com/office/powerpoint/2010/main" val="148856827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ltLang="zh-CN" sz="1050" b="0" u="sng" dirty="0" smtClean="0">
                <a:latin typeface="Arial" panose="020B0604020202020204" pitchFamily="34" charset="0"/>
                <a:cs typeface="Arial" panose="020B0604020202020204" pitchFamily="34" charset="0"/>
              </a:rPr>
              <a:t>Androgen deprivation therapy (cont.)</a:t>
            </a:r>
          </a:p>
          <a:p>
            <a:endParaRPr lang="en-GB" sz="1050" dirty="0" smtClean="0">
              <a:latin typeface="Arial" panose="020B0604020202020204" pitchFamily="34" charset="0"/>
              <a:cs typeface="Arial" panose="020B0604020202020204" pitchFamily="34" charset="0"/>
            </a:endParaRPr>
          </a:p>
          <a:p>
            <a:r>
              <a:rPr lang="en-GB" sz="1050" dirty="0" smtClean="0">
                <a:latin typeface="Arial" panose="020B0604020202020204" pitchFamily="34" charset="0"/>
                <a:cs typeface="Arial" panose="020B0604020202020204" pitchFamily="34" charset="0"/>
              </a:rPr>
              <a:t>Antiandrogens </a:t>
            </a:r>
            <a:r>
              <a:rPr lang="en-GB" sz="1050" baseline="0" dirty="0" smtClean="0">
                <a:latin typeface="Arial" panose="020B0604020202020204" pitchFamily="34" charset="0"/>
                <a:cs typeface="Arial" panose="020B0604020202020204" pitchFamily="34" charset="0"/>
              </a:rPr>
              <a:t>are classified as steroidal and nonsteroidal. </a:t>
            </a:r>
            <a:r>
              <a:rPr lang="en-GB" sz="1050" dirty="0" smtClean="0">
                <a:latin typeface="Arial" panose="020B0604020202020204" pitchFamily="34" charset="0"/>
                <a:cs typeface="Arial" panose="020B0604020202020204" pitchFamily="34" charset="0"/>
              </a:rPr>
              <a:t>Antiandrogens act by competing with endogenous androgens to bind to the androgen receptor</a:t>
            </a:r>
            <a:r>
              <a:rPr lang="en-GB" sz="1050" baseline="0" dirty="0" smtClean="0">
                <a:latin typeface="Arial" panose="020B0604020202020204" pitchFamily="34" charset="0"/>
                <a:cs typeface="Arial" panose="020B0604020202020204" pitchFamily="34" charset="0"/>
              </a:rPr>
              <a:t>. The steroidal antiandrogens are not currently approved for the treatment of prostate cancer due to serious side effects accompanying their use.</a:t>
            </a:r>
            <a:r>
              <a:rPr lang="en-GB" sz="1050" baseline="30000" dirty="0" smtClean="0">
                <a:latin typeface="Arial" panose="020B0604020202020204" pitchFamily="34" charset="0"/>
                <a:cs typeface="Arial" panose="020B0604020202020204" pitchFamily="34" charset="0"/>
              </a:rPr>
              <a:t>1,2 </a:t>
            </a:r>
            <a:r>
              <a:rPr lang="en-GB" sz="1050" dirty="0" smtClean="0">
                <a:latin typeface="Arial" panose="020B0604020202020204" pitchFamily="34" charset="0"/>
                <a:cs typeface="Arial" panose="020B0604020202020204" pitchFamily="34" charset="0"/>
              </a:rPr>
              <a:t>/p58/para9, /p418/col1/para2 </a:t>
            </a:r>
            <a:endParaRPr lang="en-GB" sz="1050" baseline="0" dirty="0" smtClean="0">
              <a:latin typeface="Arial" panose="020B0604020202020204" pitchFamily="34" charset="0"/>
              <a:cs typeface="Arial" panose="020B0604020202020204" pitchFamily="34" charset="0"/>
            </a:endParaRPr>
          </a:p>
          <a:p>
            <a:endParaRPr lang="en-GB" sz="1050" baseline="0" dirty="0" smtClean="0">
              <a:latin typeface="Arial" panose="020B0604020202020204" pitchFamily="34" charset="0"/>
              <a:cs typeface="Arial" panose="020B0604020202020204" pitchFamily="34" charset="0"/>
            </a:endParaRPr>
          </a:p>
          <a:p>
            <a:pPr marL="0" marR="0" indent="0" algn="l" defTabSz="457200" rtl="0" eaLnBrk="1" fontAlgn="auto" latinLnBrk="0" hangingPunct="1">
              <a:lnSpc>
                <a:spcPct val="100000"/>
              </a:lnSpc>
              <a:spcBef>
                <a:spcPts val="0"/>
              </a:spcBef>
              <a:spcAft>
                <a:spcPts val="0"/>
              </a:spcAft>
              <a:buClrTx/>
              <a:buSzTx/>
              <a:buFontTx/>
              <a:buNone/>
              <a:tabLst/>
              <a:defRPr/>
            </a:pPr>
            <a:r>
              <a:rPr lang="en-GB" sz="1050" baseline="0" dirty="0" smtClean="0">
                <a:latin typeface="Arial" panose="020B0604020202020204" pitchFamily="34" charset="0"/>
                <a:cs typeface="Arial" panose="020B0604020202020204" pitchFamily="34" charset="0"/>
              </a:rPr>
              <a:t>Nonsteroidal antiandrogen monotherapy can improve patient’s quality of life and compliance compared with castration. Of the approved first-generation antiandrogens, bicalutamide has a more favourable safety profile than flutamide or nilutamide.</a:t>
            </a:r>
            <a:r>
              <a:rPr lang="en-GB" sz="1050" baseline="30000" dirty="0" smtClean="0">
                <a:latin typeface="Arial" panose="020B0604020202020204" pitchFamily="34" charset="0"/>
                <a:cs typeface="Arial" panose="020B0604020202020204" pitchFamily="34" charset="0"/>
              </a:rPr>
              <a:t>1 </a:t>
            </a:r>
            <a:r>
              <a:rPr lang="en-GB" sz="1050" baseline="0" dirty="0" smtClean="0">
                <a:latin typeface="Arial" panose="020B0604020202020204" pitchFamily="34" charset="0"/>
                <a:cs typeface="Arial" panose="020B0604020202020204" pitchFamily="34" charset="0"/>
              </a:rPr>
              <a:t>/p58/para9</a:t>
            </a:r>
          </a:p>
          <a:p>
            <a:pPr marL="0" marR="0" indent="0" algn="l" defTabSz="457200" rtl="0" eaLnBrk="1" fontAlgn="auto" latinLnBrk="0" hangingPunct="1">
              <a:lnSpc>
                <a:spcPct val="100000"/>
              </a:lnSpc>
              <a:spcBef>
                <a:spcPts val="0"/>
              </a:spcBef>
              <a:spcAft>
                <a:spcPts val="0"/>
              </a:spcAft>
              <a:buClrTx/>
              <a:buSzTx/>
              <a:buFontTx/>
              <a:buNone/>
              <a:tabLst/>
              <a:defRPr/>
            </a:pPr>
            <a:endParaRPr lang="en-GB" sz="1050" dirty="0" smtClean="0">
              <a:latin typeface="Arial" panose="020B0604020202020204" pitchFamily="34" charset="0"/>
              <a:cs typeface="Arial" panose="020B0604020202020204" pitchFamily="34" charset="0"/>
            </a:endParaRPr>
          </a:p>
          <a:p>
            <a:pPr marL="0" marR="0" indent="0" algn="l" defTabSz="457200" rtl="0" eaLnBrk="1" fontAlgn="auto" latinLnBrk="0" hangingPunct="1">
              <a:lnSpc>
                <a:spcPct val="100000"/>
              </a:lnSpc>
              <a:spcBef>
                <a:spcPts val="0"/>
              </a:spcBef>
              <a:spcAft>
                <a:spcPts val="0"/>
              </a:spcAft>
              <a:buClrTx/>
              <a:buSzTx/>
              <a:buFontTx/>
              <a:buNone/>
              <a:tabLst/>
              <a:defRPr/>
            </a:pPr>
            <a:r>
              <a:rPr lang="en-GB" sz="1050" dirty="0" smtClean="0">
                <a:latin typeface="Arial" panose="020B0604020202020204" pitchFamily="34" charset="0"/>
                <a:cs typeface="Arial" panose="020B0604020202020204" pitchFamily="34" charset="0"/>
              </a:rPr>
              <a:t>Enzalutamide is a second-generation AR antagonist that shows a 4-fold increase in binding affinity to the AR compared with bicalutamide</a:t>
            </a:r>
            <a:r>
              <a:rPr lang="en-GB" sz="1050" baseline="0" dirty="0" smtClean="0">
                <a:latin typeface="Arial" panose="020B0604020202020204" pitchFamily="34" charset="0"/>
                <a:cs typeface="Arial" panose="020B0604020202020204" pitchFamily="34" charset="0"/>
              </a:rPr>
              <a:t>. These are superior to first-generation antiandrogens.</a:t>
            </a:r>
            <a:r>
              <a:rPr lang="en-GB" sz="1050" baseline="30000" dirty="0" smtClean="0">
                <a:latin typeface="Arial" panose="020B0604020202020204" pitchFamily="34" charset="0"/>
                <a:cs typeface="Arial" panose="020B0604020202020204" pitchFamily="34" charset="0"/>
              </a:rPr>
              <a:t>2 </a:t>
            </a:r>
            <a:r>
              <a:rPr lang="en-GB" sz="1050" dirty="0" smtClean="0">
                <a:latin typeface="Arial" panose="020B0604020202020204" pitchFamily="34" charset="0"/>
                <a:cs typeface="Arial" panose="020B0604020202020204" pitchFamily="34" charset="0"/>
              </a:rPr>
              <a:t>/p419/col1/para2</a:t>
            </a:r>
          </a:p>
          <a:p>
            <a:endParaRPr lang="en-GB" sz="1050" dirty="0" smtClean="0">
              <a:latin typeface="Arial" panose="020B0604020202020204" pitchFamily="34" charset="0"/>
              <a:cs typeface="Arial" panose="020B0604020202020204" pitchFamily="34" charset="0"/>
            </a:endParaRPr>
          </a:p>
          <a:p>
            <a:r>
              <a:rPr lang="en-GB" sz="800" b="1" dirty="0" smtClean="0">
                <a:latin typeface="Arial" panose="020B0604020202020204" pitchFamily="34" charset="0"/>
                <a:cs typeface="Arial" panose="020B0604020202020204" pitchFamily="34" charset="0"/>
              </a:rPr>
              <a:t>References:</a:t>
            </a:r>
          </a:p>
          <a:p>
            <a:pPr marL="228600" indent="-228600">
              <a:buAutoNum type="arabicPeriod"/>
            </a:pPr>
            <a:r>
              <a:rPr lang="en-GB" sz="800" dirty="0" smtClean="0">
                <a:latin typeface="Arial" panose="020B0604020202020204" pitchFamily="34" charset="0"/>
                <a:cs typeface="Arial" panose="020B0604020202020204" pitchFamily="34" charset="0"/>
              </a:rPr>
              <a:t>Mottet N, Bellmunt J, Briers E, et al. Guidelines on prostate cancer. European Association of Urology Web site. http://uroweb.org/wp-content/uploads/09-Prostate-Cancer_LR.pdf. Accessed April 8, 2016.</a:t>
            </a:r>
          </a:p>
          <a:p>
            <a:pPr marL="228600" marR="0" lvl="0" indent="-228600" algn="l" defTabSz="457200" rtl="0" eaLnBrk="1" fontAlgn="auto" latinLnBrk="0" hangingPunct="1">
              <a:lnSpc>
                <a:spcPct val="100000"/>
              </a:lnSpc>
              <a:spcBef>
                <a:spcPts val="0"/>
              </a:spcBef>
              <a:spcAft>
                <a:spcPts val="0"/>
              </a:spcAft>
              <a:buClrTx/>
              <a:buSzTx/>
              <a:buFontTx/>
              <a:buAutoNum type="arabicPeriod"/>
              <a:tabLst/>
              <a:defRPr/>
            </a:pPr>
            <a:r>
              <a:rPr kumimoji="0" lang="en-GB" sz="800" b="0" i="0" u="none" strike="noStrike" kern="1200" cap="none" spc="0" normalizeH="0" baseline="0" noProof="0" dirty="0" smtClean="0">
                <a:ln>
                  <a:noFill/>
                </a:ln>
                <a:solidFill>
                  <a:prstClr val="black"/>
                </a:solidFill>
                <a:effectLst/>
                <a:uLnTx/>
                <a:uFillTx/>
                <a:latin typeface="Arial" panose="020B0604020202020204" pitchFamily="34" charset="0"/>
                <a:cs typeface="Arial" panose="020B0604020202020204" pitchFamily="34" charset="0"/>
              </a:rPr>
              <a:t>Wadosky KM, Koochekpour S. Therapeutic rationales, progresses, failures and future directions for advanced prostate cancer. </a:t>
            </a:r>
            <a:r>
              <a:rPr kumimoji="0" lang="en-GB" sz="800" b="0" i="1" u="none" strike="noStrike" kern="1200" cap="none" spc="0" normalizeH="0" baseline="0" noProof="0" dirty="0" smtClean="0">
                <a:ln>
                  <a:noFill/>
                </a:ln>
                <a:solidFill>
                  <a:prstClr val="black"/>
                </a:solidFill>
                <a:effectLst/>
                <a:uLnTx/>
                <a:uFillTx/>
                <a:latin typeface="Arial" panose="020B0604020202020204" pitchFamily="34" charset="0"/>
                <a:cs typeface="Arial" panose="020B0604020202020204" pitchFamily="34" charset="0"/>
              </a:rPr>
              <a:t>Int J Biol Sci.</a:t>
            </a:r>
            <a:r>
              <a:rPr kumimoji="0" lang="en-GB" sz="800" b="0" i="0" u="none" strike="noStrike" kern="1200" cap="none" spc="0" normalizeH="0" baseline="0" noProof="0" dirty="0" smtClean="0">
                <a:ln>
                  <a:noFill/>
                </a:ln>
                <a:solidFill>
                  <a:prstClr val="black"/>
                </a:solidFill>
                <a:effectLst/>
                <a:uLnTx/>
                <a:uFillTx/>
                <a:latin typeface="Arial" panose="020B0604020202020204" pitchFamily="34" charset="0"/>
                <a:cs typeface="Arial" panose="020B0604020202020204" pitchFamily="34" charset="0"/>
              </a:rPr>
              <a:t> 2016;12(4):409-426. doi:10.7150/ijbs.14090.</a:t>
            </a:r>
            <a:endParaRPr lang="en-GB" sz="800" kern="1200" dirty="0" smtClean="0">
              <a:solidFill>
                <a:schemeClr val="tx1"/>
              </a:solidFill>
              <a:effectLst/>
              <a:latin typeface="Arial" panose="020B0604020202020204" pitchFamily="34" charset="0"/>
              <a:cs typeface="Arial" panose="020B0604020202020204" pitchFamily="34" charset="0"/>
            </a:endParaRPr>
          </a:p>
          <a:p>
            <a:endParaRPr lang="en-GB" sz="1050" dirty="0" smtClean="0">
              <a:latin typeface="Arial" panose="020B0604020202020204" pitchFamily="34" charset="0"/>
              <a:cs typeface="Arial" panose="020B0604020202020204" pitchFamily="34" charset="0"/>
            </a:endParaRPr>
          </a:p>
          <a:p>
            <a:endParaRPr lang="en-GB" sz="1050" dirty="0" smtClean="0">
              <a:latin typeface="Arial" panose="020B0604020202020204" pitchFamily="34" charset="0"/>
              <a:cs typeface="Arial" panose="020B0604020202020204" pitchFamily="34" charset="0"/>
            </a:endParaRPr>
          </a:p>
          <a:p>
            <a:endParaRPr lang="en-GB" sz="1050" dirty="0" smtClean="0">
              <a:latin typeface="Arial" panose="020B0604020202020204" pitchFamily="34" charset="0"/>
              <a:cs typeface="Arial" panose="020B0604020202020204" pitchFamily="34" charset="0"/>
            </a:endParaRPr>
          </a:p>
          <a:p>
            <a:endParaRPr lang="en-GB" sz="105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FC51A87A-2AE1-D146-87E8-F584AD5E8E38}" type="slidenum">
              <a:rPr lang="en-GB" smtClean="0"/>
              <a:t>26</a:t>
            </a:fld>
            <a:endParaRPr lang="en-GB" dirty="0"/>
          </a:p>
        </p:txBody>
      </p:sp>
    </p:spTree>
    <p:extLst>
      <p:ext uri="{BB962C8B-B14F-4D97-AF65-F5344CB8AC3E}">
        <p14:creationId xmlns:p14="http://schemas.microsoft.com/office/powerpoint/2010/main" val="187888410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ltLang="zh-CN" sz="1050" b="0" u="sng" dirty="0" smtClean="0">
                <a:latin typeface="Arial" panose="020B0604020202020204" pitchFamily="34" charset="0"/>
                <a:cs typeface="Arial" panose="020B0604020202020204" pitchFamily="34" charset="0"/>
              </a:rPr>
              <a:t>Androgen deprivation therapy (cont.)</a:t>
            </a:r>
          </a:p>
          <a:p>
            <a:endParaRPr lang="en-GB" sz="1050" b="0" dirty="0" smtClean="0">
              <a:latin typeface="Arial" panose="020B0604020202020204" pitchFamily="34" charset="0"/>
              <a:cs typeface="Arial" panose="020B0604020202020204" pitchFamily="34" charset="0"/>
            </a:endParaRPr>
          </a:p>
          <a:p>
            <a:r>
              <a:rPr lang="en-GB" sz="1050" b="0" dirty="0" smtClean="0">
                <a:latin typeface="Arial" panose="020B0604020202020204" pitchFamily="34" charset="0"/>
                <a:cs typeface="Arial" panose="020B0604020202020204" pitchFamily="34" charset="0"/>
              </a:rPr>
              <a:t>Oestrogens</a:t>
            </a:r>
            <a:r>
              <a:rPr lang="en-GB" sz="1050" b="0" baseline="0" dirty="0" smtClean="0">
                <a:latin typeface="Arial" panose="020B0604020202020204" pitchFamily="34" charset="0"/>
                <a:cs typeface="Arial" panose="020B0604020202020204" pitchFamily="34" charset="0"/>
              </a:rPr>
              <a:t> once used to be the main therapeutic option for prostate cancer but are no longer </a:t>
            </a:r>
            <a:r>
              <a:rPr lang="en-GB" sz="1050" baseline="0" dirty="0" smtClean="0">
                <a:latin typeface="Arial" panose="020B0604020202020204" pitchFamily="34" charset="0"/>
                <a:cs typeface="Arial" panose="020B0604020202020204" pitchFamily="34" charset="0"/>
              </a:rPr>
              <a:t>in use </a:t>
            </a:r>
            <a:r>
              <a:rPr lang="en-GB" sz="1050" b="0" baseline="0" dirty="0" smtClean="0">
                <a:latin typeface="Arial" panose="020B0604020202020204" pitchFamily="34" charset="0"/>
                <a:cs typeface="Arial" panose="020B0604020202020204" pitchFamily="34" charset="0"/>
              </a:rPr>
              <a:t>due to their severe cardiovascular side effects.</a:t>
            </a:r>
            <a:r>
              <a:rPr lang="en-GB" sz="1050" b="0" baseline="30000" dirty="0" smtClean="0">
                <a:latin typeface="Arial" panose="020B0604020202020204" pitchFamily="34" charset="0"/>
                <a:cs typeface="Arial" panose="020B0604020202020204" pitchFamily="34" charset="0"/>
              </a:rPr>
              <a:t>1 </a:t>
            </a:r>
            <a:r>
              <a:rPr lang="en-GB" sz="1050" b="0" baseline="0" dirty="0" smtClean="0">
                <a:latin typeface="Arial" panose="020B0604020202020204" pitchFamily="34" charset="0"/>
                <a:cs typeface="Arial" panose="020B0604020202020204" pitchFamily="34" charset="0"/>
              </a:rPr>
              <a:t>/p57/para2-4</a:t>
            </a:r>
            <a:endParaRPr lang="en-GB" sz="1050" b="0" dirty="0" smtClean="0">
              <a:latin typeface="Arial" panose="020B0604020202020204" pitchFamily="34" charset="0"/>
              <a:cs typeface="Arial" panose="020B0604020202020204" pitchFamily="34" charset="0"/>
            </a:endParaRPr>
          </a:p>
          <a:p>
            <a:endParaRPr lang="en-GB" sz="1050" b="1" dirty="0" smtClean="0">
              <a:latin typeface="Arial" panose="020B0604020202020204" pitchFamily="34" charset="0"/>
              <a:cs typeface="Arial" panose="020B0604020202020204" pitchFamily="34" charset="0"/>
            </a:endParaRPr>
          </a:p>
          <a:p>
            <a:r>
              <a:rPr lang="en-GB" sz="800" b="1" dirty="0" smtClean="0">
                <a:latin typeface="Arial" panose="020B0604020202020204" pitchFamily="34" charset="0"/>
                <a:cs typeface="Arial" panose="020B0604020202020204" pitchFamily="34" charset="0"/>
              </a:rPr>
              <a:t>Reference:</a:t>
            </a:r>
            <a:endParaRPr lang="en-GB" sz="800" dirty="0" smtClean="0">
              <a:latin typeface="Arial" panose="020B0604020202020204" pitchFamily="34" charset="0"/>
              <a:cs typeface="Arial" panose="020B0604020202020204" pitchFamily="34" charset="0"/>
            </a:endParaRPr>
          </a:p>
          <a:p>
            <a:pPr marL="228600" marR="0" lvl="0" indent="-228600" algn="l" defTabSz="457200" rtl="0" eaLnBrk="1" fontAlgn="auto" latinLnBrk="0" hangingPunct="1">
              <a:lnSpc>
                <a:spcPct val="100000"/>
              </a:lnSpc>
              <a:spcBef>
                <a:spcPts val="0"/>
              </a:spcBef>
              <a:spcAft>
                <a:spcPts val="0"/>
              </a:spcAft>
              <a:buClrTx/>
              <a:buSzTx/>
              <a:buFontTx/>
              <a:buAutoNum type="arabicPeriod"/>
              <a:tabLst/>
              <a:defRPr/>
            </a:pPr>
            <a:r>
              <a:rPr lang="en-GB" sz="800" dirty="0" smtClean="0">
                <a:latin typeface="Arial" panose="020B0604020202020204" pitchFamily="34" charset="0"/>
                <a:cs typeface="Arial" panose="020B0604020202020204" pitchFamily="34" charset="0"/>
              </a:rPr>
              <a:t>Mottet N, Bellmunt J, Briers E, et al. Guidelines on prostate cancer. European Association of Urology Web site. http://uroweb.org/wp-content/uploads/09-Prostate-Cancer_LR.pdf. Accessed April 8, 2016</a:t>
            </a:r>
            <a:r>
              <a:rPr lang="en-GB" sz="800" kern="1200" dirty="0" smtClean="0">
                <a:solidFill>
                  <a:schemeClr val="tx1"/>
                </a:solidFill>
                <a:effectLst/>
                <a:latin typeface="Arial" panose="020B0604020202020204" pitchFamily="34" charset="0"/>
                <a:cs typeface="Arial" panose="020B0604020202020204" pitchFamily="34" charset="0"/>
              </a:rPr>
              <a:t>.</a:t>
            </a:r>
          </a:p>
          <a:p>
            <a:endParaRPr lang="en-GB" sz="800" dirty="0" smtClean="0">
              <a:latin typeface="Arial" panose="020B0604020202020204" pitchFamily="34" charset="0"/>
              <a:cs typeface="Arial" panose="020B0604020202020204" pitchFamily="34" charset="0"/>
            </a:endParaRPr>
          </a:p>
          <a:p>
            <a:endParaRPr lang="en-GB" sz="1050" dirty="0" smtClean="0">
              <a:latin typeface="Arial" panose="020B0604020202020204" pitchFamily="34" charset="0"/>
              <a:cs typeface="Arial" panose="020B0604020202020204" pitchFamily="34" charset="0"/>
            </a:endParaRPr>
          </a:p>
          <a:p>
            <a:endParaRPr lang="en-GB" sz="105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FC51A87A-2AE1-D146-87E8-F584AD5E8E38}" type="slidenum">
              <a:rPr lang="en-GB" smtClean="0"/>
              <a:t>27</a:t>
            </a:fld>
            <a:endParaRPr lang="en-GB" dirty="0"/>
          </a:p>
        </p:txBody>
      </p:sp>
    </p:spTree>
    <p:extLst>
      <p:ext uri="{BB962C8B-B14F-4D97-AF65-F5344CB8AC3E}">
        <p14:creationId xmlns:p14="http://schemas.microsoft.com/office/powerpoint/2010/main" val="187888410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GB" sz="1050" b="0" u="sng" baseline="0" dirty="0" smtClean="0">
                <a:latin typeface="Arial" panose="020B0604020202020204" pitchFamily="34" charset="0"/>
                <a:cs typeface="Arial" panose="020B0604020202020204" pitchFamily="34" charset="0"/>
              </a:rPr>
              <a:t>ADT monotherapy</a:t>
            </a:r>
          </a:p>
          <a:p>
            <a:pPr marL="0" marR="0" indent="0" algn="l" defTabSz="457200" rtl="0" eaLnBrk="1" fontAlgn="auto" latinLnBrk="0" hangingPunct="1">
              <a:lnSpc>
                <a:spcPct val="100000"/>
              </a:lnSpc>
              <a:spcBef>
                <a:spcPts val="0"/>
              </a:spcBef>
              <a:spcAft>
                <a:spcPts val="0"/>
              </a:spcAft>
              <a:buClrTx/>
              <a:buSzTx/>
              <a:buFontTx/>
              <a:buNone/>
              <a:tabLst/>
              <a:defRPr/>
            </a:pPr>
            <a:endParaRPr lang="en-GB" sz="1050" b="0" u="sng" baseline="0" dirty="0" smtClean="0">
              <a:latin typeface="Arial" panose="020B0604020202020204" pitchFamily="34" charset="0"/>
              <a:cs typeface="Arial" panose="020B0604020202020204" pitchFamily="34" charset="0"/>
            </a:endParaRPr>
          </a:p>
          <a:p>
            <a:pPr marL="0" marR="0" indent="0" algn="l" defTabSz="457200" rtl="0" eaLnBrk="1" fontAlgn="auto" latinLnBrk="0" hangingPunct="1">
              <a:lnSpc>
                <a:spcPct val="100000"/>
              </a:lnSpc>
              <a:spcBef>
                <a:spcPts val="0"/>
              </a:spcBef>
              <a:spcAft>
                <a:spcPts val="0"/>
              </a:spcAft>
              <a:buClrTx/>
              <a:buSzTx/>
              <a:buFontTx/>
              <a:buNone/>
              <a:tabLst/>
              <a:defRPr/>
            </a:pPr>
            <a:r>
              <a:rPr lang="en-GB" sz="1050" b="0" u="none" baseline="0" dirty="0" smtClean="0">
                <a:latin typeface="Arial" panose="020B0604020202020204" pitchFamily="34" charset="0"/>
                <a:cs typeface="Arial" panose="020B0604020202020204" pitchFamily="34" charset="0"/>
              </a:rPr>
              <a:t>There are a very few trials that compare ADT monotherapies in patients with advanced prostate cancer.</a:t>
            </a:r>
            <a:r>
              <a:rPr lang="en-GB" sz="1050" b="0" baseline="30000" dirty="0" smtClean="0">
                <a:latin typeface="Arial" panose="020B0604020202020204" pitchFamily="34" charset="0"/>
                <a:cs typeface="Arial" panose="020B0604020202020204" pitchFamily="34" charset="0"/>
              </a:rPr>
              <a:t>1 </a:t>
            </a:r>
            <a:r>
              <a:rPr lang="en-GB" sz="1050" b="0" baseline="0" dirty="0" smtClean="0">
                <a:latin typeface="Arial" panose="020B0604020202020204" pitchFamily="34" charset="0"/>
                <a:cs typeface="Arial" panose="020B0604020202020204" pitchFamily="34" charset="0"/>
              </a:rPr>
              <a:t>/pS8/col1/para2 A meta-analysis of 24 randomised and controlled trials demonstrated no significant difference between orchiectomy versus LHRH agonist monotherapy and no significant difference between the different LHRH agonists. The analysis also demonstrated that antiandrogens were not as effective as orchiectomy for survival in men with advanced prostate cancer.</a:t>
            </a:r>
            <a:r>
              <a:rPr lang="en-GB" sz="1050" b="0" baseline="30000" dirty="0" smtClean="0">
                <a:latin typeface="Arial" panose="020B0604020202020204" pitchFamily="34" charset="0"/>
                <a:cs typeface="Arial" panose="020B0604020202020204" pitchFamily="34" charset="0"/>
              </a:rPr>
              <a:t>1 </a:t>
            </a:r>
            <a:r>
              <a:rPr lang="en-GB" sz="1050" b="0" baseline="0" dirty="0" smtClean="0">
                <a:latin typeface="Arial" panose="020B0604020202020204" pitchFamily="34" charset="0"/>
                <a:cs typeface="Arial" panose="020B0604020202020204" pitchFamily="34" charset="0"/>
              </a:rPr>
              <a:t>/pS8/col1/para2, /col2/para2, /col3/para1-2, /pS9Fig3, /col1/para1 Additionally, the incidence of hot flushes did not differ between the various LHRH agonists and LHRH antagonists were found to have superior tolerability compared with antiandrogens.</a:t>
            </a:r>
            <a:r>
              <a:rPr lang="en-GB" sz="1050" b="0" baseline="30000" dirty="0" smtClean="0">
                <a:latin typeface="Arial" panose="020B0604020202020204" pitchFamily="34" charset="0"/>
                <a:cs typeface="Arial" panose="020B0604020202020204" pitchFamily="34" charset="0"/>
              </a:rPr>
              <a:t>1 </a:t>
            </a:r>
            <a:r>
              <a:rPr lang="en-GB" sz="1050" b="0" baseline="0" dirty="0" smtClean="0">
                <a:latin typeface="Arial" panose="020B0604020202020204" pitchFamily="34" charset="0"/>
                <a:cs typeface="Arial" panose="020B0604020202020204" pitchFamily="34" charset="0"/>
              </a:rPr>
              <a:t>/pS9/col1/para2, /col2/para1 In fact, a Cochrane review concluded that nonsteroidal antiandrogen (NSAA) monotherapy is less effective than medical or surgical castration in terms of overall survival, clinical progression, treatment failure and treatment discontinuation due to adverse effects.</a:t>
            </a:r>
            <a:r>
              <a:rPr lang="en-GB" sz="1050" b="0" baseline="30000" dirty="0" smtClean="0">
                <a:latin typeface="Arial" panose="020B0604020202020204" pitchFamily="34" charset="0"/>
                <a:cs typeface="Arial" panose="020B0604020202020204" pitchFamily="34" charset="0"/>
              </a:rPr>
              <a:t>2 </a:t>
            </a:r>
            <a:r>
              <a:rPr lang="en-GB" sz="1050" b="0" baseline="0" dirty="0" smtClean="0">
                <a:latin typeface="Arial" panose="020B0604020202020204" pitchFamily="34" charset="0"/>
                <a:cs typeface="Arial" panose="020B0604020202020204" pitchFamily="34" charset="0"/>
              </a:rPr>
              <a:t>/p60/para4</a:t>
            </a:r>
          </a:p>
          <a:p>
            <a:pPr marL="0" marR="0" indent="0" algn="l" defTabSz="457200" rtl="0" eaLnBrk="1" fontAlgn="auto" latinLnBrk="0" hangingPunct="1">
              <a:lnSpc>
                <a:spcPct val="100000"/>
              </a:lnSpc>
              <a:spcBef>
                <a:spcPts val="0"/>
              </a:spcBef>
              <a:spcAft>
                <a:spcPts val="0"/>
              </a:spcAft>
              <a:buClrTx/>
              <a:buSzTx/>
              <a:buFontTx/>
              <a:buNone/>
              <a:tabLst/>
              <a:defRPr/>
            </a:pPr>
            <a:endParaRPr lang="en-GB" sz="1050" b="0" baseline="0" dirty="0" smtClean="0">
              <a:latin typeface="Arial" panose="020B0604020202020204" pitchFamily="34" charset="0"/>
              <a:cs typeface="Arial" panose="020B0604020202020204" pitchFamily="34" charset="0"/>
            </a:endParaRPr>
          </a:p>
          <a:p>
            <a:r>
              <a:rPr lang="en-GB" sz="800" b="1" dirty="0" smtClean="0">
                <a:latin typeface="Arial" panose="020B0604020202020204" pitchFamily="34" charset="0"/>
                <a:cs typeface="Arial" panose="020B0604020202020204" pitchFamily="34" charset="0"/>
              </a:rPr>
              <a:t>References:</a:t>
            </a:r>
          </a:p>
          <a:p>
            <a:pPr marL="228600" indent="-228600">
              <a:buAutoNum type="arabicPeriod"/>
            </a:pPr>
            <a:r>
              <a:rPr lang="en-GB" sz="800" dirty="0" smtClean="0">
                <a:latin typeface="Arial" panose="020B0604020202020204" pitchFamily="34" charset="0"/>
                <a:cs typeface="Arial" panose="020B0604020202020204" pitchFamily="34" charset="0"/>
              </a:rPr>
              <a:t>Lepor H.</a:t>
            </a:r>
            <a:r>
              <a:rPr lang="en-GB" sz="800" baseline="0" dirty="0" smtClean="0">
                <a:latin typeface="Arial" panose="020B0604020202020204" pitchFamily="34" charset="0"/>
                <a:cs typeface="Arial" panose="020B0604020202020204" pitchFamily="34" charset="0"/>
              </a:rPr>
              <a:t> Comparison of single-agent androgen suppression for advanced prostate cancer. </a:t>
            </a:r>
            <a:r>
              <a:rPr lang="en-GB" sz="800" i="1" baseline="0" dirty="0" smtClean="0">
                <a:latin typeface="Arial" panose="020B0604020202020204" pitchFamily="34" charset="0"/>
                <a:cs typeface="Arial" panose="020B0604020202020204" pitchFamily="34" charset="0"/>
              </a:rPr>
              <a:t>Rev Urol. </a:t>
            </a:r>
            <a:r>
              <a:rPr lang="en-GB" sz="800" baseline="0" dirty="0" smtClean="0">
                <a:latin typeface="Arial" panose="020B0604020202020204" pitchFamily="34" charset="0"/>
                <a:cs typeface="Arial" panose="020B0604020202020204" pitchFamily="34" charset="0"/>
              </a:rPr>
              <a:t>2005;7(Suppl 5):S3-S12.</a:t>
            </a:r>
            <a:endParaRPr lang="en-GB" sz="800" dirty="0" smtClean="0">
              <a:latin typeface="Arial" panose="020B0604020202020204" pitchFamily="34" charset="0"/>
              <a:cs typeface="Arial" panose="020B0604020202020204" pitchFamily="34" charset="0"/>
            </a:endParaRPr>
          </a:p>
          <a:p>
            <a:pPr marL="228600" indent="-228600">
              <a:buAutoNum type="arabicPeriod"/>
            </a:pPr>
            <a:r>
              <a:rPr lang="en-GB" sz="800" dirty="0" smtClean="0">
                <a:latin typeface="Arial" panose="020B0604020202020204" pitchFamily="34" charset="0"/>
                <a:cs typeface="Arial" panose="020B0604020202020204" pitchFamily="34" charset="0"/>
              </a:rPr>
              <a:t>Mottet N, Bellmunt J, Briers E, et al. Guidelines on prostate cancer. European Association of Urology Web site. http://uroweb.org/wp-content/uploads/09-Prostate-Cancer_LR.pdf. Accessed April 8, 2016.</a:t>
            </a:r>
          </a:p>
          <a:p>
            <a:endParaRPr lang="en-GB" sz="800" dirty="0" smtClean="0">
              <a:latin typeface="Arial" panose="020B0604020202020204" pitchFamily="34" charset="0"/>
              <a:cs typeface="Arial" panose="020B0604020202020204" pitchFamily="34" charset="0"/>
            </a:endParaRPr>
          </a:p>
          <a:p>
            <a:endParaRPr lang="en-GB" sz="105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FC51A87A-2AE1-D146-87E8-F584AD5E8E38}" type="slidenum">
              <a:rPr lang="en-GB" smtClean="0"/>
              <a:t>28</a:t>
            </a:fld>
            <a:endParaRPr lang="en-GB" dirty="0"/>
          </a:p>
        </p:txBody>
      </p:sp>
    </p:spTree>
    <p:extLst>
      <p:ext uri="{BB962C8B-B14F-4D97-AF65-F5344CB8AC3E}">
        <p14:creationId xmlns:p14="http://schemas.microsoft.com/office/powerpoint/2010/main" val="389286390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GB" sz="1050" b="0" u="sng" baseline="0" dirty="0" smtClean="0">
                <a:latin typeface="Arial" panose="020B0604020202020204" pitchFamily="34" charset="0"/>
                <a:cs typeface="Arial" panose="020B0604020202020204" pitchFamily="34" charset="0"/>
              </a:rPr>
              <a:t>ADT monotherapy (cont.)</a:t>
            </a:r>
          </a:p>
          <a:p>
            <a:pPr marL="0" marR="0" indent="0" algn="l" defTabSz="457200" rtl="0" eaLnBrk="1" fontAlgn="auto" latinLnBrk="0" hangingPunct="1">
              <a:lnSpc>
                <a:spcPct val="100000"/>
              </a:lnSpc>
              <a:spcBef>
                <a:spcPts val="0"/>
              </a:spcBef>
              <a:spcAft>
                <a:spcPts val="0"/>
              </a:spcAft>
              <a:buClrTx/>
              <a:buSzTx/>
              <a:buFontTx/>
              <a:buNone/>
              <a:tabLst/>
              <a:defRPr/>
            </a:pPr>
            <a:endParaRPr lang="en-GB" sz="1050" b="0" u="sng" baseline="0" dirty="0" smtClean="0">
              <a:latin typeface="Arial" panose="020B0604020202020204" pitchFamily="34" charset="0"/>
              <a:cs typeface="Arial" panose="020B0604020202020204" pitchFamily="34" charset="0"/>
            </a:endParaRPr>
          </a:p>
          <a:p>
            <a:pPr marL="0" marR="0" indent="0" algn="l" defTabSz="457200" rtl="0" eaLnBrk="1" fontAlgn="auto" latinLnBrk="0" hangingPunct="1">
              <a:lnSpc>
                <a:spcPct val="100000"/>
              </a:lnSpc>
              <a:spcBef>
                <a:spcPts val="0"/>
              </a:spcBef>
              <a:spcAft>
                <a:spcPts val="0"/>
              </a:spcAft>
              <a:buClrTx/>
              <a:buSzTx/>
              <a:buFontTx/>
              <a:buNone/>
              <a:tabLst/>
              <a:defRPr/>
            </a:pPr>
            <a:r>
              <a:rPr lang="en-GB" sz="1050" b="0" baseline="0" dirty="0" smtClean="0">
                <a:latin typeface="Arial" panose="020B0604020202020204" pitchFamily="34" charset="0"/>
                <a:cs typeface="Arial" panose="020B0604020202020204" pitchFamily="34" charset="0"/>
              </a:rPr>
              <a:t>Androgen suppression monotherapy in patients with high-risk localised prostate cancer is reserved for symptomatic as well as asymptomatic patients unwilling or unable to receive any form of local treatment.</a:t>
            </a:r>
            <a:r>
              <a:rPr lang="en-GB" sz="1050" b="0" baseline="30000" dirty="0" smtClean="0">
                <a:latin typeface="Arial" panose="020B0604020202020204" pitchFamily="34" charset="0"/>
                <a:cs typeface="Arial" panose="020B0604020202020204" pitchFamily="34" charset="0"/>
              </a:rPr>
              <a:t>1 </a:t>
            </a:r>
            <a:r>
              <a:rPr lang="en-GB" sz="1050" b="0" baseline="0" dirty="0" smtClean="0">
                <a:latin typeface="Arial" panose="020B0604020202020204" pitchFamily="34" charset="0"/>
                <a:cs typeface="Arial" panose="020B0604020202020204" pitchFamily="34" charset="0"/>
              </a:rPr>
              <a:t>/p78/Table ADT monotherapy may also be administered to patients with high-risk locally advanced prostate cancer.</a:t>
            </a:r>
            <a:r>
              <a:rPr lang="en-GB" sz="1050" b="0" baseline="30000" dirty="0" smtClean="0">
                <a:latin typeface="Arial" panose="020B0604020202020204" pitchFamily="34" charset="0"/>
                <a:cs typeface="Arial" panose="020B0604020202020204" pitchFamily="34" charset="0"/>
              </a:rPr>
              <a:t>1 </a:t>
            </a:r>
            <a:r>
              <a:rPr lang="en-GB" sz="1050" b="0" baseline="0" dirty="0" smtClean="0">
                <a:latin typeface="Arial" panose="020B0604020202020204" pitchFamily="34" charset="0"/>
                <a:cs typeface="Arial" panose="020B0604020202020204" pitchFamily="34" charset="0"/>
              </a:rPr>
              <a:t>/p77/Table Finally, antiandrogen monotherapy should not be considered in patients with M1 metastatic prostate cancer.</a:t>
            </a:r>
            <a:r>
              <a:rPr lang="en-GB" sz="1050" b="0" baseline="30000" dirty="0" smtClean="0">
                <a:latin typeface="Arial" panose="020B0604020202020204" pitchFamily="34" charset="0"/>
                <a:cs typeface="Arial" panose="020B0604020202020204" pitchFamily="34" charset="0"/>
              </a:rPr>
              <a:t>1 </a:t>
            </a:r>
            <a:r>
              <a:rPr lang="en-GB" sz="1050" b="0" baseline="0" dirty="0" smtClean="0">
                <a:latin typeface="Arial" panose="020B0604020202020204" pitchFamily="34" charset="0"/>
                <a:cs typeface="Arial" panose="020B0604020202020204" pitchFamily="34" charset="0"/>
              </a:rPr>
              <a:t>/p79/Table</a:t>
            </a:r>
          </a:p>
          <a:p>
            <a:endParaRPr lang="en-GB" sz="1050" dirty="0" smtClean="0">
              <a:latin typeface="Arial" panose="020B0604020202020204" pitchFamily="34" charset="0"/>
              <a:cs typeface="Arial" panose="020B0604020202020204" pitchFamily="34" charset="0"/>
            </a:endParaRPr>
          </a:p>
          <a:p>
            <a:r>
              <a:rPr lang="en-GB" sz="800" b="1" dirty="0" smtClean="0">
                <a:latin typeface="Arial" panose="020B0604020202020204" pitchFamily="34" charset="0"/>
                <a:cs typeface="Arial" panose="020B0604020202020204" pitchFamily="34" charset="0"/>
              </a:rPr>
              <a:t>Reference:</a:t>
            </a:r>
          </a:p>
          <a:p>
            <a:pPr marL="228600" indent="-228600">
              <a:buAutoNum type="arabicPeriod"/>
            </a:pPr>
            <a:r>
              <a:rPr lang="en-GB" sz="800" dirty="0" smtClean="0">
                <a:latin typeface="Arial" panose="020B0604020202020204" pitchFamily="34" charset="0"/>
                <a:cs typeface="Arial" panose="020B0604020202020204" pitchFamily="34" charset="0"/>
              </a:rPr>
              <a:t>Mottet N, Bellmunt J, Briers E, et al. Guidelines on prostate cancer. European Association of Urology Web site. http://uroweb.org/wp-content/uploads/09-Prostate-Cancer_LR.pdf. Accessed April 8, 2016.</a:t>
            </a:r>
          </a:p>
          <a:p>
            <a:endParaRPr lang="en-GB" sz="800" dirty="0" smtClean="0">
              <a:latin typeface="Arial" panose="020B0604020202020204" pitchFamily="34" charset="0"/>
              <a:cs typeface="Arial" panose="020B0604020202020204" pitchFamily="34" charset="0"/>
            </a:endParaRPr>
          </a:p>
          <a:p>
            <a:endParaRPr lang="en-GB" sz="8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FC51A87A-2AE1-D146-87E8-F584AD5E8E38}" type="slidenum">
              <a:rPr lang="en-GB" smtClean="0"/>
              <a:t>29</a:t>
            </a:fld>
            <a:endParaRPr lang="en-GB" dirty="0"/>
          </a:p>
        </p:txBody>
      </p:sp>
    </p:spTree>
    <p:extLst>
      <p:ext uri="{BB962C8B-B14F-4D97-AF65-F5344CB8AC3E}">
        <p14:creationId xmlns:p14="http://schemas.microsoft.com/office/powerpoint/2010/main" val="21535971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739CBBAE-9CAC-CA42-A60E-2BA57908FB49}" type="slidenum">
              <a:rPr lang="en-GB" smtClean="0">
                <a:solidFill>
                  <a:prstClr val="black"/>
                </a:solidFill>
                <a:latin typeface="Calibri"/>
              </a:rPr>
              <a:pPr/>
              <a:t>3</a:t>
            </a:fld>
            <a:endParaRPr lang="en-GB" dirty="0">
              <a:solidFill>
                <a:prstClr val="black"/>
              </a:solidFill>
              <a:latin typeface="Calibri"/>
            </a:endParaRPr>
          </a:p>
        </p:txBody>
      </p:sp>
    </p:spTree>
    <p:extLst>
      <p:ext uri="{BB962C8B-B14F-4D97-AF65-F5344CB8AC3E}">
        <p14:creationId xmlns:p14="http://schemas.microsoft.com/office/powerpoint/2010/main" val="413558050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050" u="sng" dirty="0" smtClean="0">
                <a:latin typeface="Arial" panose="020B0604020202020204" pitchFamily="34" charset="0"/>
                <a:cs typeface="Arial" panose="020B0604020202020204" pitchFamily="34" charset="0"/>
              </a:rPr>
              <a:t>Side</a:t>
            </a:r>
            <a:r>
              <a:rPr lang="en-GB" sz="1050" u="sng" baseline="0" dirty="0" smtClean="0">
                <a:latin typeface="Arial" panose="020B0604020202020204" pitchFamily="34" charset="0"/>
                <a:cs typeface="Arial" panose="020B0604020202020204" pitchFamily="34" charset="0"/>
              </a:rPr>
              <a:t> effects of ADT</a:t>
            </a:r>
          </a:p>
          <a:p>
            <a:endParaRPr lang="en-GB" sz="1050" baseline="0" dirty="0" smtClean="0">
              <a:latin typeface="Arial" panose="020B0604020202020204" pitchFamily="34" charset="0"/>
              <a:cs typeface="Arial" panose="020B0604020202020204" pitchFamily="34" charset="0"/>
            </a:endParaRPr>
          </a:p>
          <a:p>
            <a:r>
              <a:rPr lang="en-GB" sz="1050" dirty="0" smtClean="0">
                <a:latin typeface="Arial" panose="020B0604020202020204" pitchFamily="34" charset="0"/>
                <a:cs typeface="Arial" panose="020B0604020202020204" pitchFamily="34" charset="0"/>
              </a:rPr>
              <a:t>There are many documented side effects</a:t>
            </a:r>
            <a:r>
              <a:rPr lang="en-GB" sz="1050" baseline="0" dirty="0" smtClean="0">
                <a:latin typeface="Arial" panose="020B0604020202020204" pitchFamily="34" charset="0"/>
                <a:cs typeface="Arial" panose="020B0604020202020204" pitchFamily="34" charset="0"/>
              </a:rPr>
              <a:t> of ADT that play a role in patient’s quality of life. Some of these include the ‘flare’ phenomenon seen with LHRH agonists, hot flashes, sexual dysfunction (loss of libido and erectile dysfunction), fatigue, changes in body composition (gynaecomastia, weight gain, reduced muscle mass and increased abdominal fat), skeletal morbidity (osteoporosis and skeletal fractures), psychological and cognitive effects, anaemia, metabolic syndrome (hyperglycaemia, altered lipoprotein profile and decreased insulin sensitivity) and cardiovascular morbidity.</a:t>
            </a:r>
            <a:r>
              <a:rPr lang="en-GB" sz="1050" baseline="30000" dirty="0" smtClean="0">
                <a:latin typeface="Arial" panose="020B0604020202020204" pitchFamily="34" charset="0"/>
                <a:cs typeface="Arial" panose="020B0604020202020204" pitchFamily="34" charset="0"/>
              </a:rPr>
              <a:t>1 </a:t>
            </a:r>
            <a:r>
              <a:rPr lang="en-GB" sz="1050" baseline="0" dirty="0" smtClean="0">
                <a:latin typeface="Arial" panose="020B0604020202020204" pitchFamily="34" charset="0"/>
                <a:cs typeface="Arial" panose="020B0604020202020204" pitchFamily="34" charset="0"/>
              </a:rPr>
              <a:t>/p2/col1/para2, /p5/co1/para4, /p3/col1/para5.</a:t>
            </a:r>
          </a:p>
          <a:p>
            <a:endParaRPr lang="en-GB" sz="1050" baseline="0" dirty="0" smtClean="0">
              <a:latin typeface="Arial" panose="020B0604020202020204" pitchFamily="34" charset="0"/>
              <a:cs typeface="Arial" panose="020B0604020202020204" pitchFamily="34" charset="0"/>
            </a:endParaRPr>
          </a:p>
          <a:p>
            <a:pPr marL="0" marR="0" indent="0" algn="l" defTabSz="457200" rtl="0" eaLnBrk="1" fontAlgn="auto" latinLnBrk="0" hangingPunct="1">
              <a:lnSpc>
                <a:spcPct val="100000"/>
              </a:lnSpc>
              <a:spcBef>
                <a:spcPts val="0"/>
              </a:spcBef>
              <a:spcAft>
                <a:spcPts val="0"/>
              </a:spcAft>
              <a:buClrTx/>
              <a:buSzTx/>
              <a:buFontTx/>
              <a:buNone/>
              <a:tabLst/>
              <a:defRPr/>
            </a:pPr>
            <a:r>
              <a:rPr lang="en-GB" sz="1050" baseline="0" dirty="0" smtClean="0">
                <a:latin typeface="Arial" panose="020B0604020202020204" pitchFamily="34" charset="0"/>
                <a:cs typeface="Arial" panose="020B0604020202020204" pitchFamily="34" charset="0"/>
              </a:rPr>
              <a:t>Strategies to minimise complications associated with ADT include patient education on side effects and coping strategies. Other strategies include intermittent hormonal therapy (IHT) and methods to reduce the amount of intracellular androgens without reducing circulating testosterone levels.</a:t>
            </a:r>
            <a:r>
              <a:rPr lang="en-GB" sz="1050" baseline="30000" dirty="0" smtClean="0">
                <a:latin typeface="Arial" panose="020B0604020202020204" pitchFamily="34" charset="0"/>
                <a:cs typeface="Arial" panose="020B0604020202020204" pitchFamily="34" charset="0"/>
              </a:rPr>
              <a:t>1 </a:t>
            </a:r>
            <a:r>
              <a:rPr lang="en-GB" sz="1050" baseline="0" dirty="0" smtClean="0">
                <a:latin typeface="Arial" panose="020B0604020202020204" pitchFamily="34" charset="0"/>
                <a:cs typeface="Arial" panose="020B0604020202020204" pitchFamily="34" charset="0"/>
              </a:rPr>
              <a:t>/p5/col2/para2-3</a:t>
            </a:r>
            <a:endParaRPr lang="en-GB" sz="1050" dirty="0" smtClean="0">
              <a:latin typeface="Arial" panose="020B0604020202020204" pitchFamily="34" charset="0"/>
              <a:cs typeface="Arial" panose="020B0604020202020204" pitchFamily="34" charset="0"/>
            </a:endParaRPr>
          </a:p>
          <a:p>
            <a:endParaRPr lang="en-GB" sz="1050" dirty="0" smtClean="0">
              <a:latin typeface="Arial" panose="020B0604020202020204" pitchFamily="34" charset="0"/>
              <a:cs typeface="Arial" panose="020B0604020202020204" pitchFamily="34" charset="0"/>
            </a:endParaRPr>
          </a:p>
          <a:p>
            <a:r>
              <a:rPr lang="en-GB" sz="800" b="1" dirty="0" smtClean="0">
                <a:latin typeface="Arial" panose="020B0604020202020204" pitchFamily="34" charset="0"/>
                <a:cs typeface="Arial" panose="020B0604020202020204" pitchFamily="34" charset="0"/>
              </a:rPr>
              <a:t>Reference:</a:t>
            </a:r>
          </a:p>
          <a:p>
            <a:pPr marL="228600" indent="-228600">
              <a:buFont typeface="+mj-lt"/>
              <a:buAutoNum type="arabicPeriod"/>
            </a:pPr>
            <a:r>
              <a:rPr lang="en-GB" sz="800" dirty="0" smtClean="0">
                <a:latin typeface="Arial" panose="020B0604020202020204" pitchFamily="34" charset="0"/>
                <a:cs typeface="Arial" panose="020B0604020202020204" pitchFamily="34" charset="0"/>
              </a:rPr>
              <a:t>Sountoulides P, Rountos T. Adverse effects of androgen deprivation therapy for prostate cancer: prevention and management. </a:t>
            </a:r>
            <a:r>
              <a:rPr lang="en-GB" sz="800" i="1" dirty="0" smtClean="0">
                <a:latin typeface="Arial" panose="020B0604020202020204" pitchFamily="34" charset="0"/>
                <a:cs typeface="Arial" panose="020B0604020202020204" pitchFamily="34" charset="0"/>
              </a:rPr>
              <a:t>ISRN Urol. </a:t>
            </a:r>
            <a:r>
              <a:rPr lang="en-GB" sz="800" dirty="0" smtClean="0">
                <a:latin typeface="Arial" panose="020B0604020202020204" pitchFamily="34" charset="0"/>
                <a:cs typeface="Arial" panose="020B0604020202020204" pitchFamily="34" charset="0"/>
              </a:rPr>
              <a:t>2013;2013:240108. doi:10.1155/2013/240108.</a:t>
            </a:r>
          </a:p>
          <a:p>
            <a:endParaRPr lang="en-GB" sz="800" dirty="0" smtClean="0">
              <a:latin typeface="Arial" panose="020B0604020202020204" pitchFamily="34" charset="0"/>
              <a:cs typeface="Arial" panose="020B0604020202020204" pitchFamily="34" charset="0"/>
            </a:endParaRPr>
          </a:p>
          <a:p>
            <a:endParaRPr lang="en-GB" sz="105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FC51A87A-2AE1-D146-87E8-F584AD5E8E38}" type="slidenum">
              <a:rPr lang="en-GB" smtClean="0"/>
              <a:t>30</a:t>
            </a:fld>
            <a:endParaRPr lang="en-GB" dirty="0"/>
          </a:p>
        </p:txBody>
      </p:sp>
    </p:spTree>
    <p:extLst>
      <p:ext uri="{BB962C8B-B14F-4D97-AF65-F5344CB8AC3E}">
        <p14:creationId xmlns:p14="http://schemas.microsoft.com/office/powerpoint/2010/main" val="124991007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GB" sz="1050" b="0" u="sng" kern="1200" dirty="0" smtClean="0">
                <a:solidFill>
                  <a:schemeClr val="tx1"/>
                </a:solidFill>
                <a:latin typeface="Arial" panose="020B0604020202020204" pitchFamily="34" charset="0"/>
                <a:cs typeface="Arial" panose="020B0604020202020204" pitchFamily="34" charset="0"/>
              </a:rPr>
              <a:t>Adjuvant and neoadjuvant ADT</a:t>
            </a:r>
          </a:p>
          <a:p>
            <a:pPr marL="0" marR="0" lvl="1" indent="0" algn="l" defTabSz="457200" rtl="0" eaLnBrk="1" fontAlgn="auto" latinLnBrk="0" hangingPunct="1">
              <a:lnSpc>
                <a:spcPct val="100000"/>
              </a:lnSpc>
              <a:spcBef>
                <a:spcPts val="0"/>
              </a:spcBef>
              <a:spcAft>
                <a:spcPts val="0"/>
              </a:spcAft>
              <a:buClrTx/>
              <a:buSzTx/>
              <a:buFontTx/>
              <a:buNone/>
              <a:tabLst/>
              <a:defRPr/>
            </a:pPr>
            <a:endParaRPr lang="en-GB" sz="1050" dirty="0" smtClean="0">
              <a:latin typeface="Arial" panose="020B0604020202020204" pitchFamily="34" charset="0"/>
              <a:cs typeface="Arial" panose="020B0604020202020204" pitchFamily="34" charset="0"/>
            </a:endParaRPr>
          </a:p>
          <a:p>
            <a:pPr marL="0" marR="0" lvl="1" indent="0" algn="l" defTabSz="457200" rtl="0" eaLnBrk="1" fontAlgn="auto" latinLnBrk="0" hangingPunct="1">
              <a:lnSpc>
                <a:spcPct val="100000"/>
              </a:lnSpc>
              <a:spcBef>
                <a:spcPts val="0"/>
              </a:spcBef>
              <a:spcAft>
                <a:spcPts val="0"/>
              </a:spcAft>
              <a:buClrTx/>
              <a:buSzTx/>
              <a:buFontTx/>
              <a:buNone/>
              <a:tabLst/>
              <a:defRPr/>
            </a:pPr>
            <a:r>
              <a:rPr lang="en-GB" sz="1050" dirty="0" smtClean="0">
                <a:latin typeface="Arial" panose="020B0604020202020204" pitchFamily="34" charset="0"/>
                <a:cs typeface="Arial" panose="020B0604020202020204" pitchFamily="34" charset="0"/>
              </a:rPr>
              <a:t>The value of neoadjuvant ADT in men with high-risk</a:t>
            </a:r>
            <a:r>
              <a:rPr lang="en-GB" sz="1050" baseline="0" dirty="0" smtClean="0">
                <a:latin typeface="Arial" panose="020B0604020202020204" pitchFamily="34" charset="0"/>
                <a:cs typeface="Arial" panose="020B0604020202020204" pitchFamily="34" charset="0"/>
              </a:rPr>
              <a:t> localised and locally advanced disease is established.</a:t>
            </a:r>
            <a:r>
              <a:rPr lang="en-GB" sz="1050" baseline="30000" dirty="0" smtClean="0">
                <a:latin typeface="Arial" panose="020B0604020202020204" pitchFamily="34" charset="0"/>
                <a:cs typeface="Arial" panose="020B0604020202020204" pitchFamily="34" charset="0"/>
              </a:rPr>
              <a:t>1 </a:t>
            </a:r>
            <a:r>
              <a:rPr lang="en-GB" sz="1050" dirty="0" smtClean="0">
                <a:latin typeface="Arial" panose="020B0604020202020204" pitchFamily="34" charset="0"/>
                <a:cs typeface="Arial" panose="020B0604020202020204" pitchFamily="34" charset="0"/>
              </a:rPr>
              <a:t>/pv71/col2/para1,3</a:t>
            </a:r>
            <a:r>
              <a:rPr lang="en-GB" sz="1050" baseline="0" dirty="0" smtClean="0">
                <a:latin typeface="Arial" panose="020B0604020202020204" pitchFamily="34" charset="0"/>
                <a:cs typeface="Arial" panose="020B0604020202020204" pitchFamily="34" charset="0"/>
              </a:rPr>
              <a:t> </a:t>
            </a:r>
          </a:p>
          <a:p>
            <a:pPr marL="0" marR="0" lvl="1" indent="0" algn="l" defTabSz="457200" rtl="0" eaLnBrk="1" fontAlgn="auto" latinLnBrk="0" hangingPunct="1">
              <a:lnSpc>
                <a:spcPct val="100000"/>
              </a:lnSpc>
              <a:spcBef>
                <a:spcPts val="0"/>
              </a:spcBef>
              <a:spcAft>
                <a:spcPts val="0"/>
              </a:spcAft>
              <a:buClrTx/>
              <a:buSzTx/>
              <a:buFontTx/>
              <a:buNone/>
              <a:tabLst/>
              <a:defRPr/>
            </a:pPr>
            <a:endParaRPr lang="en-GB" sz="1050" dirty="0" smtClean="0">
              <a:latin typeface="Arial" panose="020B0604020202020204" pitchFamily="34" charset="0"/>
              <a:cs typeface="Arial" panose="020B0604020202020204" pitchFamily="34" charset="0"/>
            </a:endParaRPr>
          </a:p>
          <a:p>
            <a:pPr marL="0" marR="0" lvl="1" indent="0" algn="l" defTabSz="457200" rtl="0" eaLnBrk="1" fontAlgn="auto" latinLnBrk="0" hangingPunct="1">
              <a:lnSpc>
                <a:spcPct val="100000"/>
              </a:lnSpc>
              <a:spcBef>
                <a:spcPts val="0"/>
              </a:spcBef>
              <a:spcAft>
                <a:spcPts val="0"/>
              </a:spcAft>
              <a:buClrTx/>
              <a:buSzTx/>
              <a:buFontTx/>
              <a:buNone/>
              <a:tabLst/>
              <a:defRPr/>
            </a:pPr>
            <a:r>
              <a:rPr lang="en-GB" sz="1050" dirty="0" smtClean="0">
                <a:latin typeface="Arial" panose="020B0604020202020204" pitchFamily="34" charset="0"/>
                <a:cs typeface="Arial" panose="020B0604020202020204" pitchFamily="34" charset="0"/>
              </a:rPr>
              <a:t>A combination of radiotherapy and ADT in patients with locally advanced cancer is</a:t>
            </a:r>
            <a:r>
              <a:rPr lang="en-GB" sz="1050" baseline="0" dirty="0" smtClean="0">
                <a:latin typeface="Arial" panose="020B0604020202020204" pitchFamily="34" charset="0"/>
                <a:cs typeface="Arial" panose="020B0604020202020204" pitchFamily="34" charset="0"/>
              </a:rPr>
              <a:t> </a:t>
            </a:r>
            <a:r>
              <a:rPr lang="en-GB" sz="1050" dirty="0" smtClean="0">
                <a:latin typeface="Arial" panose="020B0604020202020204" pitchFamily="34" charset="0"/>
                <a:cs typeface="Arial" panose="020B0604020202020204" pitchFamily="34" charset="0"/>
              </a:rPr>
              <a:t>standard practice as per the European Association of Urology (EAU) guidelines. </a:t>
            </a:r>
            <a:r>
              <a:rPr lang="en-GB" sz="1050" baseline="0" dirty="0" smtClean="0">
                <a:latin typeface="Arial" panose="020B0604020202020204" pitchFamily="34" charset="0"/>
                <a:cs typeface="Arial" panose="020B0604020202020204" pitchFamily="34" charset="0"/>
              </a:rPr>
              <a:t>This is based on the results from the phase 3 trials that concluded that a combination of ADT and radiotherapy is superior to radiotherapy alone in patients with locally advanced cancer</a:t>
            </a:r>
            <a:r>
              <a:rPr lang="en-GB" sz="1050" dirty="0" smtClean="0">
                <a:latin typeface="Arial" panose="020B0604020202020204" pitchFamily="34" charset="0"/>
                <a:cs typeface="Arial" panose="020B0604020202020204" pitchFamily="34" charset="0"/>
              </a:rPr>
              <a:t>.</a:t>
            </a:r>
            <a:r>
              <a:rPr lang="en-GB" sz="1050" baseline="30000" dirty="0" smtClean="0">
                <a:latin typeface="Arial" panose="020B0604020202020204" pitchFamily="34" charset="0"/>
                <a:cs typeface="Arial" panose="020B0604020202020204" pitchFamily="34" charset="0"/>
              </a:rPr>
              <a:t>2 </a:t>
            </a:r>
            <a:r>
              <a:rPr lang="en-GB" sz="1050" dirty="0" smtClean="0">
                <a:latin typeface="Arial" panose="020B0604020202020204" pitchFamily="34" charset="0"/>
                <a:cs typeface="Arial" panose="020B0604020202020204" pitchFamily="34" charset="0"/>
              </a:rPr>
              <a:t>/p44/para1-3 In practice, ADT is initiated at the onset of radiotherapy (for adjuvant</a:t>
            </a:r>
            <a:r>
              <a:rPr lang="en-GB" sz="1050" baseline="0" dirty="0" smtClean="0">
                <a:latin typeface="Arial" panose="020B0604020202020204" pitchFamily="34" charset="0"/>
                <a:cs typeface="Arial" panose="020B0604020202020204" pitchFamily="34" charset="0"/>
              </a:rPr>
              <a:t> ADT) or 2-3 months before (for neoadjuvant ADT).</a:t>
            </a:r>
            <a:r>
              <a:rPr lang="en-GB" sz="1050" baseline="30000" dirty="0" smtClean="0">
                <a:latin typeface="Arial" panose="020B0604020202020204" pitchFamily="34" charset="0"/>
                <a:cs typeface="Arial" panose="020B0604020202020204" pitchFamily="34" charset="0"/>
              </a:rPr>
              <a:t>2 </a:t>
            </a:r>
            <a:r>
              <a:rPr lang="en-GB" sz="1050" dirty="0" smtClean="0">
                <a:latin typeface="Arial" panose="020B0604020202020204" pitchFamily="34" charset="0"/>
                <a:cs typeface="Arial" panose="020B0604020202020204" pitchFamily="34" charset="0"/>
              </a:rPr>
              <a:t>/p44/para1-3 </a:t>
            </a:r>
          </a:p>
          <a:p>
            <a:pPr marL="0" marR="0" lvl="1" indent="0" algn="l" defTabSz="457200" rtl="0" eaLnBrk="1" fontAlgn="auto" latinLnBrk="0" hangingPunct="1">
              <a:lnSpc>
                <a:spcPct val="100000"/>
              </a:lnSpc>
              <a:spcBef>
                <a:spcPts val="0"/>
              </a:spcBef>
              <a:spcAft>
                <a:spcPts val="0"/>
              </a:spcAft>
              <a:buClrTx/>
              <a:buSzTx/>
              <a:buFontTx/>
              <a:buNone/>
              <a:tabLst/>
              <a:defRPr/>
            </a:pPr>
            <a:endParaRPr lang="en-GB" sz="1050" baseline="0" dirty="0" smtClean="0">
              <a:latin typeface="Arial" panose="020B0604020202020204" pitchFamily="34" charset="0"/>
              <a:cs typeface="Arial" panose="020B0604020202020204" pitchFamily="34" charset="0"/>
            </a:endParaRPr>
          </a:p>
          <a:p>
            <a:pPr marL="0" marR="0" lvl="1" indent="0" algn="l" defTabSz="457200" rtl="0" eaLnBrk="1" fontAlgn="auto" latinLnBrk="0" hangingPunct="1">
              <a:lnSpc>
                <a:spcPct val="100000"/>
              </a:lnSpc>
              <a:spcBef>
                <a:spcPts val="0"/>
              </a:spcBef>
              <a:spcAft>
                <a:spcPts val="0"/>
              </a:spcAft>
              <a:buClrTx/>
              <a:buSzTx/>
              <a:buFontTx/>
              <a:buNone/>
              <a:tabLst/>
              <a:defRPr/>
            </a:pPr>
            <a:r>
              <a:rPr lang="en-GB" sz="1050" baseline="0" dirty="0" smtClean="0">
                <a:latin typeface="Arial" panose="020B0604020202020204" pitchFamily="34" charset="0"/>
                <a:cs typeface="Arial" panose="020B0604020202020204" pitchFamily="34" charset="0"/>
              </a:rPr>
              <a:t>The European Society for Medical Oncology (ESMO) guidelines recommend </a:t>
            </a:r>
            <a:r>
              <a:rPr lang="en-GB" sz="1050" dirty="0" smtClean="0">
                <a:latin typeface="Arial" panose="020B0604020202020204" pitchFamily="34" charset="0"/>
                <a:cs typeface="Arial" panose="020B0604020202020204" pitchFamily="34" charset="0"/>
              </a:rPr>
              <a:t>neoadjuvant and concurrent ADT for 4-6 months in men receiving radical radiotherapy for high-risk disease, and possibly the same treatment for men with intermediate-risk. The guidelines also recommend adjuvant ADT for 2-3 years in men receiving neoadjuvant hormone therapy and radical radiotherapy and in those who are at high risk of prostate cancer mortality.</a:t>
            </a:r>
            <a:r>
              <a:rPr lang="en-GB" sz="1050" baseline="30000" dirty="0" smtClean="0">
                <a:latin typeface="Arial" panose="020B0604020202020204" pitchFamily="34" charset="0"/>
                <a:cs typeface="Arial" panose="020B0604020202020204" pitchFamily="34" charset="0"/>
              </a:rPr>
              <a:t>1 </a:t>
            </a:r>
            <a:r>
              <a:rPr lang="en-GB" sz="1050" dirty="0" smtClean="0">
                <a:latin typeface="Arial" panose="020B0604020202020204" pitchFamily="34" charset="0"/>
                <a:cs typeface="Arial" panose="020B0604020202020204" pitchFamily="34" charset="0"/>
              </a:rPr>
              <a:t>/pv71/col2/para1,3</a:t>
            </a:r>
          </a:p>
          <a:p>
            <a:endParaRPr lang="en-GB" sz="1050" dirty="0" smtClean="0">
              <a:latin typeface="Arial" panose="020B0604020202020204" pitchFamily="34" charset="0"/>
              <a:cs typeface="Arial" panose="020B0604020202020204" pitchFamily="34" charset="0"/>
            </a:endParaRPr>
          </a:p>
          <a:p>
            <a:r>
              <a:rPr lang="en-GB" sz="800" b="1" dirty="0" smtClean="0">
                <a:latin typeface="Arial" panose="020B0604020202020204" pitchFamily="34" charset="0"/>
                <a:cs typeface="Arial" panose="020B0604020202020204" pitchFamily="34" charset="0"/>
              </a:rPr>
              <a:t>References:</a:t>
            </a:r>
          </a:p>
          <a:p>
            <a:pPr marL="228600" marR="0" lvl="0" indent="-228600" algn="l" defTabSz="457200" rtl="0" eaLnBrk="1" fontAlgn="auto" latinLnBrk="0" hangingPunct="1">
              <a:lnSpc>
                <a:spcPct val="100000"/>
              </a:lnSpc>
              <a:spcBef>
                <a:spcPts val="0"/>
              </a:spcBef>
              <a:spcAft>
                <a:spcPts val="0"/>
              </a:spcAft>
              <a:buClrTx/>
              <a:buSzTx/>
              <a:buFont typeface="+mj-lt"/>
              <a:buAutoNum type="arabicPeriod"/>
              <a:tabLst/>
              <a:defRPr/>
            </a:pPr>
            <a:r>
              <a:rPr lang="en-GB" sz="800" kern="1200" dirty="0" smtClean="0">
                <a:solidFill>
                  <a:schemeClr val="tx1"/>
                </a:solidFill>
                <a:effectLst/>
                <a:latin typeface="Arial" panose="020B0604020202020204" pitchFamily="34" charset="0"/>
                <a:cs typeface="Arial" panose="020B0604020202020204" pitchFamily="34" charset="0"/>
              </a:rPr>
              <a:t>Parker C, Gillessen S, Heidenreich A, </a:t>
            </a:r>
            <a:r>
              <a:rPr lang="en-GB" sz="800" b="0" i="0" u="none" strike="noStrike" kern="1200" baseline="0" dirty="0" smtClean="0">
                <a:solidFill>
                  <a:schemeClr val="tx1"/>
                </a:solidFill>
                <a:latin typeface="Arial" panose="020B0604020202020204" pitchFamily="34" charset="0"/>
                <a:cs typeface="Arial" panose="020B0604020202020204" pitchFamily="34" charset="0"/>
              </a:rPr>
              <a:t>Horwich A, </a:t>
            </a:r>
            <a:r>
              <a:rPr lang="en-GB" sz="800" kern="1200" dirty="0" smtClean="0">
                <a:solidFill>
                  <a:schemeClr val="tx1"/>
                </a:solidFill>
                <a:effectLst/>
                <a:latin typeface="Arial" panose="020B0604020202020204" pitchFamily="34" charset="0"/>
                <a:cs typeface="Arial" panose="020B0604020202020204" pitchFamily="34" charset="0"/>
              </a:rPr>
              <a:t>ESMO</a:t>
            </a:r>
            <a:r>
              <a:rPr lang="en-GB" sz="800" kern="1200" baseline="0" dirty="0" smtClean="0">
                <a:solidFill>
                  <a:schemeClr val="tx1"/>
                </a:solidFill>
                <a:effectLst/>
                <a:latin typeface="Arial" panose="020B0604020202020204" pitchFamily="34" charset="0"/>
                <a:cs typeface="Arial" panose="020B0604020202020204" pitchFamily="34" charset="0"/>
              </a:rPr>
              <a:t> </a:t>
            </a:r>
            <a:r>
              <a:rPr lang="en-GB" sz="800" kern="1200" dirty="0" smtClean="0">
                <a:solidFill>
                  <a:schemeClr val="tx1"/>
                </a:solidFill>
                <a:effectLst/>
                <a:latin typeface="Arial" panose="020B0604020202020204" pitchFamily="34" charset="0"/>
                <a:cs typeface="Arial" panose="020B0604020202020204" pitchFamily="34" charset="0"/>
              </a:rPr>
              <a:t>Guidelines Committee. Cancer of the prostate: ESMO clinical practice guidelines for diagnosis, treatment, and follow-up. </a:t>
            </a:r>
            <a:r>
              <a:rPr lang="en-GB" sz="800" i="1" kern="1200" dirty="0" smtClean="0">
                <a:solidFill>
                  <a:schemeClr val="tx1"/>
                </a:solidFill>
                <a:effectLst/>
                <a:latin typeface="Arial" panose="020B0604020202020204" pitchFamily="34" charset="0"/>
                <a:cs typeface="Arial" panose="020B0604020202020204" pitchFamily="34" charset="0"/>
              </a:rPr>
              <a:t>Ann Oncol. </a:t>
            </a:r>
            <a:r>
              <a:rPr lang="en-GB" sz="800" kern="1200" dirty="0" smtClean="0">
                <a:solidFill>
                  <a:schemeClr val="tx1"/>
                </a:solidFill>
                <a:effectLst/>
                <a:latin typeface="Arial" panose="020B0604020202020204" pitchFamily="34" charset="0"/>
                <a:cs typeface="Arial" panose="020B0604020202020204" pitchFamily="34" charset="0"/>
              </a:rPr>
              <a:t>2015;26(Suppl 5):v69-v77. </a:t>
            </a:r>
            <a:r>
              <a:rPr lang="en-GB" sz="800" dirty="0" smtClean="0">
                <a:latin typeface="Arial" panose="020B0604020202020204" pitchFamily="34" charset="0"/>
                <a:cs typeface="Arial" panose="020B0604020202020204" pitchFamily="34" charset="0"/>
              </a:rPr>
              <a:t>doi:10.1093/annonc/mdv222.</a:t>
            </a:r>
            <a:endParaRPr lang="en-GB" sz="800" kern="1200" dirty="0" smtClean="0">
              <a:solidFill>
                <a:schemeClr val="tx1"/>
              </a:solidFill>
              <a:effectLst/>
              <a:latin typeface="Arial" panose="020B0604020202020204" pitchFamily="34" charset="0"/>
              <a:cs typeface="Arial" panose="020B0604020202020204" pitchFamily="34" charset="0"/>
            </a:endParaRPr>
          </a:p>
          <a:p>
            <a:pPr marL="228600" indent="-228600">
              <a:buAutoNum type="arabicPeriod"/>
            </a:pPr>
            <a:r>
              <a:rPr lang="en-GB" sz="800" dirty="0" smtClean="0">
                <a:latin typeface="Arial" panose="020B0604020202020204" pitchFamily="34" charset="0"/>
                <a:cs typeface="Arial" panose="020B0604020202020204" pitchFamily="34" charset="0"/>
              </a:rPr>
              <a:t>Mottet N, Bellmunt J, Briers E, et al. Guidelines on prostate cancer. European Association of Urology Web site. http://uroweb.org/wp-content/uploads/09-Prostate-Cancer_LR.pdf. Accessed April 8, 2016.</a:t>
            </a:r>
            <a:endParaRPr lang="en-GB" sz="800" b="1" dirty="0" smtClean="0">
              <a:latin typeface="Arial" panose="020B0604020202020204" pitchFamily="34" charset="0"/>
              <a:cs typeface="Arial" panose="020B0604020202020204" pitchFamily="34" charset="0"/>
            </a:endParaRPr>
          </a:p>
          <a:p>
            <a:endParaRPr lang="en-GB" sz="1050" dirty="0" smtClean="0">
              <a:latin typeface="Arial" panose="020B0604020202020204" pitchFamily="34" charset="0"/>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 typeface="+mj-lt"/>
              <a:buNone/>
              <a:tabLst/>
              <a:defRPr/>
            </a:pPr>
            <a:endParaRPr lang="en-GB" sz="1050" kern="1200" dirty="0" smtClean="0">
              <a:solidFill>
                <a:schemeClr val="tx1"/>
              </a:solidFill>
              <a:effectLst/>
              <a:latin typeface="Arial" panose="020B0604020202020204" pitchFamily="34" charset="0"/>
              <a:cs typeface="Arial" panose="020B0604020202020204" pitchFamily="34" charset="0"/>
            </a:endParaRPr>
          </a:p>
          <a:p>
            <a:pPr marL="228600" marR="0" lvl="0" indent="-228600" algn="l" defTabSz="457200" rtl="0" eaLnBrk="1" fontAlgn="auto" latinLnBrk="0" hangingPunct="1">
              <a:lnSpc>
                <a:spcPct val="100000"/>
              </a:lnSpc>
              <a:spcBef>
                <a:spcPts val="0"/>
              </a:spcBef>
              <a:spcAft>
                <a:spcPts val="0"/>
              </a:spcAft>
              <a:buClrTx/>
              <a:buSzTx/>
              <a:buFont typeface="+mj-lt"/>
              <a:buAutoNum type="arabicPeriod"/>
              <a:tabLst/>
              <a:defRPr/>
            </a:pPr>
            <a:endParaRPr lang="en-GB" sz="1050" kern="1200" dirty="0" smtClean="0">
              <a:solidFill>
                <a:schemeClr val="tx1"/>
              </a:solidFill>
              <a:effectLst/>
              <a:latin typeface="Arial" panose="020B0604020202020204" pitchFamily="34" charset="0"/>
              <a:cs typeface="Arial" panose="020B0604020202020204" pitchFamily="34" charset="0"/>
            </a:endParaRPr>
          </a:p>
          <a:p>
            <a:endParaRPr lang="en-GB" sz="105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FC51A87A-2AE1-D146-87E8-F584AD5E8E38}" type="slidenum">
              <a:rPr lang="en-GB" smtClean="0"/>
              <a:t>31</a:t>
            </a:fld>
            <a:endParaRPr lang="en-GB" dirty="0"/>
          </a:p>
        </p:txBody>
      </p:sp>
    </p:spTree>
    <p:extLst>
      <p:ext uri="{BB962C8B-B14F-4D97-AF65-F5344CB8AC3E}">
        <p14:creationId xmlns:p14="http://schemas.microsoft.com/office/powerpoint/2010/main" val="333151550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348343" y="4343399"/>
            <a:ext cx="6168571" cy="4799013"/>
          </a:xfrm>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GB" sz="1050" u="sng" dirty="0" smtClean="0">
                <a:latin typeface="Arial" panose="020B0604020202020204" pitchFamily="34" charset="0"/>
                <a:cs typeface="Arial" panose="020B0604020202020204" pitchFamily="34" charset="0"/>
              </a:rPr>
              <a:t>ADT combination therapies</a:t>
            </a:r>
          </a:p>
          <a:p>
            <a:pPr marL="0" marR="0" indent="0" algn="l" defTabSz="457200" rtl="0" eaLnBrk="1" fontAlgn="auto" latinLnBrk="0" hangingPunct="1">
              <a:lnSpc>
                <a:spcPct val="100000"/>
              </a:lnSpc>
              <a:spcBef>
                <a:spcPts val="0"/>
              </a:spcBef>
              <a:spcAft>
                <a:spcPts val="0"/>
              </a:spcAft>
              <a:buClrTx/>
              <a:buSzTx/>
              <a:buFontTx/>
              <a:buNone/>
              <a:tabLst/>
              <a:defRPr/>
            </a:pPr>
            <a:endParaRPr lang="en-GB" sz="1050" dirty="0" smtClean="0">
              <a:latin typeface="Arial" panose="020B0604020202020204" pitchFamily="34" charset="0"/>
              <a:cs typeface="Arial" panose="020B0604020202020204" pitchFamily="34" charset="0"/>
            </a:endParaRPr>
          </a:p>
          <a:p>
            <a:pPr marL="0" marR="0" indent="0" algn="l" defTabSz="457200" rtl="0" eaLnBrk="1" fontAlgn="auto" latinLnBrk="0" hangingPunct="1">
              <a:lnSpc>
                <a:spcPct val="100000"/>
              </a:lnSpc>
              <a:spcBef>
                <a:spcPts val="0"/>
              </a:spcBef>
              <a:spcAft>
                <a:spcPts val="0"/>
              </a:spcAft>
              <a:buClrTx/>
              <a:buSzTx/>
              <a:buFontTx/>
              <a:buNone/>
              <a:tabLst/>
              <a:defRPr/>
            </a:pPr>
            <a:r>
              <a:rPr lang="en-GB" sz="1050" dirty="0" smtClean="0">
                <a:latin typeface="Arial" panose="020B0604020202020204" pitchFamily="34" charset="0"/>
                <a:cs typeface="Arial" panose="020B0604020202020204" pitchFamily="34" charset="0"/>
              </a:rPr>
              <a:t>Combination therapies, such as intermittent or short-term hormonal treatments, are used for the treatment of metastatic prostate cancer</a:t>
            </a:r>
            <a:r>
              <a:rPr lang="en-GB" sz="1050" baseline="0" dirty="0" smtClean="0">
                <a:latin typeface="Arial" panose="020B0604020202020204" pitchFamily="34" charset="0"/>
                <a:cs typeface="Arial" panose="020B0604020202020204" pitchFamily="34" charset="0"/>
              </a:rPr>
              <a:t>.</a:t>
            </a:r>
            <a:r>
              <a:rPr lang="en-GB" sz="1050" baseline="30000" dirty="0" smtClean="0">
                <a:latin typeface="Arial" panose="020B0604020202020204" pitchFamily="34" charset="0"/>
                <a:cs typeface="Arial" panose="020B0604020202020204" pitchFamily="34" charset="0"/>
              </a:rPr>
              <a:t>1 </a:t>
            </a:r>
            <a:r>
              <a:rPr lang="en-GB" sz="1050" baseline="0" dirty="0" smtClean="0">
                <a:latin typeface="Arial" panose="020B0604020202020204" pitchFamily="34" charset="0"/>
                <a:cs typeface="Arial" panose="020B0604020202020204" pitchFamily="34" charset="0"/>
              </a:rPr>
              <a:t>/p60/para3,5, /p63/para2</a:t>
            </a:r>
          </a:p>
          <a:p>
            <a:pPr marL="0" marR="0" indent="0" algn="l" defTabSz="457200" rtl="0" eaLnBrk="1" fontAlgn="auto" latinLnBrk="0" hangingPunct="1">
              <a:lnSpc>
                <a:spcPct val="100000"/>
              </a:lnSpc>
              <a:spcBef>
                <a:spcPts val="0"/>
              </a:spcBef>
              <a:spcAft>
                <a:spcPts val="0"/>
              </a:spcAft>
              <a:buClrTx/>
              <a:buSzTx/>
              <a:buFontTx/>
              <a:buNone/>
              <a:tabLst/>
              <a:defRPr/>
            </a:pPr>
            <a:endParaRPr lang="en-GB" sz="1050" baseline="0" dirty="0" smtClean="0">
              <a:latin typeface="Arial" panose="020B0604020202020204" pitchFamily="34" charset="0"/>
              <a:cs typeface="Arial" panose="020B0604020202020204" pitchFamily="34" charset="0"/>
            </a:endParaRPr>
          </a:p>
          <a:p>
            <a:pPr marL="0" marR="0" indent="0" algn="l" defTabSz="457200" rtl="0" eaLnBrk="1" fontAlgn="auto" latinLnBrk="0" hangingPunct="1">
              <a:lnSpc>
                <a:spcPct val="100000"/>
              </a:lnSpc>
              <a:spcBef>
                <a:spcPts val="0"/>
              </a:spcBef>
              <a:spcAft>
                <a:spcPts val="0"/>
              </a:spcAft>
              <a:buClrTx/>
              <a:buSzTx/>
              <a:buFontTx/>
              <a:buNone/>
              <a:tabLst/>
              <a:defRPr/>
            </a:pPr>
            <a:r>
              <a:rPr lang="en-GB" sz="1050" baseline="0" dirty="0" smtClean="0">
                <a:latin typeface="Arial" panose="020B0604020202020204" pitchFamily="34" charset="0"/>
                <a:cs typeface="Arial" panose="020B0604020202020204" pitchFamily="34" charset="0"/>
              </a:rPr>
              <a:t>ADT can be achieved by suppressing the release of testosterone or inhibiting the action of androgens at the receptor level using antiandrogens. Using both these methods in combination results in maximal androgen blockade or </a:t>
            </a:r>
            <a:r>
              <a:rPr lang="en-GB" sz="1050" kern="1200" dirty="0" smtClean="0">
                <a:solidFill>
                  <a:schemeClr val="tx1"/>
                </a:solidFill>
                <a:latin typeface="Arial" panose="020B0604020202020204" pitchFamily="34" charset="0"/>
                <a:cs typeface="Arial" panose="020B0604020202020204" pitchFamily="34" charset="0"/>
              </a:rPr>
              <a:t>complete androgen blockade (</a:t>
            </a:r>
            <a:r>
              <a:rPr lang="en-GB" sz="1050" baseline="0" dirty="0" smtClean="0">
                <a:latin typeface="Arial" panose="020B0604020202020204" pitchFamily="34" charset="0"/>
                <a:cs typeface="Arial" panose="020B0604020202020204" pitchFamily="34" charset="0"/>
              </a:rPr>
              <a:t>CAB). The effectiveness of this combination compared with monotherapy is still unclear.</a:t>
            </a:r>
            <a:r>
              <a:rPr lang="en-GB" sz="1050" baseline="30000" dirty="0" smtClean="0">
                <a:latin typeface="Arial" panose="020B0604020202020204" pitchFamily="34" charset="0"/>
                <a:cs typeface="Arial" panose="020B0604020202020204" pitchFamily="34" charset="0"/>
              </a:rPr>
              <a:t>2 </a:t>
            </a:r>
            <a:r>
              <a:rPr lang="en-GB" sz="1050" baseline="0" dirty="0" smtClean="0">
                <a:latin typeface="Arial" panose="020B0604020202020204" pitchFamily="34" charset="0"/>
                <a:cs typeface="Arial" panose="020B0604020202020204" pitchFamily="34" charset="0"/>
              </a:rPr>
              <a:t>/p51/para1 In fact, a large randomised clinical trial found no difference between surgical castration with and without flutamide. It appears that the highest quality-adjusted survival rates can be achieved by combining LHRH analogues with nonsteroidal antiandrogens (NSAAs).</a:t>
            </a:r>
            <a:r>
              <a:rPr lang="en-GB" sz="1050" baseline="30000" dirty="0" smtClean="0">
                <a:latin typeface="Arial" panose="020B0604020202020204" pitchFamily="34" charset="0"/>
                <a:cs typeface="Arial" panose="020B0604020202020204" pitchFamily="34" charset="0"/>
              </a:rPr>
              <a:t>2 </a:t>
            </a:r>
            <a:r>
              <a:rPr lang="en-GB" sz="1050" dirty="0" smtClean="0">
                <a:latin typeface="Arial" panose="020B0604020202020204" pitchFamily="34" charset="0"/>
                <a:cs typeface="Arial" panose="020B0604020202020204" pitchFamily="34" charset="0"/>
              </a:rPr>
              <a:t>/p60/para3-4 CAB is also associated with increased side effects, such as impairment of sexual function, cognitive function and higher costs.</a:t>
            </a:r>
            <a:r>
              <a:rPr lang="en-GB" sz="1050" baseline="30000" dirty="0" smtClean="0">
                <a:latin typeface="Arial" panose="020B0604020202020204" pitchFamily="34" charset="0"/>
                <a:cs typeface="Arial" panose="020B0604020202020204" pitchFamily="34" charset="0"/>
              </a:rPr>
              <a:t>1,3</a:t>
            </a:r>
            <a:r>
              <a:rPr lang="en-GB" sz="1050" dirty="0" smtClean="0">
                <a:latin typeface="Arial" panose="020B0604020202020204" pitchFamily="34" charset="0"/>
                <a:cs typeface="Arial" panose="020B0604020202020204" pitchFamily="34" charset="0"/>
              </a:rPr>
              <a:t> /p60/para3-4,</a:t>
            </a:r>
            <a:r>
              <a:rPr lang="en-GB" sz="1050" baseline="0" dirty="0" smtClean="0">
                <a:latin typeface="Arial" panose="020B0604020202020204" pitchFamily="34" charset="0"/>
                <a:cs typeface="Arial" panose="020B0604020202020204" pitchFamily="34" charset="0"/>
              </a:rPr>
              <a:t> </a:t>
            </a:r>
            <a:r>
              <a:rPr lang="en-GB" sz="1050" dirty="0" smtClean="0">
                <a:latin typeface="Arial" panose="020B0604020202020204" pitchFamily="34" charset="0"/>
                <a:cs typeface="Arial" panose="020B0604020202020204" pitchFamily="34" charset="0"/>
              </a:rPr>
              <a:t>/p469/col2/para1</a:t>
            </a:r>
          </a:p>
          <a:p>
            <a:pPr marL="0" marR="0" indent="0" algn="l" defTabSz="457200" rtl="0" eaLnBrk="1" fontAlgn="auto" latinLnBrk="0" hangingPunct="1">
              <a:lnSpc>
                <a:spcPct val="100000"/>
              </a:lnSpc>
              <a:spcBef>
                <a:spcPts val="0"/>
              </a:spcBef>
              <a:spcAft>
                <a:spcPts val="0"/>
              </a:spcAft>
              <a:buClrTx/>
              <a:buSzTx/>
              <a:buFontTx/>
              <a:buNone/>
              <a:tabLst/>
              <a:defRPr/>
            </a:pPr>
            <a:endParaRPr lang="en-GB" sz="1050" dirty="0" smtClean="0">
              <a:latin typeface="Arial" panose="020B0604020202020204" pitchFamily="34" charset="0"/>
              <a:cs typeface="Arial" panose="020B0604020202020204" pitchFamily="34" charset="0"/>
            </a:endParaRPr>
          </a:p>
          <a:p>
            <a:pPr marL="0" marR="0" indent="0" algn="l" defTabSz="457200" rtl="0" eaLnBrk="1" fontAlgn="auto" latinLnBrk="0" hangingPunct="1">
              <a:lnSpc>
                <a:spcPct val="100000"/>
              </a:lnSpc>
              <a:spcBef>
                <a:spcPts val="0"/>
              </a:spcBef>
              <a:spcAft>
                <a:spcPts val="0"/>
              </a:spcAft>
              <a:buClrTx/>
              <a:buSzTx/>
              <a:buFontTx/>
              <a:buNone/>
              <a:tabLst/>
              <a:defRPr/>
            </a:pPr>
            <a:r>
              <a:rPr lang="en-GB" sz="800" b="1" dirty="0" smtClean="0">
                <a:latin typeface="Arial" panose="020B0604020202020204" pitchFamily="34" charset="0"/>
                <a:cs typeface="Arial" panose="020B0604020202020204" pitchFamily="34" charset="0"/>
              </a:rPr>
              <a:t>References:</a:t>
            </a:r>
          </a:p>
          <a:p>
            <a:pPr marL="228600" marR="0" lvl="0" indent="-228600" algn="l" defTabSz="457200" rtl="0" eaLnBrk="1" fontAlgn="auto" latinLnBrk="0" hangingPunct="1">
              <a:lnSpc>
                <a:spcPct val="100000"/>
              </a:lnSpc>
              <a:spcBef>
                <a:spcPts val="0"/>
              </a:spcBef>
              <a:spcAft>
                <a:spcPts val="0"/>
              </a:spcAft>
              <a:buClrTx/>
              <a:buSzTx/>
              <a:buFontTx/>
              <a:buAutoNum type="arabicPeriod"/>
              <a:tabLst/>
              <a:defRPr/>
            </a:pPr>
            <a:r>
              <a:rPr lang="en-GB" sz="800" dirty="0" smtClean="0">
                <a:latin typeface="Arial" panose="020B0604020202020204" pitchFamily="34" charset="0"/>
                <a:cs typeface="Arial" panose="020B0604020202020204" pitchFamily="34" charset="0"/>
              </a:rPr>
              <a:t>Mottet N, Bellmunt J, Briers E, et al. Guidelines on prostate cancer. European Association of Urology Web site. http://uroweb.org/wp-content/uploads/09-Prostate-Cancer_LR.pdf. Accessed April 8, 2016.</a:t>
            </a:r>
          </a:p>
          <a:p>
            <a:pPr marL="228600" marR="0" lvl="0" indent="-228600" algn="l" defTabSz="457200" rtl="0" eaLnBrk="1" fontAlgn="auto" latinLnBrk="0" hangingPunct="1">
              <a:lnSpc>
                <a:spcPct val="100000"/>
              </a:lnSpc>
              <a:spcBef>
                <a:spcPts val="0"/>
              </a:spcBef>
              <a:spcAft>
                <a:spcPts val="0"/>
              </a:spcAft>
              <a:buClrTx/>
              <a:buSzTx/>
              <a:buFontTx/>
              <a:buAutoNum type="arabicPeriod"/>
              <a:tabLst/>
              <a:defRPr/>
            </a:pPr>
            <a:r>
              <a:rPr kumimoji="0" lang="en-GB" sz="800" b="0" i="0" u="none" strike="noStrike" kern="1200" cap="none" spc="0" normalizeH="0" baseline="0" noProof="0" dirty="0" smtClean="0">
                <a:ln>
                  <a:noFill/>
                </a:ln>
                <a:solidFill>
                  <a:prstClr val="black"/>
                </a:solidFill>
                <a:effectLst/>
                <a:uLnTx/>
                <a:uFillTx/>
                <a:latin typeface="Arial" panose="020B0604020202020204" pitchFamily="34" charset="0"/>
                <a:cs typeface="Arial" panose="020B0604020202020204" pitchFamily="34" charset="0"/>
              </a:rPr>
              <a:t>Prostate cancer. American Cancer Society Web site. http://www.cancer.org/acs/groups/cid/documents/webcontent/003134-pdf.pdf. Accessed April 4, 2016.</a:t>
            </a:r>
          </a:p>
          <a:p>
            <a:pPr marL="228600" marR="0" lvl="0" indent="-228600" algn="l" defTabSz="457200" rtl="0" eaLnBrk="1" fontAlgn="auto" latinLnBrk="0" hangingPunct="1">
              <a:lnSpc>
                <a:spcPct val="100000"/>
              </a:lnSpc>
              <a:spcBef>
                <a:spcPts val="0"/>
              </a:spcBef>
              <a:spcAft>
                <a:spcPts val="0"/>
              </a:spcAft>
              <a:buClrTx/>
              <a:buSzTx/>
              <a:buFontTx/>
              <a:buAutoNum type="arabicPeriod"/>
              <a:tabLst/>
              <a:defRPr/>
            </a:pPr>
            <a:r>
              <a:rPr lang="en-GB" sz="800" kern="1200" dirty="0" smtClean="0">
                <a:solidFill>
                  <a:schemeClr val="tx1"/>
                </a:solidFill>
                <a:effectLst/>
                <a:latin typeface="Arial" panose="020B0604020202020204" pitchFamily="34" charset="0"/>
                <a:cs typeface="Arial" panose="020B0604020202020204" pitchFamily="34" charset="0"/>
              </a:rPr>
              <a:t>Heidenreich A, Bastian PJ, Bellmunt J, et al. EAU guidelines on prostate cancer. Part II: treatment of advanced, relapsing, and castration-resistant prostate cancer. </a:t>
            </a:r>
            <a:r>
              <a:rPr lang="en-GB" sz="800" i="1" kern="1200" dirty="0" smtClean="0">
                <a:solidFill>
                  <a:schemeClr val="tx1"/>
                </a:solidFill>
                <a:effectLst/>
                <a:latin typeface="Arial" panose="020B0604020202020204" pitchFamily="34" charset="0"/>
                <a:cs typeface="Arial" panose="020B0604020202020204" pitchFamily="34" charset="0"/>
              </a:rPr>
              <a:t>Eur Urol. </a:t>
            </a:r>
            <a:r>
              <a:rPr lang="en-GB" sz="800" kern="1200" dirty="0" smtClean="0">
                <a:solidFill>
                  <a:schemeClr val="tx1"/>
                </a:solidFill>
                <a:effectLst/>
                <a:latin typeface="Arial" panose="020B0604020202020204" pitchFamily="34" charset="0"/>
                <a:cs typeface="Arial" panose="020B0604020202020204" pitchFamily="34" charset="0"/>
              </a:rPr>
              <a:t>2014;65(2):467-479.</a:t>
            </a:r>
            <a:r>
              <a:rPr lang="en-GB" sz="800" kern="1200" baseline="0" dirty="0" smtClean="0">
                <a:solidFill>
                  <a:schemeClr val="tx1"/>
                </a:solidFill>
                <a:effectLst/>
                <a:latin typeface="Arial" panose="020B0604020202020204" pitchFamily="34" charset="0"/>
                <a:cs typeface="Arial" panose="020B0604020202020204" pitchFamily="34" charset="0"/>
              </a:rPr>
              <a:t> </a:t>
            </a:r>
            <a:r>
              <a:rPr lang="en-GB" sz="800" kern="1200" dirty="0" smtClean="0">
                <a:solidFill>
                  <a:schemeClr val="tx1"/>
                </a:solidFill>
                <a:effectLst/>
                <a:latin typeface="Arial" panose="020B0604020202020204" pitchFamily="34" charset="0"/>
                <a:cs typeface="Arial" panose="020B0604020202020204" pitchFamily="34" charset="0"/>
              </a:rPr>
              <a:t>doi:10.1016/j.eururo.2013.11.002.</a:t>
            </a:r>
          </a:p>
        </p:txBody>
      </p:sp>
      <p:sp>
        <p:nvSpPr>
          <p:cNvPr id="4" name="Slide Number Placeholder 3"/>
          <p:cNvSpPr>
            <a:spLocks noGrp="1"/>
          </p:cNvSpPr>
          <p:nvPr>
            <p:ph type="sldNum" sz="quarter" idx="10"/>
          </p:nvPr>
        </p:nvSpPr>
        <p:spPr/>
        <p:txBody>
          <a:bodyPr/>
          <a:lstStyle/>
          <a:p>
            <a:fld id="{FC51A87A-2AE1-D146-87E8-F584AD5E8E38}" type="slidenum">
              <a:rPr lang="en-GB" smtClean="0"/>
              <a:t>32</a:t>
            </a:fld>
            <a:endParaRPr lang="en-GB" dirty="0"/>
          </a:p>
        </p:txBody>
      </p:sp>
    </p:spTree>
    <p:extLst>
      <p:ext uri="{BB962C8B-B14F-4D97-AF65-F5344CB8AC3E}">
        <p14:creationId xmlns:p14="http://schemas.microsoft.com/office/powerpoint/2010/main" val="92948807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304801" y="4343399"/>
            <a:ext cx="6255656" cy="4799013"/>
          </a:xfrm>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GB" sz="1050" u="sng" dirty="0" smtClean="0">
                <a:latin typeface="Arial" panose="020B0604020202020204" pitchFamily="34" charset="0"/>
                <a:cs typeface="Arial" panose="020B0604020202020204" pitchFamily="34" charset="0"/>
              </a:rPr>
              <a:t>ADT combination therapies (cont.)</a:t>
            </a:r>
          </a:p>
          <a:p>
            <a:pPr marL="0" marR="0" indent="0" algn="l" defTabSz="457200" rtl="0" eaLnBrk="1" fontAlgn="auto" latinLnBrk="0" hangingPunct="1">
              <a:lnSpc>
                <a:spcPct val="100000"/>
              </a:lnSpc>
              <a:spcBef>
                <a:spcPts val="0"/>
              </a:spcBef>
              <a:spcAft>
                <a:spcPts val="0"/>
              </a:spcAft>
              <a:buClrTx/>
              <a:buSzTx/>
              <a:buFontTx/>
              <a:buNone/>
              <a:tabLst/>
              <a:defRPr/>
            </a:pPr>
            <a:endParaRPr lang="en-GB" sz="1050" dirty="0" smtClean="0">
              <a:latin typeface="Arial" panose="020B0604020202020204" pitchFamily="34" charset="0"/>
              <a:cs typeface="Arial" panose="020B0604020202020204" pitchFamily="34" charset="0"/>
            </a:endParaRPr>
          </a:p>
          <a:p>
            <a:pPr marL="0" marR="0" indent="0" algn="l" defTabSz="457200" rtl="0" eaLnBrk="1" fontAlgn="auto" latinLnBrk="0" hangingPunct="1">
              <a:lnSpc>
                <a:spcPct val="100000"/>
              </a:lnSpc>
              <a:spcBef>
                <a:spcPts val="0"/>
              </a:spcBef>
              <a:spcAft>
                <a:spcPts val="0"/>
              </a:spcAft>
              <a:buClrTx/>
              <a:buSzTx/>
              <a:buFontTx/>
              <a:buNone/>
              <a:tabLst/>
              <a:defRPr/>
            </a:pPr>
            <a:r>
              <a:rPr lang="en-GB" sz="1050" dirty="0" smtClean="0">
                <a:latin typeface="Arial" panose="020B0604020202020204" pitchFamily="34" charset="0"/>
                <a:cs typeface="Arial" panose="020B0604020202020204" pitchFamily="34" charset="0"/>
              </a:rPr>
              <a:t>There</a:t>
            </a:r>
            <a:r>
              <a:rPr lang="en-GB" sz="1050" baseline="0" dirty="0" smtClean="0">
                <a:latin typeface="Arial" panose="020B0604020202020204" pitchFamily="34" charset="0"/>
                <a:cs typeface="Arial" panose="020B0604020202020204" pitchFamily="34" charset="0"/>
              </a:rPr>
              <a:t> is some controversy regarding when to introduce hormone therapy in asymptomatic patients. ADT appears to be most cost-effective if it is started at the onset of symptomatic metastases. Studies have shown no improvement in overall survival following immediate ADT, but there is a reduction in both complication rates and disease progression with immediate ADT. EAU and ESMO guidelines offer no recommendation for immediate versus deferred ADT.</a:t>
            </a:r>
            <a:r>
              <a:rPr lang="en-GB" sz="1050" baseline="30000" dirty="0" smtClean="0">
                <a:latin typeface="Arial" panose="020B0604020202020204" pitchFamily="34" charset="0"/>
                <a:cs typeface="Arial" panose="020B0604020202020204" pitchFamily="34" charset="0"/>
              </a:rPr>
              <a:t>1 </a:t>
            </a:r>
            <a:r>
              <a:rPr lang="en-GB" sz="1050" baseline="0" dirty="0" smtClean="0">
                <a:latin typeface="Arial" panose="020B0604020202020204" pitchFamily="34" charset="0"/>
                <a:cs typeface="Arial" panose="020B0604020202020204" pitchFamily="34" charset="0"/>
              </a:rPr>
              <a:t>/p63/para2-5</a:t>
            </a:r>
          </a:p>
          <a:p>
            <a:pPr marL="0" marR="0" indent="0" algn="l" defTabSz="457200" rtl="0" eaLnBrk="1" fontAlgn="auto" latinLnBrk="0" hangingPunct="1">
              <a:lnSpc>
                <a:spcPct val="100000"/>
              </a:lnSpc>
              <a:spcBef>
                <a:spcPts val="0"/>
              </a:spcBef>
              <a:spcAft>
                <a:spcPts val="0"/>
              </a:spcAft>
              <a:buClrTx/>
              <a:buSzTx/>
              <a:buFontTx/>
              <a:buNone/>
              <a:tabLst/>
              <a:defRPr/>
            </a:pPr>
            <a:endParaRPr lang="en-GB" sz="1050" dirty="0" smtClean="0">
              <a:latin typeface="Arial" panose="020B0604020202020204" pitchFamily="34" charset="0"/>
              <a:cs typeface="Arial" panose="020B0604020202020204" pitchFamily="34" charset="0"/>
            </a:endParaRPr>
          </a:p>
          <a:p>
            <a:pPr marL="0" marR="0" indent="0" algn="l" defTabSz="457200" rtl="0" eaLnBrk="1" fontAlgn="auto" latinLnBrk="0" hangingPunct="1">
              <a:lnSpc>
                <a:spcPct val="100000"/>
              </a:lnSpc>
              <a:spcBef>
                <a:spcPts val="0"/>
              </a:spcBef>
              <a:spcAft>
                <a:spcPts val="0"/>
              </a:spcAft>
              <a:buClrTx/>
              <a:buSzTx/>
              <a:buFontTx/>
              <a:buNone/>
              <a:tabLst/>
              <a:defRPr/>
            </a:pPr>
            <a:r>
              <a:rPr lang="en-GB" sz="800" b="1" dirty="0" smtClean="0">
                <a:latin typeface="Arial" panose="020B0604020202020204" pitchFamily="34" charset="0"/>
                <a:cs typeface="Arial" panose="020B0604020202020204" pitchFamily="34" charset="0"/>
              </a:rPr>
              <a:t>Reference:</a:t>
            </a:r>
          </a:p>
          <a:p>
            <a:pPr marL="228600" marR="0" lvl="0" indent="-228600" algn="l" defTabSz="457200" rtl="0" eaLnBrk="1" fontAlgn="auto" latinLnBrk="0" hangingPunct="1">
              <a:lnSpc>
                <a:spcPct val="100000"/>
              </a:lnSpc>
              <a:spcBef>
                <a:spcPts val="0"/>
              </a:spcBef>
              <a:spcAft>
                <a:spcPts val="0"/>
              </a:spcAft>
              <a:buClrTx/>
              <a:buSzTx/>
              <a:buFontTx/>
              <a:buAutoNum type="arabicPeriod"/>
              <a:tabLst/>
              <a:defRPr/>
            </a:pPr>
            <a:r>
              <a:rPr lang="en-GB" sz="800" dirty="0" smtClean="0">
                <a:latin typeface="Arial" panose="020B0604020202020204" pitchFamily="34" charset="0"/>
                <a:cs typeface="Arial" panose="020B0604020202020204" pitchFamily="34" charset="0"/>
              </a:rPr>
              <a:t>Mottet N, Bellmunt J, Briers E, et al. Guidelines on prostate cancer. European Association of Urology Web site. http://uroweb.org/wp-content/uploads/09-Prostate-Cancer_LR.pdf. Accessed April 8, 2016.</a:t>
            </a:r>
          </a:p>
        </p:txBody>
      </p:sp>
      <p:sp>
        <p:nvSpPr>
          <p:cNvPr id="4" name="Slide Number Placeholder 3"/>
          <p:cNvSpPr>
            <a:spLocks noGrp="1"/>
          </p:cNvSpPr>
          <p:nvPr>
            <p:ph type="sldNum" sz="quarter" idx="10"/>
          </p:nvPr>
        </p:nvSpPr>
        <p:spPr/>
        <p:txBody>
          <a:bodyPr/>
          <a:lstStyle/>
          <a:p>
            <a:fld id="{FC51A87A-2AE1-D146-87E8-F584AD5E8E38}" type="slidenum">
              <a:rPr lang="en-GB" smtClean="0"/>
              <a:t>33</a:t>
            </a:fld>
            <a:endParaRPr lang="en-GB" dirty="0"/>
          </a:p>
        </p:txBody>
      </p:sp>
    </p:spTree>
    <p:extLst>
      <p:ext uri="{BB962C8B-B14F-4D97-AF65-F5344CB8AC3E}">
        <p14:creationId xmlns:p14="http://schemas.microsoft.com/office/powerpoint/2010/main" val="320859951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343399"/>
            <a:ext cx="5486400" cy="4799013"/>
          </a:xfrm>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GB" sz="1050" u="sng" dirty="0" smtClean="0">
                <a:latin typeface="Arial" panose="020B0604020202020204" pitchFamily="34" charset="0"/>
                <a:cs typeface="Arial" panose="020B0604020202020204" pitchFamily="34" charset="0"/>
              </a:rPr>
              <a:t>ADT combination</a:t>
            </a:r>
            <a:r>
              <a:rPr lang="en-GB" sz="1050" u="sng" baseline="0" dirty="0" smtClean="0">
                <a:latin typeface="Arial" panose="020B0604020202020204" pitchFamily="34" charset="0"/>
                <a:cs typeface="Arial" panose="020B0604020202020204" pitchFamily="34" charset="0"/>
              </a:rPr>
              <a:t> therapies (cont.)</a:t>
            </a:r>
          </a:p>
          <a:p>
            <a:pPr marL="0" marR="0" indent="0" algn="l" defTabSz="457200" rtl="0" eaLnBrk="1" fontAlgn="auto" latinLnBrk="0" hangingPunct="1">
              <a:lnSpc>
                <a:spcPct val="100000"/>
              </a:lnSpc>
              <a:spcBef>
                <a:spcPts val="0"/>
              </a:spcBef>
              <a:spcAft>
                <a:spcPts val="0"/>
              </a:spcAft>
              <a:buClrTx/>
              <a:buSzTx/>
              <a:buFontTx/>
              <a:buNone/>
              <a:tabLst/>
              <a:defRPr/>
            </a:pPr>
            <a:endParaRPr lang="en-GB" sz="1050" dirty="0" smtClean="0">
              <a:latin typeface="Arial" panose="020B0604020202020204" pitchFamily="34" charset="0"/>
              <a:cs typeface="Arial" panose="020B0604020202020204" pitchFamily="34" charset="0"/>
            </a:endParaRPr>
          </a:p>
          <a:p>
            <a:pPr marL="0" marR="0" indent="0" algn="l" defTabSz="457200" rtl="0" eaLnBrk="1" fontAlgn="auto" latinLnBrk="0" hangingPunct="1">
              <a:lnSpc>
                <a:spcPct val="100000"/>
              </a:lnSpc>
              <a:spcBef>
                <a:spcPts val="0"/>
              </a:spcBef>
              <a:spcAft>
                <a:spcPts val="0"/>
              </a:spcAft>
              <a:buClrTx/>
              <a:buSzTx/>
              <a:buFontTx/>
              <a:buNone/>
              <a:tabLst/>
              <a:defRPr/>
            </a:pPr>
            <a:r>
              <a:rPr lang="en-GB" sz="1050" dirty="0" smtClean="0">
                <a:latin typeface="Arial" panose="020B0604020202020204" pitchFamily="34" charset="0"/>
                <a:cs typeface="Arial" panose="020B0604020202020204" pitchFamily="34" charset="0"/>
              </a:rPr>
              <a:t>Most prostate</a:t>
            </a:r>
            <a:r>
              <a:rPr lang="en-GB" sz="1050" baseline="0" dirty="0" smtClean="0">
                <a:latin typeface="Arial" panose="020B0604020202020204" pitchFamily="34" charset="0"/>
                <a:cs typeface="Arial" panose="020B0604020202020204" pitchFamily="34" charset="0"/>
              </a:rPr>
              <a:t> cancers develop resistance to hormone therapy over time. In order to overcome this, hormone therapy can be given intermittently. The added advantage of intermittent androgen deprivation therapy (IAD) is the reduction in side effects while hormone therapy is paused (i.e., during the ‘off’ stage of therapy).</a:t>
            </a:r>
            <a:r>
              <a:rPr lang="en-GB" sz="1050" baseline="30000" dirty="0" smtClean="0">
                <a:latin typeface="Arial" panose="020B0604020202020204" pitchFamily="34" charset="0"/>
                <a:cs typeface="Arial" panose="020B0604020202020204" pitchFamily="34" charset="0"/>
              </a:rPr>
              <a:t>1 </a:t>
            </a:r>
            <a:r>
              <a:rPr lang="en-GB" sz="1050" baseline="0" dirty="0" smtClean="0">
                <a:latin typeface="Arial" panose="020B0604020202020204" pitchFamily="34" charset="0"/>
                <a:cs typeface="Arial" panose="020B0604020202020204" pitchFamily="34" charset="0"/>
              </a:rPr>
              <a:t>/p53/para7-8 One type of IAD uses PSA levels to stop or resume therapy, with treatment paused when levels are low and treatment resumed when PSA levels rise. Other types maintain fixed on and off therapy periods.</a:t>
            </a:r>
            <a:r>
              <a:rPr lang="en-GB" sz="1050" baseline="30000" dirty="0" smtClean="0">
                <a:latin typeface="Arial" panose="020B0604020202020204" pitchFamily="34" charset="0"/>
                <a:cs typeface="Arial" panose="020B0604020202020204" pitchFamily="34" charset="0"/>
              </a:rPr>
              <a:t>1 </a:t>
            </a:r>
            <a:r>
              <a:rPr lang="en-GB" sz="1050" baseline="0" dirty="0" smtClean="0">
                <a:latin typeface="Arial" panose="020B0604020202020204" pitchFamily="34" charset="0"/>
                <a:cs typeface="Arial" panose="020B0604020202020204" pitchFamily="34" charset="0"/>
              </a:rPr>
              <a:t>/p53/para7-8 IAD can potentially delay the appearance of androgen independence. However, results from trials have concluded that there is no significant difference in overall survival and overall quality of life between the continuous and intermittent ADT groups. IAD only showed a reduction in some side effects as compared with continuous ADT.</a:t>
            </a:r>
            <a:r>
              <a:rPr lang="en-GB" sz="1050" baseline="30000" dirty="0" smtClean="0">
                <a:latin typeface="Arial" panose="020B0604020202020204" pitchFamily="34" charset="0"/>
                <a:cs typeface="Arial" panose="020B0604020202020204" pitchFamily="34" charset="0"/>
              </a:rPr>
              <a:t>2 </a:t>
            </a:r>
            <a:r>
              <a:rPr lang="en-GB" sz="1050" baseline="0" dirty="0" smtClean="0">
                <a:latin typeface="Arial" panose="020B0604020202020204" pitchFamily="34" charset="0"/>
                <a:cs typeface="Arial" panose="020B0604020202020204" pitchFamily="34" charset="0"/>
              </a:rPr>
              <a:t>/p60/para5-7 Over the long term, IAD seems to protect bones and also protect against metabolic syndrome. IAD is also associated with significant lowering of treatment costs.</a:t>
            </a:r>
            <a:r>
              <a:rPr lang="en-GB" sz="1050" baseline="30000" dirty="0" smtClean="0">
                <a:latin typeface="Arial" panose="020B0604020202020204" pitchFamily="34" charset="0"/>
                <a:cs typeface="Arial" panose="020B0604020202020204" pitchFamily="34" charset="0"/>
              </a:rPr>
              <a:t>2 </a:t>
            </a:r>
            <a:r>
              <a:rPr lang="en-GB" sz="1050" dirty="0" smtClean="0">
                <a:latin typeface="Arial" panose="020B0604020202020204" pitchFamily="34" charset="0"/>
                <a:cs typeface="Arial" panose="020B0604020202020204" pitchFamily="34" charset="0"/>
              </a:rPr>
              <a:t>/</a:t>
            </a:r>
            <a:r>
              <a:rPr lang="en-GB" sz="1050" baseline="0" dirty="0" smtClean="0">
                <a:latin typeface="Arial" panose="020B0604020202020204" pitchFamily="34" charset="0"/>
                <a:cs typeface="Arial" panose="020B0604020202020204" pitchFamily="34" charset="0"/>
              </a:rPr>
              <a:t>p62/para1-2</a:t>
            </a:r>
          </a:p>
          <a:p>
            <a:pPr marL="0" marR="0" indent="0" algn="l" defTabSz="457200" rtl="0" eaLnBrk="1" fontAlgn="auto" latinLnBrk="0" hangingPunct="1">
              <a:lnSpc>
                <a:spcPct val="100000"/>
              </a:lnSpc>
              <a:spcBef>
                <a:spcPts val="0"/>
              </a:spcBef>
              <a:spcAft>
                <a:spcPts val="0"/>
              </a:spcAft>
              <a:buClrTx/>
              <a:buSzTx/>
              <a:buFontTx/>
              <a:buNone/>
              <a:tabLst/>
              <a:defRPr/>
            </a:pPr>
            <a:endParaRPr lang="en-GB" sz="1050" baseline="0" dirty="0" smtClean="0">
              <a:latin typeface="Arial" panose="020B0604020202020204" pitchFamily="34" charset="0"/>
              <a:cs typeface="Arial" panose="020B0604020202020204" pitchFamily="34" charset="0"/>
            </a:endParaRPr>
          </a:p>
          <a:p>
            <a:pPr marL="0" marR="0" indent="0" algn="l" defTabSz="457200" rtl="0" eaLnBrk="1" fontAlgn="auto" latinLnBrk="0" hangingPunct="1">
              <a:lnSpc>
                <a:spcPct val="100000"/>
              </a:lnSpc>
              <a:spcBef>
                <a:spcPts val="0"/>
              </a:spcBef>
              <a:spcAft>
                <a:spcPts val="0"/>
              </a:spcAft>
              <a:buClrTx/>
              <a:buSzTx/>
              <a:buFontTx/>
              <a:buNone/>
              <a:tabLst/>
              <a:defRPr/>
            </a:pPr>
            <a:r>
              <a:rPr lang="en-GB" sz="1050" baseline="0" dirty="0" smtClean="0">
                <a:latin typeface="Arial" panose="020B0604020202020204" pitchFamily="34" charset="0"/>
                <a:cs typeface="Arial" panose="020B0604020202020204" pitchFamily="34" charset="0"/>
              </a:rPr>
              <a:t>In the next slide, we will discuss about chemotherapy. </a:t>
            </a:r>
            <a:endParaRPr lang="en-GB" sz="1050" dirty="0" smtClean="0">
              <a:latin typeface="Arial" panose="020B0604020202020204" pitchFamily="34" charset="0"/>
              <a:cs typeface="Arial" panose="020B0604020202020204" pitchFamily="34" charset="0"/>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GB" sz="1050" dirty="0" smtClean="0">
              <a:latin typeface="Arial" panose="020B0604020202020204" pitchFamily="34" charset="0"/>
              <a:cs typeface="Arial" panose="020B0604020202020204" pitchFamily="34" charset="0"/>
            </a:endParaRPr>
          </a:p>
          <a:p>
            <a:pPr marL="0" marR="0" indent="0" algn="l" defTabSz="457200" rtl="0" eaLnBrk="1" fontAlgn="auto" latinLnBrk="0" hangingPunct="1">
              <a:lnSpc>
                <a:spcPct val="100000"/>
              </a:lnSpc>
              <a:spcBef>
                <a:spcPts val="0"/>
              </a:spcBef>
              <a:spcAft>
                <a:spcPts val="0"/>
              </a:spcAft>
              <a:buClrTx/>
              <a:buSzTx/>
              <a:buFontTx/>
              <a:buNone/>
              <a:tabLst/>
              <a:defRPr/>
            </a:pPr>
            <a:r>
              <a:rPr lang="en-GB" sz="800" b="1" dirty="0" smtClean="0">
                <a:latin typeface="Arial" panose="020B0604020202020204" pitchFamily="34" charset="0"/>
                <a:cs typeface="Arial" panose="020B0604020202020204" pitchFamily="34" charset="0"/>
              </a:rPr>
              <a:t>References:</a:t>
            </a:r>
          </a:p>
          <a:p>
            <a:pPr marL="228600" marR="0" lvl="0" indent="-228600" algn="l" defTabSz="457200" rtl="0" eaLnBrk="1" fontAlgn="auto" latinLnBrk="0" hangingPunct="1">
              <a:lnSpc>
                <a:spcPct val="100000"/>
              </a:lnSpc>
              <a:spcBef>
                <a:spcPts val="0"/>
              </a:spcBef>
              <a:spcAft>
                <a:spcPts val="0"/>
              </a:spcAft>
              <a:buClrTx/>
              <a:buSzTx/>
              <a:buFontTx/>
              <a:buAutoNum type="arabicPeriod"/>
              <a:tabLst/>
              <a:defRPr/>
            </a:pPr>
            <a:r>
              <a:rPr kumimoji="0" lang="en-GB" sz="800" b="0" i="0" u="none" strike="noStrike" kern="1200" cap="none" spc="0" normalizeH="0" baseline="0" noProof="0" dirty="0" smtClean="0">
                <a:ln>
                  <a:noFill/>
                </a:ln>
                <a:solidFill>
                  <a:prstClr val="black"/>
                </a:solidFill>
                <a:effectLst/>
                <a:uLnTx/>
                <a:uFillTx/>
                <a:latin typeface="Arial" panose="020B0604020202020204" pitchFamily="34" charset="0"/>
                <a:cs typeface="Arial" panose="020B0604020202020204" pitchFamily="34" charset="0"/>
              </a:rPr>
              <a:t>Prostate cancer. American Cancer Society Web site. http://www.cancer.org/acs/groups/cid/documents/webcontent/003134-pdf.pdf. Accessed April 4, 2016.</a:t>
            </a:r>
          </a:p>
          <a:p>
            <a:pPr marL="228600" indent="-228600">
              <a:buAutoNum type="arabicPeriod"/>
            </a:pPr>
            <a:r>
              <a:rPr lang="en-GB" sz="800" dirty="0" smtClean="0">
                <a:latin typeface="Arial" panose="020B0604020202020204" pitchFamily="34" charset="0"/>
                <a:cs typeface="Arial" panose="020B0604020202020204" pitchFamily="34" charset="0"/>
              </a:rPr>
              <a:t>Mottet N, Bellmunt J, Briers E, et al. Guidelines on prostate cancer. European Association of Urology Web site. http://uroweb.org/wp-content/uploads/09-Prostate-Cancer_LR.pdf. Accessed April 8, 2016.</a:t>
            </a:r>
          </a:p>
        </p:txBody>
      </p:sp>
      <p:sp>
        <p:nvSpPr>
          <p:cNvPr id="4" name="Slide Number Placeholder 3"/>
          <p:cNvSpPr>
            <a:spLocks noGrp="1"/>
          </p:cNvSpPr>
          <p:nvPr>
            <p:ph type="sldNum" sz="quarter" idx="10"/>
          </p:nvPr>
        </p:nvSpPr>
        <p:spPr/>
        <p:txBody>
          <a:bodyPr/>
          <a:lstStyle/>
          <a:p>
            <a:fld id="{FC51A87A-2AE1-D146-87E8-F584AD5E8E38}" type="slidenum">
              <a:rPr lang="en-GB" smtClean="0"/>
              <a:t>34</a:t>
            </a:fld>
            <a:endParaRPr lang="en-GB" dirty="0"/>
          </a:p>
        </p:txBody>
      </p:sp>
    </p:spTree>
    <p:extLst>
      <p:ext uri="{BB962C8B-B14F-4D97-AF65-F5344CB8AC3E}">
        <p14:creationId xmlns:p14="http://schemas.microsoft.com/office/powerpoint/2010/main" val="320859951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050" b="0" u="sng" dirty="0" smtClean="0">
                <a:latin typeface="Arial" panose="020B0604020202020204" pitchFamily="34" charset="0"/>
                <a:cs typeface="Arial" panose="020B0604020202020204" pitchFamily="34" charset="0"/>
              </a:rPr>
              <a:t>Chemotherapy</a:t>
            </a:r>
          </a:p>
          <a:p>
            <a:endParaRPr lang="en-GB" sz="1050" b="0" dirty="0" smtClean="0">
              <a:latin typeface="Arial" panose="020B0604020202020204" pitchFamily="34" charset="0"/>
              <a:cs typeface="Arial" panose="020B0604020202020204" pitchFamily="34" charset="0"/>
            </a:endParaRPr>
          </a:p>
          <a:p>
            <a:r>
              <a:rPr lang="en-GB" sz="1050" b="0" dirty="0" smtClean="0">
                <a:latin typeface="Arial" panose="020B0604020202020204" pitchFamily="34" charset="0"/>
                <a:cs typeface="Arial" panose="020B0604020202020204" pitchFamily="34" charset="0"/>
              </a:rPr>
              <a:t>Chemotherapeutic agents used for prostate cancer include docetaxel, cabazitaxel, mitoxantrone and estramustine</a:t>
            </a:r>
            <a:r>
              <a:rPr lang="en-GB" sz="1050" b="0" baseline="0" dirty="0" smtClean="0">
                <a:latin typeface="Arial" panose="020B0604020202020204" pitchFamily="34" charset="0"/>
                <a:cs typeface="Arial" panose="020B0604020202020204" pitchFamily="34" charset="0"/>
              </a:rPr>
              <a:t>. These are typically used one at a time.</a:t>
            </a:r>
            <a:r>
              <a:rPr lang="en-GB" sz="1050" b="0" baseline="30000" dirty="0" smtClean="0">
                <a:latin typeface="Arial" panose="020B0604020202020204" pitchFamily="34" charset="0"/>
                <a:cs typeface="Arial" panose="020B0604020202020204" pitchFamily="34" charset="0"/>
              </a:rPr>
              <a:t>1 </a:t>
            </a:r>
            <a:r>
              <a:rPr lang="en-GB" sz="1050" b="0" dirty="0" smtClean="0">
                <a:latin typeface="Arial" panose="020B0604020202020204" pitchFamily="34" charset="0"/>
                <a:cs typeface="Arial" panose="020B0604020202020204" pitchFamily="34" charset="0"/>
              </a:rPr>
              <a:t>/p55/para2-5 Chemotherapeutic</a:t>
            </a:r>
            <a:r>
              <a:rPr lang="en-GB" sz="1050" b="0" baseline="0" dirty="0" smtClean="0">
                <a:latin typeface="Arial" panose="020B0604020202020204" pitchFamily="34" charset="0"/>
                <a:cs typeface="Arial" panose="020B0604020202020204" pitchFamily="34" charset="0"/>
              </a:rPr>
              <a:t> agents are typically given in cycles interrupted by periods of rest to allow the body time to recover. Each cycle typically lasts for a few weeks.</a:t>
            </a:r>
            <a:r>
              <a:rPr lang="en-GB" sz="1050" b="0" baseline="30000" dirty="0" smtClean="0">
                <a:latin typeface="Arial" panose="020B0604020202020204" pitchFamily="34" charset="0"/>
                <a:cs typeface="Arial" panose="020B0604020202020204" pitchFamily="34" charset="0"/>
              </a:rPr>
              <a:t>1 </a:t>
            </a:r>
            <a:r>
              <a:rPr lang="en-GB" sz="1050" b="0" dirty="0" smtClean="0">
                <a:latin typeface="Arial" panose="020B0604020202020204" pitchFamily="34" charset="0"/>
                <a:cs typeface="Arial" panose="020B0604020202020204" pitchFamily="34" charset="0"/>
              </a:rPr>
              <a:t>/p55/para5 </a:t>
            </a:r>
          </a:p>
          <a:p>
            <a:endParaRPr lang="en-GB" sz="1050" b="0" dirty="0" smtClean="0">
              <a:latin typeface="Arial" panose="020B0604020202020204" pitchFamily="34" charset="0"/>
              <a:cs typeface="Arial" panose="020B0604020202020204" pitchFamily="34" charset="0"/>
            </a:endParaRPr>
          </a:p>
          <a:p>
            <a:r>
              <a:rPr lang="en-GB" sz="1050" b="0" dirty="0" smtClean="0">
                <a:latin typeface="Arial" panose="020B0604020202020204" pitchFamily="34" charset="0"/>
                <a:cs typeface="Arial" panose="020B0604020202020204" pitchFamily="34" charset="0"/>
              </a:rPr>
              <a:t>Chemotherapeutic drugs attack rapidly dividing cells, and as such tissues with dividing cells such as the bone marrow or the lining of the mouth are vulnerable. Some common side effects include hair loss, mouth sores, loss of appetite, vomiting, nausea, diarrhoea, increased chance of infections, fatigue and easy bruising or bleeding</a:t>
            </a:r>
            <a:r>
              <a:rPr lang="en-GB" sz="1050" b="0" baseline="0" dirty="0" smtClean="0">
                <a:latin typeface="Arial" panose="020B0604020202020204" pitchFamily="34" charset="0"/>
                <a:cs typeface="Arial" panose="020B0604020202020204" pitchFamily="34" charset="0"/>
              </a:rPr>
              <a:t>.</a:t>
            </a:r>
            <a:r>
              <a:rPr lang="en-GB" sz="1050" b="0" baseline="30000" dirty="0" smtClean="0">
                <a:latin typeface="Arial" panose="020B0604020202020204" pitchFamily="34" charset="0"/>
                <a:cs typeface="Arial" panose="020B0604020202020204" pitchFamily="34" charset="0"/>
              </a:rPr>
              <a:t>1 </a:t>
            </a:r>
            <a:r>
              <a:rPr lang="en-GB" sz="1050" b="0" dirty="0" smtClean="0">
                <a:latin typeface="Arial" panose="020B0604020202020204" pitchFamily="34" charset="0"/>
                <a:cs typeface="Arial" panose="020B0604020202020204" pitchFamily="34" charset="0"/>
              </a:rPr>
              <a:t>/p55/para6-7,/p56/para1-4 Side effects commonly seen with docetaxel and cabazitaxel</a:t>
            </a:r>
            <a:r>
              <a:rPr lang="en-GB" sz="1050" b="0" baseline="0" dirty="0" smtClean="0">
                <a:latin typeface="Arial" panose="020B0604020202020204" pitchFamily="34" charset="0"/>
                <a:cs typeface="Arial" panose="020B0604020202020204" pitchFamily="34" charset="0"/>
              </a:rPr>
              <a:t> include severe allergic reactions and nerve damage. Mitoxantrone can cause leukaemia, though this is very rare. Estramustine increases the likelihood of blood clots.</a:t>
            </a:r>
            <a:r>
              <a:rPr lang="en-GB" sz="1050" b="0" baseline="30000" dirty="0" smtClean="0">
                <a:latin typeface="Arial" panose="020B0604020202020204" pitchFamily="34" charset="0"/>
                <a:cs typeface="Arial" panose="020B0604020202020204" pitchFamily="34" charset="0"/>
              </a:rPr>
              <a:t>1 </a:t>
            </a:r>
            <a:r>
              <a:rPr lang="en-GB" sz="1050" b="0" dirty="0" smtClean="0">
                <a:latin typeface="Arial" panose="020B0604020202020204" pitchFamily="34" charset="0"/>
                <a:cs typeface="Arial" panose="020B0604020202020204" pitchFamily="34" charset="0"/>
              </a:rPr>
              <a:t>/p56/para2-5 </a:t>
            </a:r>
          </a:p>
          <a:p>
            <a:endParaRPr lang="en-GB" sz="1050" b="1" dirty="0" smtClean="0">
              <a:latin typeface="Arial" panose="020B0604020202020204" pitchFamily="34" charset="0"/>
              <a:cs typeface="Arial" panose="020B0604020202020204" pitchFamily="34" charset="0"/>
            </a:endParaRPr>
          </a:p>
          <a:p>
            <a:r>
              <a:rPr lang="en-GB" sz="800" b="1" dirty="0" smtClean="0">
                <a:latin typeface="Arial" panose="020B0604020202020204" pitchFamily="34" charset="0"/>
                <a:cs typeface="Arial" panose="020B0604020202020204" pitchFamily="34" charset="0"/>
              </a:rPr>
              <a:t>Reference:</a:t>
            </a:r>
            <a:endParaRPr lang="en-GB" sz="800" dirty="0" smtClean="0">
              <a:latin typeface="Arial" panose="020B0604020202020204" pitchFamily="34" charset="0"/>
              <a:cs typeface="Arial" panose="020B0604020202020204" pitchFamily="34" charset="0"/>
            </a:endParaRPr>
          </a:p>
          <a:p>
            <a:pPr marL="228600" marR="0" lvl="0" indent="-228600" algn="l" defTabSz="457200" rtl="0" eaLnBrk="1" fontAlgn="auto" latinLnBrk="0" hangingPunct="1">
              <a:lnSpc>
                <a:spcPct val="100000"/>
              </a:lnSpc>
              <a:spcBef>
                <a:spcPts val="0"/>
              </a:spcBef>
              <a:spcAft>
                <a:spcPts val="0"/>
              </a:spcAft>
              <a:buClrTx/>
              <a:buSzTx/>
              <a:buFontTx/>
              <a:buAutoNum type="arabicPeriod"/>
              <a:tabLst/>
              <a:defRPr/>
            </a:pPr>
            <a:r>
              <a:rPr kumimoji="0" lang="en-GB" sz="800" b="0" i="0" u="none" strike="noStrike" kern="1200" cap="none" spc="0" normalizeH="0" baseline="0" noProof="0" dirty="0" smtClean="0">
                <a:ln>
                  <a:noFill/>
                </a:ln>
                <a:solidFill>
                  <a:prstClr val="black"/>
                </a:solidFill>
                <a:effectLst/>
                <a:uLnTx/>
                <a:uFillTx/>
                <a:latin typeface="Arial" panose="020B0604020202020204" pitchFamily="34" charset="0"/>
                <a:cs typeface="Arial" panose="020B0604020202020204" pitchFamily="34" charset="0"/>
              </a:rPr>
              <a:t>Prostate cancer. American Cancer Society Web site. http://www.cancer.org/acs/groups/cid/documents/webcontent/003134-pdf.pdf. Accessed April 4, 2016.</a:t>
            </a:r>
          </a:p>
          <a:p>
            <a:pPr marL="228600" marR="0" lvl="0" indent="-228600" algn="l" defTabSz="457200" rtl="0" eaLnBrk="1" fontAlgn="auto" latinLnBrk="0" hangingPunct="1">
              <a:lnSpc>
                <a:spcPct val="100000"/>
              </a:lnSpc>
              <a:spcBef>
                <a:spcPts val="0"/>
              </a:spcBef>
              <a:spcAft>
                <a:spcPts val="0"/>
              </a:spcAft>
              <a:buClrTx/>
              <a:buSzTx/>
              <a:buFontTx/>
              <a:buAutoNum type="arabicPeriod"/>
              <a:tabLst/>
              <a:defRPr/>
            </a:pPr>
            <a:endParaRPr kumimoji="0" lang="en-GB" sz="1050" b="0" i="0" u="none" strike="noStrike" kern="1200" cap="none" spc="0" normalizeH="0" baseline="0" noProof="0" dirty="0" smtClean="0">
              <a:ln>
                <a:noFill/>
              </a:ln>
              <a:solidFill>
                <a:prstClr val="black"/>
              </a:solidFill>
              <a:effectLst/>
              <a:uLnTx/>
              <a:uFillTx/>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FC51A87A-2AE1-D146-87E8-F584AD5E8E38}" type="slidenum">
              <a:rPr lang="en-GB" smtClean="0"/>
              <a:t>35</a:t>
            </a:fld>
            <a:endParaRPr lang="en-GB" dirty="0"/>
          </a:p>
        </p:txBody>
      </p:sp>
    </p:spTree>
    <p:extLst>
      <p:ext uri="{BB962C8B-B14F-4D97-AF65-F5344CB8AC3E}">
        <p14:creationId xmlns:p14="http://schemas.microsoft.com/office/powerpoint/2010/main" val="425957686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050" b="0" u="sng" dirty="0" smtClean="0">
                <a:latin typeface="Arial" panose="020B0604020202020204" pitchFamily="34" charset="0"/>
                <a:cs typeface="Arial" panose="020B0604020202020204" pitchFamily="34" charset="0"/>
              </a:rPr>
              <a:t>Chemotherapy (cont.)</a:t>
            </a:r>
          </a:p>
          <a:p>
            <a:endParaRPr lang="en-GB" sz="1050" b="0" dirty="0" smtClean="0">
              <a:latin typeface="Arial" panose="020B0604020202020204" pitchFamily="34" charset="0"/>
              <a:cs typeface="Arial" panose="020B0604020202020204" pitchFamily="34" charset="0"/>
            </a:endParaRPr>
          </a:p>
          <a:p>
            <a:r>
              <a:rPr lang="en-GB" sz="1050" b="0" baseline="0" dirty="0" smtClean="0">
                <a:latin typeface="Arial" panose="020B0604020202020204" pitchFamily="34" charset="0"/>
                <a:cs typeface="Arial" panose="020B0604020202020204" pitchFamily="34" charset="0"/>
              </a:rPr>
              <a:t>The first line of chemotherapy is usually docetaxel combined with a steroid (prednisone). If this does not work or stops working, cabazitaxel is typically chosen next.</a:t>
            </a:r>
            <a:r>
              <a:rPr lang="en-GB" sz="1050" b="0" baseline="30000" dirty="0" smtClean="0">
                <a:latin typeface="Arial" panose="020B0604020202020204" pitchFamily="34" charset="0"/>
                <a:cs typeface="Arial" panose="020B0604020202020204" pitchFamily="34" charset="0"/>
              </a:rPr>
              <a:t> </a:t>
            </a:r>
            <a:r>
              <a:rPr lang="en-GB" sz="1050" b="0" dirty="0" smtClean="0">
                <a:latin typeface="Arial" panose="020B0604020202020204" pitchFamily="34" charset="0"/>
                <a:cs typeface="Arial" panose="020B0604020202020204" pitchFamily="34" charset="0"/>
              </a:rPr>
              <a:t>It must be noted that chemotherapy is very unlikely</a:t>
            </a:r>
            <a:r>
              <a:rPr lang="en-GB" sz="1050" b="0" baseline="0" dirty="0" smtClean="0">
                <a:latin typeface="Arial" panose="020B0604020202020204" pitchFamily="34" charset="0"/>
                <a:cs typeface="Arial" panose="020B0604020202020204" pitchFamily="34" charset="0"/>
              </a:rPr>
              <a:t> to cure prostate cancer. Chemotherapy is typically used for the treatment of metastatic prostate cancer, more specifically CRPC.</a:t>
            </a:r>
            <a:r>
              <a:rPr lang="en-GB" sz="1050" b="0" baseline="30000" dirty="0" smtClean="0">
                <a:latin typeface="Arial" panose="020B0604020202020204" pitchFamily="34" charset="0"/>
                <a:cs typeface="Arial" panose="020B0604020202020204" pitchFamily="34" charset="0"/>
              </a:rPr>
              <a:t>1 </a:t>
            </a:r>
            <a:r>
              <a:rPr lang="en-GB" sz="1050" b="0" dirty="0" smtClean="0">
                <a:latin typeface="Arial" panose="020B0604020202020204" pitchFamily="34" charset="0"/>
                <a:cs typeface="Arial" panose="020B0604020202020204" pitchFamily="34" charset="0"/>
              </a:rPr>
              <a:t>/p55/para2-5 </a:t>
            </a:r>
          </a:p>
          <a:p>
            <a:endParaRPr lang="en-GB" sz="1050" b="0" dirty="0" smtClean="0">
              <a:latin typeface="Arial" panose="020B0604020202020204" pitchFamily="34" charset="0"/>
              <a:cs typeface="Arial" panose="020B0604020202020204" pitchFamily="34" charset="0"/>
            </a:endParaRPr>
          </a:p>
          <a:p>
            <a:pPr marL="0" marR="0" indent="0" algn="l" defTabSz="457200" rtl="0" eaLnBrk="1" fontAlgn="auto" latinLnBrk="0" hangingPunct="1">
              <a:lnSpc>
                <a:spcPct val="100000"/>
              </a:lnSpc>
              <a:spcBef>
                <a:spcPts val="0"/>
              </a:spcBef>
              <a:spcAft>
                <a:spcPts val="0"/>
              </a:spcAft>
              <a:buClrTx/>
              <a:buSzTx/>
              <a:buFontTx/>
              <a:buNone/>
              <a:tabLst/>
              <a:defRPr/>
            </a:pPr>
            <a:r>
              <a:rPr lang="en-GB" sz="1050" b="0" dirty="0" smtClean="0">
                <a:latin typeface="Arial" panose="020B0604020202020204" pitchFamily="34" charset="0"/>
                <a:cs typeface="Arial" panose="020B0604020202020204" pitchFamily="34" charset="0"/>
              </a:rPr>
              <a:t>Chemotherapeutic regimens are typically used in cases of metastatic prostate cancer. In cases of ADT-naïve metastatic disease, ADT with docetaxel is a treatment option. In</a:t>
            </a:r>
            <a:r>
              <a:rPr lang="en-GB" sz="1050" b="0" baseline="0" dirty="0" smtClean="0">
                <a:latin typeface="Arial" panose="020B0604020202020204" pitchFamily="34" charset="0"/>
                <a:cs typeface="Arial" panose="020B0604020202020204" pitchFamily="34" charset="0"/>
              </a:rPr>
              <a:t> patients with metastatic castration-resistant prostate cancer (</a:t>
            </a:r>
            <a:r>
              <a:rPr lang="en-GB" sz="1050" b="0" baseline="0" dirty="0" err="1" smtClean="0">
                <a:latin typeface="Arial" panose="020B0604020202020204" pitchFamily="34" charset="0"/>
                <a:cs typeface="Arial" panose="020B0604020202020204" pitchFamily="34" charset="0"/>
              </a:rPr>
              <a:t>mCRPC</a:t>
            </a:r>
            <a:r>
              <a:rPr lang="en-GB" sz="1050" b="0" baseline="0" dirty="0" smtClean="0">
                <a:latin typeface="Arial" panose="020B0604020202020204" pitchFamily="34" charset="0"/>
                <a:cs typeface="Arial" panose="020B0604020202020204" pitchFamily="34" charset="0"/>
              </a:rPr>
              <a:t>), docetaxel with prednisone is the </a:t>
            </a:r>
            <a:r>
              <a:rPr lang="en-US" sz="1050" b="0" baseline="0" dirty="0" smtClean="0">
                <a:latin typeface="Arial" panose="020B0604020202020204" pitchFamily="34" charset="0"/>
                <a:cs typeface="Arial" panose="020B0604020202020204" pitchFamily="34" charset="0"/>
              </a:rPr>
              <a:t>preferred first line of treatment [</a:t>
            </a:r>
            <a:r>
              <a:rPr lang="en-GB" sz="1050" baseline="0" dirty="0" smtClean="0">
                <a:latin typeface="Arial" panose="020B0604020202020204" pitchFamily="34" charset="0"/>
                <a:cs typeface="Arial" panose="020B0604020202020204" pitchFamily="34" charset="0"/>
              </a:rPr>
              <a:t>the National Comprehensive Cancer Network (</a:t>
            </a:r>
            <a:r>
              <a:rPr lang="en-GB" sz="1050" baseline="0" dirty="0" err="1" smtClean="0">
                <a:latin typeface="Arial" panose="020B0604020202020204" pitchFamily="34" charset="0"/>
                <a:cs typeface="Arial" panose="020B0604020202020204" pitchFamily="34" charset="0"/>
              </a:rPr>
              <a:t>NCCN</a:t>
            </a:r>
            <a:r>
              <a:rPr lang="en-GB" sz="1050" baseline="0" dirty="0" smtClean="0">
                <a:latin typeface="Arial" panose="020B0604020202020204" pitchFamily="34" charset="0"/>
                <a:cs typeface="Arial" panose="020B0604020202020204" pitchFamily="34" charset="0"/>
              </a:rPr>
              <a:t>), </a:t>
            </a:r>
            <a:r>
              <a:rPr lang="en-US" sz="1050" b="0" baseline="0" dirty="0" smtClean="0">
                <a:latin typeface="Arial" panose="020B0604020202020204" pitchFamily="34" charset="0"/>
                <a:cs typeface="Arial" panose="020B0604020202020204" pitchFamily="34" charset="0"/>
              </a:rPr>
              <a:t>guidelines]. </a:t>
            </a:r>
            <a:r>
              <a:rPr lang="en-US" sz="1050" b="0" baseline="0" dirty="0" err="1" smtClean="0">
                <a:latin typeface="Arial" panose="020B0604020202020204" pitchFamily="34" charset="0"/>
                <a:cs typeface="Arial" panose="020B0604020202020204" pitchFamily="34" charset="0"/>
              </a:rPr>
              <a:t>Cabazitaxel</a:t>
            </a:r>
            <a:r>
              <a:rPr lang="en-US" sz="1050" b="0" baseline="0" dirty="0" smtClean="0">
                <a:latin typeface="Arial" panose="020B0604020202020204" pitchFamily="34" charset="0"/>
                <a:cs typeface="Arial" panose="020B0604020202020204" pitchFamily="34" charset="0"/>
              </a:rPr>
              <a:t> with prednisone is preferred over </a:t>
            </a:r>
            <a:r>
              <a:rPr lang="en-US" sz="1050" b="0" baseline="0" dirty="0" err="1" smtClean="0">
                <a:latin typeface="Arial" panose="020B0604020202020204" pitchFamily="34" charset="0"/>
                <a:cs typeface="Arial" panose="020B0604020202020204" pitchFamily="34" charset="0"/>
              </a:rPr>
              <a:t>mitoxantrone</a:t>
            </a:r>
            <a:r>
              <a:rPr lang="en-US" sz="1050" b="0" baseline="0" dirty="0" smtClean="0">
                <a:latin typeface="Arial" panose="020B0604020202020204" pitchFamily="34" charset="0"/>
                <a:cs typeface="Arial" panose="020B0604020202020204" pitchFamily="34" charset="0"/>
              </a:rPr>
              <a:t> and prednisone as the second line of treatment </a:t>
            </a:r>
            <a:r>
              <a:rPr lang="en-GB" sz="1050" b="0" baseline="0" dirty="0" smtClean="0">
                <a:latin typeface="Arial" panose="020B0604020202020204" pitchFamily="34" charset="0"/>
                <a:cs typeface="Arial" panose="020B0604020202020204" pitchFamily="34" charset="0"/>
              </a:rPr>
              <a:t>in a post-docetaxel setting. Patients who did not demonstrate evidence of progression with docetaxel may be given docetaxel again. Patients not responding to cabazitaxel must try to enrol in a clinical trial as currently there are no treatment options shown to prolong survival or improve quality of life post cabazitaxel treatment.</a:t>
            </a:r>
            <a:r>
              <a:rPr lang="en-GB" sz="1050" b="0" baseline="30000" dirty="0" smtClean="0">
                <a:latin typeface="Arial" panose="020B0604020202020204" pitchFamily="34" charset="0"/>
                <a:cs typeface="Arial" panose="020B0604020202020204" pitchFamily="34" charset="0"/>
              </a:rPr>
              <a:t>2 </a:t>
            </a:r>
            <a:r>
              <a:rPr lang="en-GB" sz="1050" b="0" dirty="0" smtClean="0">
                <a:latin typeface="Arial" panose="020B0604020202020204" pitchFamily="34" charset="0"/>
                <a:cs typeface="Arial" panose="020B0604020202020204" pitchFamily="34" charset="0"/>
              </a:rPr>
              <a:t>/p33-34</a:t>
            </a:r>
          </a:p>
          <a:p>
            <a:pPr marL="0" marR="0" indent="0" algn="l" defTabSz="457200" rtl="0" eaLnBrk="1" fontAlgn="auto" latinLnBrk="0" hangingPunct="1">
              <a:lnSpc>
                <a:spcPct val="100000"/>
              </a:lnSpc>
              <a:spcBef>
                <a:spcPts val="0"/>
              </a:spcBef>
              <a:spcAft>
                <a:spcPts val="0"/>
              </a:spcAft>
              <a:buClrTx/>
              <a:buSzTx/>
              <a:buFontTx/>
              <a:buNone/>
              <a:tabLst/>
              <a:defRPr/>
            </a:pPr>
            <a:endParaRPr lang="en-GB" sz="1050" b="0" dirty="0" smtClean="0">
              <a:latin typeface="Arial" panose="020B0604020202020204" pitchFamily="34" charset="0"/>
              <a:cs typeface="Arial" panose="020B0604020202020204" pitchFamily="34" charset="0"/>
            </a:endParaRPr>
          </a:p>
          <a:p>
            <a:pPr marL="0" marR="0" indent="0" algn="l" defTabSz="457200" rtl="0" eaLnBrk="1" fontAlgn="auto" latinLnBrk="0" hangingPunct="1">
              <a:lnSpc>
                <a:spcPct val="100000"/>
              </a:lnSpc>
              <a:spcBef>
                <a:spcPts val="0"/>
              </a:spcBef>
              <a:spcAft>
                <a:spcPts val="0"/>
              </a:spcAft>
              <a:buClrTx/>
              <a:buSzTx/>
              <a:buFontTx/>
              <a:buNone/>
              <a:tabLst/>
              <a:defRPr/>
            </a:pPr>
            <a:r>
              <a:rPr lang="en-GB" sz="1050" baseline="0" dirty="0" smtClean="0">
                <a:latin typeface="Arial" panose="020B0604020202020204" pitchFamily="34" charset="0"/>
                <a:cs typeface="Arial" panose="020B0604020202020204" pitchFamily="34" charset="0"/>
              </a:rPr>
              <a:t>In the next slide, we will discuss about bone-directed treatments. </a:t>
            </a:r>
            <a:endParaRPr lang="en-GB" sz="1050" dirty="0" smtClean="0">
              <a:latin typeface="Arial" panose="020B0604020202020204" pitchFamily="34" charset="0"/>
              <a:cs typeface="Arial" panose="020B0604020202020204" pitchFamily="34" charset="0"/>
            </a:endParaRPr>
          </a:p>
          <a:p>
            <a:endParaRPr lang="en-GB" sz="1050" b="1" dirty="0" smtClean="0">
              <a:latin typeface="Arial" panose="020B0604020202020204" pitchFamily="34" charset="0"/>
              <a:cs typeface="Arial" panose="020B0604020202020204" pitchFamily="34" charset="0"/>
            </a:endParaRPr>
          </a:p>
          <a:p>
            <a:r>
              <a:rPr lang="en-GB" sz="800" b="1" dirty="0" smtClean="0">
                <a:latin typeface="Arial" panose="020B0604020202020204" pitchFamily="34" charset="0"/>
                <a:cs typeface="Arial" panose="020B0604020202020204" pitchFamily="34" charset="0"/>
              </a:rPr>
              <a:t>References:</a:t>
            </a:r>
            <a:endParaRPr lang="en-GB" sz="800" dirty="0" smtClean="0">
              <a:latin typeface="Arial" panose="020B0604020202020204" pitchFamily="34" charset="0"/>
              <a:cs typeface="Arial" panose="020B0604020202020204" pitchFamily="34" charset="0"/>
            </a:endParaRPr>
          </a:p>
          <a:p>
            <a:pPr marL="228600" marR="0" lvl="0" indent="-228600" algn="l" defTabSz="457200" rtl="0" eaLnBrk="1" fontAlgn="auto" latinLnBrk="0" hangingPunct="1">
              <a:lnSpc>
                <a:spcPct val="100000"/>
              </a:lnSpc>
              <a:spcBef>
                <a:spcPts val="0"/>
              </a:spcBef>
              <a:spcAft>
                <a:spcPts val="0"/>
              </a:spcAft>
              <a:buClrTx/>
              <a:buSzTx/>
              <a:buFontTx/>
              <a:buAutoNum type="arabicPeriod"/>
              <a:tabLst/>
              <a:defRPr/>
            </a:pPr>
            <a:r>
              <a:rPr kumimoji="0" lang="en-GB" sz="800" b="0" i="0" u="none" strike="noStrike" kern="1200" cap="none" spc="0" normalizeH="0" baseline="0" noProof="0" dirty="0" smtClean="0">
                <a:ln>
                  <a:noFill/>
                </a:ln>
                <a:solidFill>
                  <a:prstClr val="black"/>
                </a:solidFill>
                <a:effectLst/>
                <a:uLnTx/>
                <a:uFillTx/>
                <a:latin typeface="Arial" panose="020B0604020202020204" pitchFamily="34" charset="0"/>
                <a:cs typeface="Arial" panose="020B0604020202020204" pitchFamily="34" charset="0"/>
              </a:rPr>
              <a:t>Prostate cancer. American Cancer Society Web site. http://www.cancer.org/acs/groups/cid/documents/webcontent/003134-pdf.pdf. Accessed April 4, 2016.</a:t>
            </a:r>
          </a:p>
          <a:p>
            <a:pPr marL="228600" marR="0" lvl="0" indent="-228600" algn="l" defTabSz="457200" rtl="0" eaLnBrk="1" fontAlgn="auto" latinLnBrk="0" hangingPunct="1">
              <a:lnSpc>
                <a:spcPct val="100000"/>
              </a:lnSpc>
              <a:spcBef>
                <a:spcPts val="0"/>
              </a:spcBef>
              <a:spcAft>
                <a:spcPts val="0"/>
              </a:spcAft>
              <a:buClrTx/>
              <a:buSzTx/>
              <a:buFont typeface="+mj-lt"/>
              <a:buAutoNum type="arabicPeriod"/>
              <a:tabLst/>
              <a:defRPr/>
            </a:pPr>
            <a:r>
              <a:rPr lang="en-GB" sz="800" kern="1200" dirty="0" err="1" smtClean="0">
                <a:solidFill>
                  <a:schemeClr val="tx1"/>
                </a:solidFill>
                <a:effectLst/>
                <a:latin typeface="Arial" panose="020B0604020202020204" pitchFamily="34" charset="0"/>
                <a:cs typeface="Arial" panose="020B0604020202020204" pitchFamily="34" charset="0"/>
              </a:rPr>
              <a:t>Coit</a:t>
            </a:r>
            <a:r>
              <a:rPr lang="en-GB" sz="800" kern="1200" dirty="0" smtClean="0">
                <a:solidFill>
                  <a:schemeClr val="tx1"/>
                </a:solidFill>
                <a:effectLst/>
                <a:latin typeface="Arial" panose="020B0604020202020204" pitchFamily="34" charset="0"/>
                <a:cs typeface="Arial" panose="020B0604020202020204" pitchFamily="34" charset="0"/>
              </a:rPr>
              <a:t> DG, Thompson </a:t>
            </a:r>
            <a:r>
              <a:rPr lang="en-GB" sz="800" kern="1200" dirty="0" err="1" smtClean="0">
                <a:solidFill>
                  <a:schemeClr val="tx1"/>
                </a:solidFill>
                <a:effectLst/>
                <a:latin typeface="Arial" panose="020B0604020202020204" pitchFamily="34" charset="0"/>
                <a:cs typeface="Arial" panose="020B0604020202020204" pitchFamily="34" charset="0"/>
              </a:rPr>
              <a:t>JA</a:t>
            </a:r>
            <a:r>
              <a:rPr lang="en-GB" sz="800" kern="1200" dirty="0" smtClean="0">
                <a:solidFill>
                  <a:schemeClr val="tx1"/>
                </a:solidFill>
                <a:effectLst/>
                <a:latin typeface="Arial" panose="020B0604020202020204" pitchFamily="34" charset="0"/>
                <a:cs typeface="Arial" panose="020B0604020202020204" pitchFamily="34" charset="0"/>
              </a:rPr>
              <a:t>, </a:t>
            </a:r>
            <a:r>
              <a:rPr lang="en-GB" sz="800" kern="1200" dirty="0" err="1" smtClean="0">
                <a:solidFill>
                  <a:schemeClr val="tx1"/>
                </a:solidFill>
                <a:effectLst/>
                <a:latin typeface="Arial" panose="020B0604020202020204" pitchFamily="34" charset="0"/>
                <a:cs typeface="Arial" panose="020B0604020202020204" pitchFamily="34" charset="0"/>
              </a:rPr>
              <a:t>Algazi</a:t>
            </a:r>
            <a:r>
              <a:rPr lang="en-GB" sz="800" kern="1200" dirty="0" smtClean="0">
                <a:solidFill>
                  <a:schemeClr val="tx1"/>
                </a:solidFill>
                <a:effectLst/>
                <a:latin typeface="Arial" panose="020B0604020202020204" pitchFamily="34" charset="0"/>
                <a:cs typeface="Arial" panose="020B0604020202020204" pitchFamily="34" charset="0"/>
              </a:rPr>
              <a:t> A, et al. Melanoma, version 2.2016, </a:t>
            </a:r>
            <a:r>
              <a:rPr lang="en-GB" sz="800" kern="1200" dirty="0" err="1" smtClean="0">
                <a:solidFill>
                  <a:schemeClr val="tx1"/>
                </a:solidFill>
                <a:effectLst/>
                <a:latin typeface="Arial" panose="020B0604020202020204" pitchFamily="34" charset="0"/>
                <a:cs typeface="Arial" panose="020B0604020202020204" pitchFamily="34" charset="0"/>
              </a:rPr>
              <a:t>NCCN</a:t>
            </a:r>
            <a:r>
              <a:rPr lang="en-GB" sz="800" kern="1200" dirty="0" smtClean="0">
                <a:solidFill>
                  <a:schemeClr val="tx1"/>
                </a:solidFill>
                <a:effectLst/>
                <a:latin typeface="Arial" panose="020B0604020202020204" pitchFamily="34" charset="0"/>
                <a:cs typeface="Arial" panose="020B0604020202020204" pitchFamily="34" charset="0"/>
              </a:rPr>
              <a:t> clinical practice guidelines in oncology. </a:t>
            </a:r>
            <a:r>
              <a:rPr lang="en-GB" sz="800" i="1" kern="1200" dirty="0" smtClean="0">
                <a:solidFill>
                  <a:schemeClr val="tx1"/>
                </a:solidFill>
                <a:effectLst/>
                <a:latin typeface="Arial" panose="020B0604020202020204" pitchFamily="34" charset="0"/>
                <a:cs typeface="Arial" panose="020B0604020202020204" pitchFamily="34" charset="0"/>
              </a:rPr>
              <a:t>J </a:t>
            </a:r>
            <a:r>
              <a:rPr lang="en-GB" sz="800" i="1" kern="1200" dirty="0" err="1" smtClean="0">
                <a:solidFill>
                  <a:schemeClr val="tx1"/>
                </a:solidFill>
                <a:effectLst/>
                <a:latin typeface="Arial" panose="020B0604020202020204" pitchFamily="34" charset="0"/>
                <a:cs typeface="Arial" panose="020B0604020202020204" pitchFamily="34" charset="0"/>
              </a:rPr>
              <a:t>Natl</a:t>
            </a:r>
            <a:r>
              <a:rPr lang="en-GB" sz="800" i="1" kern="1200" dirty="0" smtClean="0">
                <a:solidFill>
                  <a:schemeClr val="tx1"/>
                </a:solidFill>
                <a:effectLst/>
                <a:latin typeface="Arial" panose="020B0604020202020204" pitchFamily="34" charset="0"/>
                <a:cs typeface="Arial" panose="020B0604020202020204" pitchFamily="34" charset="0"/>
              </a:rPr>
              <a:t> </a:t>
            </a:r>
            <a:r>
              <a:rPr lang="en-GB" sz="800" i="1" kern="1200" dirty="0" err="1" smtClean="0">
                <a:solidFill>
                  <a:schemeClr val="tx1"/>
                </a:solidFill>
                <a:effectLst/>
                <a:latin typeface="Arial" panose="020B0604020202020204" pitchFamily="34" charset="0"/>
                <a:cs typeface="Arial" panose="020B0604020202020204" pitchFamily="34" charset="0"/>
              </a:rPr>
              <a:t>Compr</a:t>
            </a:r>
            <a:r>
              <a:rPr lang="en-GB" sz="800" i="1" kern="1200" dirty="0" smtClean="0">
                <a:solidFill>
                  <a:schemeClr val="tx1"/>
                </a:solidFill>
                <a:effectLst/>
                <a:latin typeface="Arial" panose="020B0604020202020204" pitchFamily="34" charset="0"/>
                <a:cs typeface="Arial" panose="020B0604020202020204" pitchFamily="34" charset="0"/>
              </a:rPr>
              <a:t> </a:t>
            </a:r>
            <a:r>
              <a:rPr lang="en-GB" sz="800" i="1" kern="1200" dirty="0" err="1" smtClean="0">
                <a:solidFill>
                  <a:schemeClr val="tx1"/>
                </a:solidFill>
                <a:effectLst/>
                <a:latin typeface="Arial" panose="020B0604020202020204" pitchFamily="34" charset="0"/>
                <a:cs typeface="Arial" panose="020B0604020202020204" pitchFamily="34" charset="0"/>
              </a:rPr>
              <a:t>Canc</a:t>
            </a:r>
            <a:r>
              <a:rPr lang="en-GB" sz="800" i="1" kern="1200" dirty="0" smtClean="0">
                <a:solidFill>
                  <a:schemeClr val="tx1"/>
                </a:solidFill>
                <a:effectLst/>
                <a:latin typeface="Arial" panose="020B0604020202020204" pitchFamily="34" charset="0"/>
                <a:cs typeface="Arial" panose="020B0604020202020204" pitchFamily="34" charset="0"/>
              </a:rPr>
              <a:t> </a:t>
            </a:r>
            <a:r>
              <a:rPr lang="en-GB" sz="800" i="1" kern="1200" dirty="0" err="1" smtClean="0">
                <a:solidFill>
                  <a:schemeClr val="tx1"/>
                </a:solidFill>
                <a:effectLst/>
                <a:latin typeface="Arial" panose="020B0604020202020204" pitchFamily="34" charset="0"/>
                <a:cs typeface="Arial" panose="020B0604020202020204" pitchFamily="34" charset="0"/>
              </a:rPr>
              <a:t>Netw</a:t>
            </a:r>
            <a:r>
              <a:rPr lang="en-GB" sz="800" i="1" kern="1200" dirty="0" smtClean="0">
                <a:solidFill>
                  <a:schemeClr val="tx1"/>
                </a:solidFill>
                <a:effectLst/>
                <a:latin typeface="Arial" panose="020B0604020202020204" pitchFamily="34" charset="0"/>
                <a:cs typeface="Arial" panose="020B0604020202020204" pitchFamily="34" charset="0"/>
              </a:rPr>
              <a:t>. </a:t>
            </a:r>
            <a:r>
              <a:rPr lang="en-GB" sz="800" kern="1200" dirty="0" smtClean="0">
                <a:solidFill>
                  <a:schemeClr val="tx1"/>
                </a:solidFill>
                <a:effectLst/>
                <a:latin typeface="Arial" panose="020B0604020202020204" pitchFamily="34" charset="0"/>
                <a:cs typeface="Arial" panose="020B0604020202020204" pitchFamily="34" charset="0"/>
              </a:rPr>
              <a:t>2016;14(4):450-473. https://www.nccn.org/professionals/physician_gls/pdf/prostate.pdf. Accessed June 16, 2016. </a:t>
            </a:r>
          </a:p>
        </p:txBody>
      </p:sp>
      <p:sp>
        <p:nvSpPr>
          <p:cNvPr id="4" name="Slide Number Placeholder 3"/>
          <p:cNvSpPr>
            <a:spLocks noGrp="1"/>
          </p:cNvSpPr>
          <p:nvPr>
            <p:ph type="sldNum" sz="quarter" idx="10"/>
          </p:nvPr>
        </p:nvSpPr>
        <p:spPr/>
        <p:txBody>
          <a:bodyPr/>
          <a:lstStyle/>
          <a:p>
            <a:fld id="{FC51A87A-2AE1-D146-87E8-F584AD5E8E38}" type="slidenum">
              <a:rPr lang="en-GB" smtClean="0"/>
              <a:t>36</a:t>
            </a:fld>
            <a:endParaRPr lang="en-GB" dirty="0"/>
          </a:p>
        </p:txBody>
      </p:sp>
    </p:spTree>
    <p:extLst>
      <p:ext uri="{BB962C8B-B14F-4D97-AF65-F5344CB8AC3E}">
        <p14:creationId xmlns:p14="http://schemas.microsoft.com/office/powerpoint/2010/main" val="425957686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246743" y="4343400"/>
            <a:ext cx="6444343" cy="4114800"/>
          </a:xfrm>
        </p:spPr>
        <p:txBody>
          <a:bodyPr/>
          <a:lstStyle/>
          <a:p>
            <a:r>
              <a:rPr lang="en-GB" sz="1050" b="0" u="sng" dirty="0" smtClean="0">
                <a:latin typeface="Arial" panose="020B0604020202020204" pitchFamily="34" charset="0"/>
                <a:cs typeface="Arial" panose="020B0604020202020204" pitchFamily="34" charset="0"/>
              </a:rPr>
              <a:t>Bone-directed</a:t>
            </a:r>
            <a:r>
              <a:rPr lang="en-GB" sz="1050" b="0" u="sng" baseline="0" dirty="0" smtClean="0">
                <a:latin typeface="Arial" panose="020B0604020202020204" pitchFamily="34" charset="0"/>
                <a:cs typeface="Arial" panose="020B0604020202020204" pitchFamily="34" charset="0"/>
              </a:rPr>
              <a:t> treatments</a:t>
            </a:r>
          </a:p>
          <a:p>
            <a:endParaRPr lang="en-GB" sz="1050" b="0" baseline="0" dirty="0" smtClean="0">
              <a:latin typeface="Arial" panose="020B0604020202020204" pitchFamily="34" charset="0"/>
              <a:cs typeface="Arial" panose="020B0604020202020204" pitchFamily="34" charset="0"/>
            </a:endParaRPr>
          </a:p>
          <a:p>
            <a:r>
              <a:rPr lang="en-GB" sz="1050" b="0" dirty="0" smtClean="0">
                <a:latin typeface="Arial" panose="020B0604020202020204" pitchFamily="34" charset="0"/>
                <a:cs typeface="Arial" panose="020B0604020202020204" pitchFamily="34" charset="0"/>
              </a:rPr>
              <a:t>While, hormone</a:t>
            </a:r>
            <a:r>
              <a:rPr lang="en-GB" sz="1050" b="0" baseline="0" dirty="0" smtClean="0">
                <a:latin typeface="Arial" panose="020B0604020202020204" pitchFamily="34" charset="0"/>
                <a:cs typeface="Arial" panose="020B0604020202020204" pitchFamily="34" charset="0"/>
              </a:rPr>
              <a:t> therapy, chemotherapy and vaccine can treat bone metastases, there are specific bone-directed treatments that are more effective for slowing bone metastasis and managing pain.</a:t>
            </a:r>
            <a:r>
              <a:rPr lang="en-GB" sz="1050" b="0" baseline="30000" dirty="0" smtClean="0">
                <a:latin typeface="Arial" panose="020B0604020202020204" pitchFamily="34" charset="0"/>
                <a:cs typeface="Arial" panose="020B0604020202020204" pitchFamily="34" charset="0"/>
              </a:rPr>
              <a:t>1</a:t>
            </a:r>
            <a:r>
              <a:rPr lang="en-GB" sz="1050" b="0" baseline="0" dirty="0" smtClean="0">
                <a:latin typeface="Arial" panose="020B0604020202020204" pitchFamily="34" charset="0"/>
                <a:cs typeface="Arial" panose="020B0604020202020204" pitchFamily="34" charset="0"/>
              </a:rPr>
              <a:t> </a:t>
            </a:r>
            <a:r>
              <a:rPr lang="en-GB" sz="1050" b="0" dirty="0" smtClean="0">
                <a:latin typeface="Arial" panose="020B0604020202020204" pitchFamily="34" charset="0"/>
                <a:cs typeface="Arial" panose="020B0604020202020204" pitchFamily="34" charset="0"/>
              </a:rPr>
              <a:t>/p57/para5</a:t>
            </a:r>
          </a:p>
          <a:p>
            <a:endParaRPr lang="en-GB" sz="1050" b="0" baseline="0" dirty="0" smtClean="0">
              <a:latin typeface="Arial" panose="020B0604020202020204" pitchFamily="34" charset="0"/>
              <a:cs typeface="Arial" panose="020B0604020202020204" pitchFamily="34" charset="0"/>
            </a:endParaRPr>
          </a:p>
          <a:p>
            <a:r>
              <a:rPr lang="en-GB" sz="1050" b="0" baseline="0" dirty="0" smtClean="0">
                <a:latin typeface="Arial" panose="020B0604020202020204" pitchFamily="34" charset="0"/>
                <a:cs typeface="Arial" panose="020B0604020202020204" pitchFamily="34" charset="0"/>
              </a:rPr>
              <a:t>Bisphosphonates are used to relieve pain and to slow the growth of cancer. Zoledronic acid is the most commonly used bisphosphonate. Side effects include flu-like symptoms, kidney problems and bone or joint pain. A rare but serious side effect is osteonecrosis of the jaw.</a:t>
            </a:r>
            <a:r>
              <a:rPr lang="en-GB" sz="1050" b="0" baseline="30000" dirty="0" smtClean="0">
                <a:latin typeface="Arial" panose="020B0604020202020204" pitchFamily="34" charset="0"/>
                <a:cs typeface="Arial" panose="020B0604020202020204" pitchFamily="34" charset="0"/>
              </a:rPr>
              <a:t>1</a:t>
            </a:r>
            <a:r>
              <a:rPr lang="en-GB" sz="1050" b="0" baseline="0" dirty="0" smtClean="0">
                <a:latin typeface="Arial" panose="020B0604020202020204" pitchFamily="34" charset="0"/>
                <a:cs typeface="Arial" panose="020B0604020202020204" pitchFamily="34" charset="0"/>
              </a:rPr>
              <a:t> /p57/para5-6, </a:t>
            </a:r>
            <a:r>
              <a:rPr lang="en-GB" sz="1050" b="0" dirty="0" smtClean="0">
                <a:latin typeface="Arial" panose="020B0604020202020204" pitchFamily="34" charset="0"/>
                <a:cs typeface="Arial" panose="020B0604020202020204" pitchFamily="34" charset="0"/>
              </a:rPr>
              <a:t>/p58/para1-4 Denosumab</a:t>
            </a:r>
            <a:r>
              <a:rPr lang="en-GB" sz="1050" b="0" baseline="0" dirty="0" smtClean="0">
                <a:latin typeface="Arial" panose="020B0604020202020204" pitchFamily="34" charset="0"/>
                <a:cs typeface="Arial" panose="020B0604020202020204" pitchFamily="34" charset="0"/>
              </a:rPr>
              <a:t> also blocks bone cells like bisphosphonates and may be helpful in patients not responding to zoledronic acid. Side effects are similar to bisphosphonates including osteonecrosis of the jaw in rare cases. Vitamin D and calcium is recommended along with denosumab to avoid low calcium levels. Corticosteroids can also be used to relieve pain and lower PSA levels. External radiation therapy is another option especially in cases where pain is limited to one or few areas of the bone. Radiation therapy may also help to shrink tumours and help alleviate pressure on the spinal cord. Radiopharmaceuticals such as strontium-89 or radium-223 are injected into a vein and they migrate to areas of damaged bone, giving off radiation that kills cancer cells. The advantage of these drugs over external radiation therapy is that they can reach all the affected bones at the same time. Side effects include decreased blood counts and as a result, an increased risk of infections. Finally, pain medications ranging from ibuprofen to morphine may be given to patients for pain relief.</a:t>
            </a:r>
            <a:r>
              <a:rPr lang="en-GB" sz="1050" b="0" baseline="30000" dirty="0" smtClean="0">
                <a:latin typeface="Arial" panose="020B0604020202020204" pitchFamily="34" charset="0"/>
                <a:cs typeface="Arial" panose="020B0604020202020204" pitchFamily="34" charset="0"/>
              </a:rPr>
              <a:t>1</a:t>
            </a:r>
            <a:r>
              <a:rPr lang="en-GB" sz="1050" b="0" baseline="0" dirty="0" smtClean="0">
                <a:latin typeface="Arial" panose="020B0604020202020204" pitchFamily="34" charset="0"/>
                <a:cs typeface="Arial" panose="020B0604020202020204" pitchFamily="34" charset="0"/>
              </a:rPr>
              <a:t> /p57/para5-6, </a:t>
            </a:r>
            <a:r>
              <a:rPr lang="en-GB" sz="1050" b="0" dirty="0" smtClean="0">
                <a:latin typeface="Arial" panose="020B0604020202020204" pitchFamily="34" charset="0"/>
                <a:cs typeface="Arial" panose="020B0604020202020204" pitchFamily="34" charset="0"/>
              </a:rPr>
              <a:t>/p58/para1-4,</a:t>
            </a:r>
            <a:r>
              <a:rPr lang="en-GB" sz="1050" b="0" baseline="0" dirty="0" smtClean="0">
                <a:latin typeface="Arial" panose="020B0604020202020204" pitchFamily="34" charset="0"/>
                <a:cs typeface="Arial" panose="020B0604020202020204" pitchFamily="34" charset="0"/>
              </a:rPr>
              <a:t> /p59 Calcium and vitamin D supplements are also recommended when treating patients with denosumab or bisphosphonates.</a:t>
            </a:r>
            <a:r>
              <a:rPr lang="en-GB" sz="1050" b="0" baseline="30000" dirty="0" smtClean="0">
                <a:latin typeface="Arial" panose="020B0604020202020204" pitchFamily="34" charset="0"/>
                <a:cs typeface="Arial" panose="020B0604020202020204" pitchFamily="34" charset="0"/>
              </a:rPr>
              <a:t>2 </a:t>
            </a:r>
            <a:r>
              <a:rPr lang="en-GB" sz="1050" b="0" baseline="0" dirty="0" smtClean="0">
                <a:latin typeface="Arial" panose="020B0604020202020204" pitchFamily="34" charset="0"/>
                <a:cs typeface="Arial" panose="020B0604020202020204" pitchFamily="34" charset="0"/>
              </a:rPr>
              <a:t>/p97</a:t>
            </a:r>
            <a:r>
              <a:rPr lang="en-GB" sz="1050" b="0" dirty="0" smtClean="0">
                <a:latin typeface="Arial" panose="020B0604020202020204" pitchFamily="34" charset="0"/>
                <a:cs typeface="Arial" panose="020B0604020202020204" pitchFamily="34" charset="0"/>
              </a:rPr>
              <a:t>/Table6.11.11</a:t>
            </a:r>
          </a:p>
          <a:p>
            <a:endParaRPr lang="en-GB" sz="1050" b="0" dirty="0" smtClean="0">
              <a:latin typeface="Arial" panose="020B0604020202020204" pitchFamily="34" charset="0"/>
              <a:cs typeface="Arial" panose="020B0604020202020204" pitchFamily="34" charset="0"/>
            </a:endParaRPr>
          </a:p>
          <a:p>
            <a:pPr marL="0" marR="0" indent="0" algn="l" defTabSz="457200" rtl="0" eaLnBrk="1" fontAlgn="auto" latinLnBrk="0" hangingPunct="1">
              <a:lnSpc>
                <a:spcPct val="100000"/>
              </a:lnSpc>
              <a:spcBef>
                <a:spcPts val="0"/>
              </a:spcBef>
              <a:spcAft>
                <a:spcPts val="0"/>
              </a:spcAft>
              <a:buClrTx/>
              <a:buSzTx/>
              <a:buFontTx/>
              <a:buNone/>
              <a:tabLst/>
              <a:defRPr/>
            </a:pPr>
            <a:r>
              <a:rPr lang="en-GB" sz="1050" baseline="0" dirty="0" smtClean="0">
                <a:latin typeface="Arial" panose="020B0604020202020204" pitchFamily="34" charset="0"/>
                <a:cs typeface="Arial" panose="020B0604020202020204" pitchFamily="34" charset="0"/>
              </a:rPr>
              <a:t>In the next slide, we will discuss about immunotherapy. </a:t>
            </a:r>
            <a:endParaRPr lang="en-GB" sz="1050" dirty="0" smtClean="0">
              <a:latin typeface="Arial" panose="020B0604020202020204" pitchFamily="34" charset="0"/>
              <a:cs typeface="Arial" panose="020B0604020202020204" pitchFamily="34" charset="0"/>
            </a:endParaRPr>
          </a:p>
          <a:p>
            <a:endParaRPr lang="en-GB" sz="1050" b="1" dirty="0" smtClean="0">
              <a:latin typeface="Arial" panose="020B0604020202020204" pitchFamily="34" charset="0"/>
              <a:cs typeface="Arial" panose="020B0604020202020204" pitchFamily="34" charset="0"/>
            </a:endParaRPr>
          </a:p>
          <a:p>
            <a:r>
              <a:rPr lang="en-GB" sz="800" b="1" dirty="0" smtClean="0">
                <a:latin typeface="Arial" panose="020B0604020202020204" pitchFamily="34" charset="0"/>
                <a:cs typeface="Arial" panose="020B0604020202020204" pitchFamily="34" charset="0"/>
              </a:rPr>
              <a:t>References:</a:t>
            </a:r>
            <a:endParaRPr lang="en-GB" sz="800" dirty="0" smtClean="0">
              <a:latin typeface="Arial" panose="020B0604020202020204" pitchFamily="34" charset="0"/>
              <a:cs typeface="Arial" panose="020B0604020202020204" pitchFamily="34" charset="0"/>
            </a:endParaRPr>
          </a:p>
          <a:p>
            <a:pPr marL="228600" marR="0" lvl="0" indent="-228600" algn="l" defTabSz="457200" rtl="0" eaLnBrk="1" fontAlgn="auto" latinLnBrk="0" hangingPunct="1">
              <a:lnSpc>
                <a:spcPct val="100000"/>
              </a:lnSpc>
              <a:spcBef>
                <a:spcPts val="0"/>
              </a:spcBef>
              <a:spcAft>
                <a:spcPts val="0"/>
              </a:spcAft>
              <a:buClrTx/>
              <a:buSzTx/>
              <a:buFontTx/>
              <a:buAutoNum type="arabicPeriod"/>
              <a:tabLst/>
              <a:defRPr/>
            </a:pPr>
            <a:r>
              <a:rPr kumimoji="0" lang="en-GB" sz="800" b="0" i="0" u="none" strike="noStrike" kern="1200" cap="none" spc="0" normalizeH="0" baseline="0" noProof="0" dirty="0" smtClean="0">
                <a:ln>
                  <a:noFill/>
                </a:ln>
                <a:solidFill>
                  <a:prstClr val="black"/>
                </a:solidFill>
                <a:effectLst/>
                <a:uLnTx/>
                <a:uFillTx/>
                <a:latin typeface="Arial" panose="020B0604020202020204" pitchFamily="34" charset="0"/>
                <a:cs typeface="Arial" panose="020B0604020202020204" pitchFamily="34" charset="0"/>
              </a:rPr>
              <a:t>Prostate cancer. American Cancer Society Web site. http://www.cancer.org/acs/groups/cid/documents/webcontent/003134-pdf.pdf. Accessed April 4, 2016.</a:t>
            </a:r>
            <a:endParaRPr kumimoji="0" lang="en-GB" sz="800" b="0" i="0" u="none" strike="noStrike" kern="1200" cap="none" spc="0" normalizeH="0" baseline="0" noProof="0" dirty="0" smtClean="0">
              <a:ln>
                <a:noFill/>
              </a:ln>
              <a:solidFill>
                <a:schemeClr val="tx1"/>
              </a:solidFill>
              <a:effectLst/>
              <a:uLnTx/>
              <a:uFillTx/>
              <a:latin typeface="Arial" panose="020B0604020202020204" pitchFamily="34" charset="0"/>
              <a:cs typeface="Arial" panose="020B0604020202020204" pitchFamily="34" charset="0"/>
            </a:endParaRPr>
          </a:p>
          <a:p>
            <a:pPr marL="228600" marR="0" lvl="0" indent="-228600" algn="l" defTabSz="457200" rtl="0" eaLnBrk="1" fontAlgn="auto" latinLnBrk="0" hangingPunct="1">
              <a:lnSpc>
                <a:spcPct val="100000"/>
              </a:lnSpc>
              <a:spcBef>
                <a:spcPts val="0"/>
              </a:spcBef>
              <a:spcAft>
                <a:spcPts val="0"/>
              </a:spcAft>
              <a:buClrTx/>
              <a:buSzTx/>
              <a:buFontTx/>
              <a:buAutoNum type="arabicPeriod"/>
              <a:tabLst/>
              <a:defRPr/>
            </a:pPr>
            <a:r>
              <a:rPr lang="en-GB" sz="800" dirty="0" smtClean="0">
                <a:latin typeface="Arial" panose="020B0604020202020204" pitchFamily="34" charset="0"/>
                <a:cs typeface="Arial" panose="020B0604020202020204" pitchFamily="34" charset="0"/>
              </a:rPr>
              <a:t>Mottet N, Bellmunt J, Briers E, et al. Guidelines on prostate cancer. European Association of Urology Web site. http://uroweb.org/wp-content/uploads/09-Prostate-Cancer_LR.pdf. Accessed April 8, 2016.</a:t>
            </a:r>
            <a:endParaRPr lang="en-GB" sz="800" kern="1200" dirty="0" smtClean="0">
              <a:solidFill>
                <a:schemeClr val="tx1"/>
              </a:solidFill>
              <a:effectLst/>
              <a:latin typeface="Arial" panose="020B0604020202020204" pitchFamily="34" charset="0"/>
              <a:cs typeface="Arial" panose="020B0604020202020204" pitchFamily="34" charset="0"/>
            </a:endParaRPr>
          </a:p>
          <a:p>
            <a:pPr marL="228600" marR="0" lvl="0" indent="-228600" algn="l" defTabSz="457200" rtl="0" eaLnBrk="1" fontAlgn="auto" latinLnBrk="0" hangingPunct="1">
              <a:lnSpc>
                <a:spcPct val="100000"/>
              </a:lnSpc>
              <a:spcBef>
                <a:spcPts val="0"/>
              </a:spcBef>
              <a:spcAft>
                <a:spcPts val="0"/>
              </a:spcAft>
              <a:buClrTx/>
              <a:buSzTx/>
              <a:buFontTx/>
              <a:buAutoNum type="arabicPeriod"/>
              <a:tabLst/>
              <a:defRPr/>
            </a:pPr>
            <a:endParaRPr kumimoji="0" lang="en-GB" sz="800" b="0" i="0" u="none" strike="noStrike" kern="1200" cap="none" spc="0" normalizeH="0" baseline="0" noProof="0" dirty="0" smtClean="0">
              <a:ln>
                <a:noFill/>
              </a:ln>
              <a:solidFill>
                <a:prstClr val="black"/>
              </a:solidFill>
              <a:effectLst/>
              <a:uLnTx/>
              <a:uFillTx/>
              <a:latin typeface="Arial" panose="020B0604020202020204" pitchFamily="34" charset="0"/>
              <a:cs typeface="Arial" panose="020B0604020202020204" pitchFamily="34" charset="0"/>
            </a:endParaRPr>
          </a:p>
          <a:p>
            <a:pPr marL="228600" marR="0" lvl="0" indent="-228600" algn="l" defTabSz="457200" rtl="0" eaLnBrk="1" fontAlgn="auto" latinLnBrk="0" hangingPunct="1">
              <a:lnSpc>
                <a:spcPct val="100000"/>
              </a:lnSpc>
              <a:spcBef>
                <a:spcPts val="0"/>
              </a:spcBef>
              <a:spcAft>
                <a:spcPts val="0"/>
              </a:spcAft>
              <a:buClrTx/>
              <a:buSzTx/>
              <a:buFontTx/>
              <a:buAutoNum type="arabicPeriod"/>
              <a:tabLst/>
              <a:defRPr/>
            </a:pPr>
            <a:endParaRPr kumimoji="0" lang="en-GB" sz="1050" b="0" i="0" u="none" strike="noStrike" kern="1200" cap="none" spc="0" normalizeH="0" baseline="0" noProof="0" dirty="0" smtClean="0">
              <a:ln>
                <a:noFill/>
              </a:ln>
              <a:solidFill>
                <a:prstClr val="black"/>
              </a:solidFill>
              <a:effectLst/>
              <a:uLnTx/>
              <a:uFillTx/>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FC51A87A-2AE1-D146-87E8-F584AD5E8E38}" type="slidenum">
              <a:rPr lang="en-GB" smtClean="0"/>
              <a:t>37</a:t>
            </a:fld>
            <a:endParaRPr lang="en-GB" dirty="0"/>
          </a:p>
        </p:txBody>
      </p:sp>
    </p:spTree>
    <p:extLst>
      <p:ext uri="{BB962C8B-B14F-4D97-AF65-F5344CB8AC3E}">
        <p14:creationId xmlns:p14="http://schemas.microsoft.com/office/powerpoint/2010/main" val="425957686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050" u="sng" dirty="0" smtClean="0">
                <a:latin typeface="Arial" panose="020B0604020202020204" pitchFamily="34" charset="0"/>
                <a:cs typeface="Arial" panose="020B0604020202020204" pitchFamily="34" charset="0"/>
              </a:rPr>
              <a:t>Immunotherapy</a:t>
            </a:r>
          </a:p>
          <a:p>
            <a:endParaRPr lang="en-GB" sz="1050" dirty="0" smtClean="0">
              <a:latin typeface="Arial" panose="020B0604020202020204" pitchFamily="34" charset="0"/>
              <a:cs typeface="Arial" panose="020B0604020202020204" pitchFamily="34" charset="0"/>
            </a:endParaRPr>
          </a:p>
          <a:p>
            <a:r>
              <a:rPr lang="en-GB" sz="1050" dirty="0" smtClean="0">
                <a:latin typeface="Arial" panose="020B0604020202020204" pitchFamily="34" charset="0"/>
                <a:cs typeface="Arial" panose="020B0604020202020204" pitchFamily="34" charset="0"/>
              </a:rPr>
              <a:t>Trials with immunotherapies</a:t>
            </a:r>
            <a:r>
              <a:rPr lang="en-GB" sz="1050" baseline="0" dirty="0" smtClean="0">
                <a:latin typeface="Arial" panose="020B0604020202020204" pitchFamily="34" charset="0"/>
                <a:cs typeface="Arial" panose="020B0604020202020204" pitchFamily="34" charset="0"/>
              </a:rPr>
              <a:t> have demonstrated a significant overall survival benefit in patients with castration-resistant prostate cancer.</a:t>
            </a:r>
            <a:r>
              <a:rPr lang="en-GB" sz="1050" baseline="30000" dirty="0" smtClean="0">
                <a:latin typeface="Arial" panose="020B0604020202020204" pitchFamily="34" charset="0"/>
                <a:cs typeface="Arial" panose="020B0604020202020204" pitchFamily="34" charset="0"/>
              </a:rPr>
              <a:t>1 </a:t>
            </a:r>
            <a:r>
              <a:rPr lang="en-GB" sz="1050" baseline="0" dirty="0" smtClean="0">
                <a:latin typeface="Arial" panose="020B0604020202020204" pitchFamily="34" charset="0"/>
                <a:cs typeface="Arial" panose="020B0604020202020204" pitchFamily="34" charset="0"/>
              </a:rPr>
              <a:t>/p91/para2</a:t>
            </a:r>
          </a:p>
          <a:p>
            <a:endParaRPr lang="en-GB" sz="1050" dirty="0" smtClean="0">
              <a:latin typeface="Arial" panose="020B0604020202020204" pitchFamily="34" charset="0"/>
              <a:cs typeface="Arial" panose="020B0604020202020204" pitchFamily="34" charset="0"/>
            </a:endParaRPr>
          </a:p>
          <a:p>
            <a:r>
              <a:rPr lang="en-GB" sz="1050" dirty="0" smtClean="0">
                <a:latin typeface="Arial" panose="020B0604020202020204" pitchFamily="34" charset="0"/>
                <a:cs typeface="Arial" panose="020B0604020202020204" pitchFamily="34" charset="0"/>
              </a:rPr>
              <a:t>The goal of immunotherapy (vaccines</a:t>
            </a:r>
            <a:r>
              <a:rPr lang="en-GB" sz="1050" baseline="0" dirty="0" smtClean="0">
                <a:latin typeface="Arial" panose="020B0604020202020204" pitchFamily="34" charset="0"/>
                <a:cs typeface="Arial" panose="020B0604020202020204" pitchFamily="34" charset="0"/>
              </a:rPr>
              <a:t>) is to boost the patient’s own immune system to help fight and destroy cancer cells.</a:t>
            </a:r>
            <a:r>
              <a:rPr lang="en-GB" sz="1050" baseline="30000" dirty="0" smtClean="0">
                <a:latin typeface="Arial" panose="020B0604020202020204" pitchFamily="34" charset="0"/>
                <a:cs typeface="Arial" panose="020B0604020202020204" pitchFamily="34" charset="0"/>
              </a:rPr>
              <a:t>2 </a:t>
            </a:r>
            <a:r>
              <a:rPr lang="en-GB" sz="1050" baseline="0" dirty="0" smtClean="0">
                <a:latin typeface="Arial" panose="020B0604020202020204" pitchFamily="34" charset="0"/>
                <a:cs typeface="Arial" panose="020B0604020202020204" pitchFamily="34" charset="0"/>
              </a:rPr>
              <a:t>/p56/para7 Sipuleucel-T consists of autologous peripheral blood mononuclear cells that have been activated in vitro by a recombinant fusion protein composed of prostatic acid phosphatase fused to granulocyte-macrophage colony-stimulating factor.</a:t>
            </a:r>
            <a:r>
              <a:rPr lang="en-GB" sz="1050" baseline="30000" dirty="0" smtClean="0">
                <a:latin typeface="Arial" panose="020B0604020202020204" pitchFamily="34" charset="0"/>
                <a:cs typeface="Arial" panose="020B0604020202020204" pitchFamily="34" charset="0"/>
              </a:rPr>
              <a:t>1 </a:t>
            </a:r>
            <a:r>
              <a:rPr lang="en-GB" sz="1050" baseline="0" dirty="0" smtClean="0">
                <a:latin typeface="Arial" panose="020B0604020202020204" pitchFamily="34" charset="0"/>
                <a:cs typeface="Arial" panose="020B0604020202020204" pitchFamily="34" charset="0"/>
              </a:rPr>
              <a:t>/p93/para3 Side effects are in line with those seen with cytokine release including </a:t>
            </a:r>
            <a:r>
              <a:rPr lang="en-GB" sz="1050" kern="1200" dirty="0" smtClean="0">
                <a:solidFill>
                  <a:schemeClr val="tx1"/>
                </a:solidFill>
                <a:latin typeface="Arial" panose="020B0604020202020204" pitchFamily="34" charset="0"/>
                <a:cs typeface="Arial" panose="020B0604020202020204" pitchFamily="34" charset="0"/>
              </a:rPr>
              <a:t>fever, chills, headache, fatigue, nausea and </a:t>
            </a:r>
            <a:r>
              <a:rPr lang="en-GB" sz="1050" dirty="0" smtClean="0">
                <a:latin typeface="Arial" panose="020B0604020202020204" pitchFamily="34" charset="0"/>
                <a:cs typeface="Arial" panose="020B0604020202020204" pitchFamily="34" charset="0"/>
              </a:rPr>
              <a:t>myalgia</a:t>
            </a:r>
            <a:r>
              <a:rPr lang="en-GB" sz="1050" baseline="0" dirty="0" smtClean="0">
                <a:latin typeface="Arial" panose="020B0604020202020204" pitchFamily="34" charset="0"/>
                <a:cs typeface="Arial" panose="020B0604020202020204" pitchFamily="34" charset="0"/>
              </a:rPr>
              <a:t>. These side effects typically last for a couple of days.</a:t>
            </a:r>
            <a:r>
              <a:rPr lang="en-GB" sz="1050" baseline="30000" dirty="0" smtClean="0">
                <a:latin typeface="Arial" panose="020B0604020202020204" pitchFamily="34" charset="0"/>
                <a:cs typeface="Arial" panose="020B0604020202020204" pitchFamily="34" charset="0"/>
              </a:rPr>
              <a:t>2 </a:t>
            </a:r>
            <a:r>
              <a:rPr lang="en-GB" sz="1050" baseline="0" dirty="0" smtClean="0">
                <a:latin typeface="Arial" panose="020B0604020202020204" pitchFamily="34" charset="0"/>
                <a:cs typeface="Arial" panose="020B0604020202020204" pitchFamily="34" charset="0"/>
              </a:rPr>
              <a:t>/p57/para2</a:t>
            </a:r>
          </a:p>
          <a:p>
            <a:endParaRPr lang="en-GB" sz="1050" baseline="0" dirty="0" smtClean="0">
              <a:latin typeface="Arial" panose="020B0604020202020204" pitchFamily="34" charset="0"/>
              <a:cs typeface="Arial" panose="020B0604020202020204" pitchFamily="34" charset="0"/>
            </a:endParaRPr>
          </a:p>
          <a:p>
            <a:pPr marL="0" marR="0" lvl="1" indent="0" algn="l" defTabSz="457200" rtl="0" eaLnBrk="1" fontAlgn="auto" latinLnBrk="0" hangingPunct="1">
              <a:lnSpc>
                <a:spcPct val="100000"/>
              </a:lnSpc>
              <a:spcBef>
                <a:spcPts val="0"/>
              </a:spcBef>
              <a:spcAft>
                <a:spcPts val="0"/>
              </a:spcAft>
              <a:buClrTx/>
              <a:buSzTx/>
              <a:buFontTx/>
              <a:buNone/>
              <a:tabLst/>
              <a:defRPr/>
            </a:pPr>
            <a:r>
              <a:rPr lang="en-GB" sz="1050" baseline="0" dirty="0" smtClean="0">
                <a:latin typeface="Arial" panose="020B0604020202020204" pitchFamily="34" charset="0"/>
                <a:cs typeface="Arial" panose="020B0604020202020204" pitchFamily="34" charset="0"/>
              </a:rPr>
              <a:t>PROSTVAC uses a genetically modified virus that contains a PSA. The patient’s immune system responds to the virus and recognises and destroys cancer cells containing PSA.</a:t>
            </a:r>
            <a:r>
              <a:rPr lang="en-GB" sz="1050" baseline="30000" dirty="0" smtClean="0">
                <a:latin typeface="Arial" panose="020B0604020202020204" pitchFamily="34" charset="0"/>
                <a:cs typeface="Arial" panose="020B0604020202020204" pitchFamily="34" charset="0"/>
              </a:rPr>
              <a:t>2</a:t>
            </a:r>
            <a:r>
              <a:rPr lang="en-GB" sz="1050" baseline="0" dirty="0" smtClean="0">
                <a:latin typeface="Arial" panose="020B0604020202020204" pitchFamily="34" charset="0"/>
                <a:cs typeface="Arial" panose="020B0604020202020204" pitchFamily="34" charset="0"/>
              </a:rPr>
              <a:t> /p82/para3</a:t>
            </a:r>
          </a:p>
          <a:p>
            <a:pPr marL="0" marR="0" lvl="1" indent="0" algn="l" defTabSz="457200" rtl="0" eaLnBrk="1" fontAlgn="auto" latinLnBrk="0" hangingPunct="1">
              <a:lnSpc>
                <a:spcPct val="100000"/>
              </a:lnSpc>
              <a:spcBef>
                <a:spcPts val="0"/>
              </a:spcBef>
              <a:spcAft>
                <a:spcPts val="0"/>
              </a:spcAft>
              <a:buClrTx/>
              <a:buSzTx/>
              <a:buFontTx/>
              <a:buNone/>
              <a:tabLst/>
              <a:defRPr/>
            </a:pPr>
            <a:endParaRPr lang="en-GB" sz="1050" baseline="0" dirty="0" smtClean="0">
              <a:latin typeface="Arial" panose="020B0604020202020204" pitchFamily="34" charset="0"/>
              <a:cs typeface="Arial" panose="020B0604020202020204" pitchFamily="34" charset="0"/>
            </a:endParaRPr>
          </a:p>
          <a:p>
            <a:pPr marL="0" marR="0" lvl="1" indent="0" algn="l" defTabSz="457200" rtl="0" eaLnBrk="1" fontAlgn="auto" latinLnBrk="0" hangingPunct="1">
              <a:lnSpc>
                <a:spcPct val="100000"/>
              </a:lnSpc>
              <a:spcBef>
                <a:spcPts val="0"/>
              </a:spcBef>
              <a:spcAft>
                <a:spcPts val="0"/>
              </a:spcAft>
              <a:buClrTx/>
              <a:buSzTx/>
              <a:buFontTx/>
              <a:buNone/>
              <a:tabLst/>
              <a:defRPr/>
            </a:pPr>
            <a:r>
              <a:rPr lang="en-GB" sz="1050" baseline="0" dirty="0" smtClean="0">
                <a:latin typeface="Arial" panose="020B0604020202020204" pitchFamily="34" charset="0"/>
                <a:cs typeface="Arial" panose="020B0604020202020204" pitchFamily="34" charset="0"/>
              </a:rPr>
              <a:t>In the next slide, we will discuss about experimental therapeutic options. </a:t>
            </a:r>
            <a:endParaRPr lang="en-GB" sz="1050" dirty="0" smtClean="0">
              <a:latin typeface="Arial" panose="020B0604020202020204" pitchFamily="34" charset="0"/>
              <a:cs typeface="Arial" panose="020B0604020202020204" pitchFamily="34" charset="0"/>
            </a:endParaRPr>
          </a:p>
          <a:p>
            <a:endParaRPr lang="en-GB" sz="1050" dirty="0" smtClean="0">
              <a:latin typeface="Arial" panose="020B0604020202020204" pitchFamily="34" charset="0"/>
              <a:cs typeface="Arial" panose="020B0604020202020204" pitchFamily="34" charset="0"/>
            </a:endParaRPr>
          </a:p>
          <a:p>
            <a:r>
              <a:rPr lang="en-GB" sz="800" b="1" dirty="0" smtClean="0">
                <a:latin typeface="Arial" panose="020B0604020202020204" pitchFamily="34" charset="0"/>
                <a:cs typeface="Arial" panose="020B0604020202020204" pitchFamily="34" charset="0"/>
              </a:rPr>
              <a:t>References:</a:t>
            </a:r>
          </a:p>
          <a:p>
            <a:pPr marL="228600" indent="-228600">
              <a:buAutoNum type="arabicPeriod"/>
            </a:pPr>
            <a:r>
              <a:rPr lang="en-GB" sz="800" dirty="0" smtClean="0">
                <a:latin typeface="Arial" panose="020B0604020202020204" pitchFamily="34" charset="0"/>
                <a:cs typeface="Arial" panose="020B0604020202020204" pitchFamily="34" charset="0"/>
              </a:rPr>
              <a:t>Mottet N, Bellmunt J, Briers E, et al. Guidelines on prostate cancer. European Association of Urology Web site. http://uroweb.org/wp-content/uploads/09-Prostate-Cancer_LR.pdf. Accessed April 8, 2016.</a:t>
            </a:r>
          </a:p>
          <a:p>
            <a:pPr marL="228600" marR="0" lvl="0" indent="-228600" algn="l" defTabSz="457200" rtl="0" eaLnBrk="1" fontAlgn="auto" latinLnBrk="0" hangingPunct="1">
              <a:lnSpc>
                <a:spcPct val="100000"/>
              </a:lnSpc>
              <a:spcBef>
                <a:spcPts val="0"/>
              </a:spcBef>
              <a:spcAft>
                <a:spcPts val="0"/>
              </a:spcAft>
              <a:buClrTx/>
              <a:buSzTx/>
              <a:buFont typeface="+mj-lt"/>
              <a:buAutoNum type="arabicPeriod"/>
              <a:tabLst/>
              <a:defRPr/>
            </a:pPr>
            <a:r>
              <a:rPr kumimoji="0" lang="en-GB" sz="800" b="0" i="0" u="none" strike="noStrike" kern="1200" cap="none" spc="0" normalizeH="0" baseline="0" noProof="0" dirty="0" smtClean="0">
                <a:ln>
                  <a:noFill/>
                </a:ln>
                <a:solidFill>
                  <a:prstClr val="black"/>
                </a:solidFill>
                <a:effectLst/>
                <a:uLnTx/>
                <a:uFillTx/>
                <a:latin typeface="Arial" panose="020B0604020202020204" pitchFamily="34" charset="0"/>
                <a:cs typeface="Arial" panose="020B0604020202020204" pitchFamily="34" charset="0"/>
              </a:rPr>
              <a:t>Prostate cancer. American Cancer Society Web site. http://www.cancer.org/acs/groups/cid/documents/webcontent/003134-pdf.pdf. Accessed April 4, 2016.</a:t>
            </a:r>
            <a:endParaRPr lang="en-GB" sz="800" dirty="0" smtClean="0">
              <a:latin typeface="Arial" panose="020B0604020202020204" pitchFamily="34" charset="0"/>
              <a:cs typeface="Arial" panose="020B0604020202020204" pitchFamily="34" charset="0"/>
            </a:endParaRPr>
          </a:p>
          <a:p>
            <a:endParaRPr lang="en-GB" sz="105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FC51A87A-2AE1-D146-87E8-F584AD5E8E38}" type="slidenum">
              <a:rPr lang="en-GB" smtClean="0"/>
              <a:t>38</a:t>
            </a:fld>
            <a:endParaRPr lang="en-GB" dirty="0"/>
          </a:p>
        </p:txBody>
      </p:sp>
    </p:spTree>
    <p:extLst>
      <p:ext uri="{BB962C8B-B14F-4D97-AF65-F5344CB8AC3E}">
        <p14:creationId xmlns:p14="http://schemas.microsoft.com/office/powerpoint/2010/main" val="110919214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275771" y="4343399"/>
            <a:ext cx="6342743" cy="4614815"/>
          </a:xfrm>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GB" sz="1050" u="sng" baseline="0" dirty="0" smtClean="0">
                <a:latin typeface="Arial" panose="020B0604020202020204" pitchFamily="34" charset="0"/>
                <a:cs typeface="Arial" panose="020B0604020202020204" pitchFamily="34" charset="0"/>
              </a:rPr>
              <a:t>Experimental therapeutic options</a:t>
            </a:r>
          </a:p>
          <a:p>
            <a:pPr marL="0" marR="0" indent="0" algn="l" defTabSz="457200" rtl="0" eaLnBrk="1" fontAlgn="auto" latinLnBrk="0" hangingPunct="1">
              <a:lnSpc>
                <a:spcPct val="100000"/>
              </a:lnSpc>
              <a:spcBef>
                <a:spcPts val="0"/>
              </a:spcBef>
              <a:spcAft>
                <a:spcPts val="0"/>
              </a:spcAft>
              <a:buClrTx/>
              <a:buSzTx/>
              <a:buFontTx/>
              <a:buNone/>
              <a:tabLst/>
              <a:defRPr/>
            </a:pPr>
            <a:endParaRPr lang="en-GB" sz="1050" baseline="0" dirty="0" smtClean="0">
              <a:latin typeface="Arial" panose="020B0604020202020204" pitchFamily="34" charset="0"/>
              <a:cs typeface="Arial" panose="020B0604020202020204" pitchFamily="34" charset="0"/>
            </a:endParaRPr>
          </a:p>
          <a:p>
            <a:pPr marL="0" marR="0" indent="0" algn="l" defTabSz="457200" rtl="0" eaLnBrk="1" fontAlgn="auto" latinLnBrk="0" hangingPunct="1">
              <a:lnSpc>
                <a:spcPct val="100000"/>
              </a:lnSpc>
              <a:spcBef>
                <a:spcPts val="0"/>
              </a:spcBef>
              <a:spcAft>
                <a:spcPts val="0"/>
              </a:spcAft>
              <a:buClrTx/>
              <a:buSzTx/>
              <a:buFontTx/>
              <a:buNone/>
              <a:tabLst/>
              <a:defRPr/>
            </a:pPr>
            <a:r>
              <a:rPr lang="en-GB" sz="1050" baseline="0" dirty="0" smtClean="0">
                <a:latin typeface="Arial" panose="020B0604020202020204" pitchFamily="34" charset="0"/>
                <a:cs typeface="Arial" panose="020B0604020202020204" pitchFamily="34" charset="0"/>
              </a:rPr>
              <a:t>HIFU uses focussed ultrasound waves to cause tissue damage by mechanical and thermal effects as well as by cavitation. Tissue is destroyed by coagulative necrosis due to the high temperatures (above 65°C) that are reached. Side effects include incontinence, dysuria, erectile dysfunction and urge incontinence.</a:t>
            </a:r>
            <a:r>
              <a:rPr lang="en-GB" sz="1050" baseline="30000" dirty="0" smtClean="0">
                <a:latin typeface="Arial" panose="020B0604020202020204" pitchFamily="34" charset="0"/>
                <a:cs typeface="Arial" panose="020B0604020202020204" pitchFamily="34" charset="0"/>
              </a:rPr>
              <a:t>1 </a:t>
            </a:r>
            <a:r>
              <a:rPr lang="en-GB" sz="1050" dirty="0" smtClean="0">
                <a:latin typeface="Arial" panose="020B0604020202020204" pitchFamily="34" charset="0"/>
                <a:cs typeface="Arial" panose="020B0604020202020204" pitchFamily="34" charset="0"/>
              </a:rPr>
              <a:t>/p53/para13, /p55/para1, /p54/para8</a:t>
            </a:r>
          </a:p>
          <a:p>
            <a:endParaRPr lang="en-GB" sz="1050" dirty="0" smtClean="0">
              <a:latin typeface="Arial" panose="020B0604020202020204" pitchFamily="34" charset="0"/>
              <a:cs typeface="Arial" panose="020B0604020202020204" pitchFamily="34" charset="0"/>
            </a:endParaRPr>
          </a:p>
          <a:p>
            <a:r>
              <a:rPr lang="en-GB" sz="1050" dirty="0" smtClean="0">
                <a:latin typeface="Arial" panose="020B0604020202020204" pitchFamily="34" charset="0"/>
                <a:cs typeface="Arial" panose="020B0604020202020204" pitchFamily="34" charset="0"/>
              </a:rPr>
              <a:t>Cryosurgery induces cell death by freezing. Techniques utilised include dehydration, which causes protein denaturation, direct rupture of cell membranes by ice crystals, and vascular stasis and microthrombi causing ischaemic apoptosis</a:t>
            </a:r>
            <a:r>
              <a:rPr lang="en-GB" sz="1050" baseline="0" dirty="0" smtClean="0">
                <a:latin typeface="Arial" panose="020B0604020202020204" pitchFamily="34" charset="0"/>
                <a:cs typeface="Arial" panose="020B0604020202020204" pitchFamily="34" charset="0"/>
              </a:rPr>
              <a:t>.</a:t>
            </a:r>
            <a:r>
              <a:rPr lang="en-GB" sz="1050" baseline="30000" dirty="0" smtClean="0">
                <a:latin typeface="Arial" panose="020B0604020202020204" pitchFamily="34" charset="0"/>
                <a:cs typeface="Arial" panose="020B0604020202020204" pitchFamily="34" charset="0"/>
              </a:rPr>
              <a:t>1 </a:t>
            </a:r>
            <a:r>
              <a:rPr lang="en-GB" sz="1050" dirty="0" smtClean="0">
                <a:latin typeface="Arial" panose="020B0604020202020204" pitchFamily="34" charset="0"/>
                <a:cs typeface="Arial" panose="020B0604020202020204" pitchFamily="34" charset="0"/>
              </a:rPr>
              <a:t>/p52/para4</a:t>
            </a:r>
            <a:r>
              <a:rPr lang="en-GB" sz="1050" baseline="0" dirty="0" smtClean="0">
                <a:latin typeface="Arial" panose="020B0604020202020204" pitchFamily="34" charset="0"/>
                <a:cs typeface="Arial" panose="020B0604020202020204" pitchFamily="34" charset="0"/>
              </a:rPr>
              <a:t> </a:t>
            </a:r>
            <a:r>
              <a:rPr lang="en-GB" sz="1050" dirty="0" smtClean="0">
                <a:latin typeface="Arial" panose="020B0604020202020204" pitchFamily="34" charset="0"/>
                <a:cs typeface="Arial" panose="020B0604020202020204" pitchFamily="34" charset="0"/>
              </a:rPr>
              <a:t>The procedure is</a:t>
            </a:r>
            <a:r>
              <a:rPr lang="en-GB" sz="1050" baseline="0" dirty="0" smtClean="0">
                <a:latin typeface="Arial" panose="020B0604020202020204" pitchFamily="34" charset="0"/>
                <a:cs typeface="Arial" panose="020B0604020202020204" pitchFamily="34" charset="0"/>
              </a:rPr>
              <a:t> done by placing 12-15 cryoneedles (of 17 gauge) in the prostate under transrectal ultrasound (TRUS) guidance. Thermo sensors are placed at the level of the external sphincter and bladder and a urethral warmer is inserted. Two freeze-thaw cycles are used to lower the temperature to -40°C in the mid-gland and neurovascular bundle.</a:t>
            </a:r>
            <a:r>
              <a:rPr lang="en-GB" sz="1050" baseline="30000" dirty="0" smtClean="0">
                <a:latin typeface="Arial" panose="020B0604020202020204" pitchFamily="34" charset="0"/>
                <a:cs typeface="Arial" panose="020B0604020202020204" pitchFamily="34" charset="0"/>
              </a:rPr>
              <a:t>1 </a:t>
            </a:r>
            <a:r>
              <a:rPr lang="en-GB" sz="1050" dirty="0" smtClean="0">
                <a:latin typeface="Arial" panose="020B0604020202020204" pitchFamily="34" charset="0"/>
                <a:cs typeface="Arial" panose="020B0604020202020204" pitchFamily="34" charset="0"/>
              </a:rPr>
              <a:t>/p52/para5</a:t>
            </a:r>
            <a:r>
              <a:rPr lang="en-GB" sz="1050" baseline="0" dirty="0" smtClean="0">
                <a:latin typeface="Arial" panose="020B0604020202020204" pitchFamily="34" charset="0"/>
                <a:cs typeface="Arial" panose="020B0604020202020204" pitchFamily="34" charset="0"/>
              </a:rPr>
              <a:t> </a:t>
            </a:r>
            <a:r>
              <a:rPr lang="en-US" sz="1050" dirty="0" smtClean="0">
                <a:latin typeface="Arial" panose="020B0604020202020204" pitchFamily="34" charset="0"/>
                <a:cs typeface="Arial" panose="020B0604020202020204" pitchFamily="34" charset="0"/>
              </a:rPr>
              <a:t>Currently, third-generation cryosurgery devices are in use</a:t>
            </a:r>
            <a:r>
              <a:rPr lang="en-GB" sz="1050" baseline="0" dirty="0" smtClean="0">
                <a:latin typeface="Arial" panose="020B0604020202020204" pitchFamily="34" charset="0"/>
                <a:cs typeface="Arial" panose="020B0604020202020204" pitchFamily="34" charset="0"/>
              </a:rPr>
              <a:t>.</a:t>
            </a:r>
            <a:r>
              <a:rPr lang="en-GB" sz="1050" baseline="30000" dirty="0" smtClean="0">
                <a:latin typeface="Arial" panose="020B0604020202020204" pitchFamily="34" charset="0"/>
                <a:cs typeface="Arial" panose="020B0604020202020204" pitchFamily="34" charset="0"/>
              </a:rPr>
              <a:t>1 </a:t>
            </a:r>
            <a:r>
              <a:rPr lang="en-GB" sz="1050" dirty="0" smtClean="0">
                <a:latin typeface="Arial" panose="020B0604020202020204" pitchFamily="34" charset="0"/>
                <a:cs typeface="Arial" panose="020B0604020202020204" pitchFamily="34" charset="0"/>
              </a:rPr>
              <a:t>/p52/para5</a:t>
            </a:r>
          </a:p>
          <a:p>
            <a:endParaRPr lang="en-GB" sz="1050" dirty="0" smtClean="0">
              <a:latin typeface="Arial" panose="020B0604020202020204" pitchFamily="34" charset="0"/>
              <a:cs typeface="Arial" panose="020B0604020202020204" pitchFamily="34" charset="0"/>
            </a:endParaRPr>
          </a:p>
          <a:p>
            <a:r>
              <a:rPr lang="en-GB" sz="1050" dirty="0" smtClean="0">
                <a:latin typeface="Arial" panose="020B0604020202020204" pitchFamily="34" charset="0"/>
                <a:cs typeface="Arial" panose="020B0604020202020204" pitchFamily="34" charset="0"/>
              </a:rPr>
              <a:t>Side effects of cryosurgery are typically worse in patients who have undergone prior radiation therapy compared with patients who have cryosurgery as an initial treatment. Most men have blood in their urine for a few days after the procedure and swelling or soreness in the penis and scrotum</a:t>
            </a:r>
            <a:r>
              <a:rPr lang="en-GB" sz="1050" baseline="0" dirty="0" smtClean="0">
                <a:latin typeface="Arial" panose="020B0604020202020204" pitchFamily="34" charset="0"/>
                <a:cs typeface="Arial" panose="020B0604020202020204" pitchFamily="34" charset="0"/>
              </a:rPr>
              <a:t>. Other side effects include pain or burning sensation in the bladder and rectum, an increased need to empty the bladder and bowels, erectile dysfunction and urinary incontinence. The development of a fistula is a rare but serious problem requiring corrective surgery.</a:t>
            </a:r>
            <a:r>
              <a:rPr lang="en-GB" sz="1050" baseline="30000" dirty="0" smtClean="0">
                <a:latin typeface="Arial" panose="020B0604020202020204" pitchFamily="34" charset="0"/>
                <a:cs typeface="Arial" panose="020B0604020202020204" pitchFamily="34" charset="0"/>
              </a:rPr>
              <a:t>2 </a:t>
            </a:r>
            <a:r>
              <a:rPr lang="en-GB" sz="1050" dirty="0" smtClean="0">
                <a:latin typeface="Arial" panose="020B0604020202020204" pitchFamily="34" charset="0"/>
                <a:cs typeface="Arial" panose="020B0604020202020204" pitchFamily="34" charset="0"/>
              </a:rPr>
              <a:t>/p47/para6-9</a:t>
            </a:r>
          </a:p>
          <a:p>
            <a:endParaRPr lang="en-GB" sz="1050" dirty="0" smtClean="0">
              <a:latin typeface="Arial" panose="020B0604020202020204" pitchFamily="34" charset="0"/>
              <a:cs typeface="Arial" panose="020B0604020202020204" pitchFamily="34" charset="0"/>
            </a:endParaRPr>
          </a:p>
          <a:p>
            <a:pPr marL="0" marR="0" lvl="1" indent="0" algn="l" defTabSz="457200" rtl="0" eaLnBrk="1" fontAlgn="auto" latinLnBrk="0" hangingPunct="1">
              <a:lnSpc>
                <a:spcPct val="100000"/>
              </a:lnSpc>
              <a:spcBef>
                <a:spcPts val="0"/>
              </a:spcBef>
              <a:spcAft>
                <a:spcPts val="0"/>
              </a:spcAft>
              <a:buClrTx/>
              <a:buSzTx/>
              <a:buFontTx/>
              <a:buNone/>
              <a:tabLst/>
              <a:defRPr/>
            </a:pPr>
            <a:r>
              <a:rPr lang="en-GB" sz="1050" baseline="0" dirty="0" smtClean="0">
                <a:latin typeface="Arial" panose="020B0604020202020204" pitchFamily="34" charset="0"/>
                <a:cs typeface="Arial" panose="020B0604020202020204" pitchFamily="34" charset="0"/>
              </a:rPr>
              <a:t>In the next slide, we will discuss about some latest advances in prostate cancer treatment. </a:t>
            </a:r>
            <a:endParaRPr lang="en-GB" sz="1050" dirty="0" smtClean="0">
              <a:latin typeface="Arial" panose="020B0604020202020204" pitchFamily="34" charset="0"/>
              <a:cs typeface="Arial" panose="020B0604020202020204" pitchFamily="34" charset="0"/>
            </a:endParaRPr>
          </a:p>
          <a:p>
            <a:endParaRPr lang="en-GB" sz="1050" dirty="0" smtClean="0">
              <a:latin typeface="Arial" panose="020B0604020202020204" pitchFamily="34" charset="0"/>
              <a:cs typeface="Arial" panose="020B0604020202020204" pitchFamily="34" charset="0"/>
            </a:endParaRPr>
          </a:p>
          <a:p>
            <a:r>
              <a:rPr lang="en-GB" sz="800" b="1" dirty="0" smtClean="0">
                <a:latin typeface="Arial" panose="020B0604020202020204" pitchFamily="34" charset="0"/>
                <a:cs typeface="Arial" panose="020B0604020202020204" pitchFamily="34" charset="0"/>
              </a:rPr>
              <a:t>References:</a:t>
            </a:r>
            <a:endParaRPr lang="en-GB" sz="800" dirty="0" smtClean="0">
              <a:latin typeface="Arial" panose="020B0604020202020204" pitchFamily="34" charset="0"/>
              <a:cs typeface="Arial" panose="020B0604020202020204" pitchFamily="34" charset="0"/>
            </a:endParaRPr>
          </a:p>
          <a:p>
            <a:pPr marL="228600" indent="-228600">
              <a:buAutoNum type="arabicPeriod"/>
            </a:pPr>
            <a:r>
              <a:rPr lang="en-GB" sz="800" dirty="0" smtClean="0">
                <a:latin typeface="Arial" panose="020B0604020202020204" pitchFamily="34" charset="0"/>
                <a:cs typeface="Arial" panose="020B0604020202020204" pitchFamily="34" charset="0"/>
              </a:rPr>
              <a:t>Mottet N, Bellmunt J, Briers E, et al. Guidelines on prostate cancer. European Association of Urology Web site. http://uroweb.org/wp-content/uploads/09-Prostate-Cancer_LR.pdf. Accessed April 8, 2016.</a:t>
            </a:r>
          </a:p>
          <a:p>
            <a:pPr marL="228600" marR="0" lvl="0" indent="-228600" algn="l" defTabSz="457200" rtl="0" eaLnBrk="1" fontAlgn="auto" latinLnBrk="0" hangingPunct="1">
              <a:lnSpc>
                <a:spcPct val="100000"/>
              </a:lnSpc>
              <a:spcBef>
                <a:spcPts val="0"/>
              </a:spcBef>
              <a:spcAft>
                <a:spcPts val="0"/>
              </a:spcAft>
              <a:buClrTx/>
              <a:buSzTx/>
              <a:buFontTx/>
              <a:buAutoNum type="arabicPeriod"/>
              <a:tabLst/>
              <a:defRPr/>
            </a:pPr>
            <a:r>
              <a:rPr kumimoji="0" lang="en-GB" sz="800" b="0" i="0" u="none" strike="noStrike" kern="1200" cap="none" spc="0" normalizeH="0" baseline="0" noProof="0" dirty="0" smtClean="0">
                <a:ln>
                  <a:noFill/>
                </a:ln>
                <a:solidFill>
                  <a:prstClr val="black"/>
                </a:solidFill>
                <a:effectLst/>
                <a:uLnTx/>
                <a:uFillTx/>
                <a:latin typeface="Arial" panose="020B0604020202020204" pitchFamily="34" charset="0"/>
                <a:cs typeface="Arial" panose="020B0604020202020204" pitchFamily="34" charset="0"/>
              </a:rPr>
              <a:t>Prostate cancer. American Cancer Society Web site. http://www.cancer.org/acs/groups/cid/documents/webcontent/003134-pdf.pdf. Accessed April 4, 2016.</a:t>
            </a:r>
            <a:endParaRPr lang="en-GB" sz="800" baseline="0" dirty="0" smtClean="0">
              <a:latin typeface="Arial" panose="020B0604020202020204" pitchFamily="34" charset="0"/>
              <a:cs typeface="Arial" panose="020B0604020202020204" pitchFamily="34" charset="0"/>
            </a:endParaRPr>
          </a:p>
          <a:p>
            <a:pPr marL="228600" indent="-228600">
              <a:buAutoNum type="arabicPeriod"/>
            </a:pPr>
            <a:endParaRPr lang="en-GB" sz="1050" dirty="0" smtClean="0">
              <a:latin typeface="Arial" panose="020B0604020202020204" pitchFamily="34" charset="0"/>
              <a:cs typeface="Arial" panose="020B0604020202020204" pitchFamily="34" charset="0"/>
            </a:endParaRPr>
          </a:p>
          <a:p>
            <a:pPr marL="228600" indent="-228600">
              <a:buAutoNum type="arabicPeriod"/>
            </a:pPr>
            <a:endParaRPr lang="en-GB" sz="1050" dirty="0" smtClean="0">
              <a:latin typeface="Arial" panose="020B0604020202020204" pitchFamily="34" charset="0"/>
              <a:cs typeface="Arial" panose="020B0604020202020204" pitchFamily="34" charset="0"/>
            </a:endParaRPr>
          </a:p>
          <a:p>
            <a:endParaRPr lang="en-GB" sz="105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FC51A87A-2AE1-D146-87E8-F584AD5E8E38}" type="slidenum">
              <a:rPr lang="en-GB" smtClean="0"/>
              <a:t>39</a:t>
            </a:fld>
            <a:endParaRPr lang="en-GB" dirty="0"/>
          </a:p>
        </p:txBody>
      </p:sp>
    </p:spTree>
    <p:extLst>
      <p:ext uri="{BB962C8B-B14F-4D97-AF65-F5344CB8AC3E}">
        <p14:creationId xmlns:p14="http://schemas.microsoft.com/office/powerpoint/2010/main" val="42595768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GB" sz="1050" u="sng" dirty="0" smtClean="0">
                <a:latin typeface="Arial" panose="020B0604020202020204" pitchFamily="34" charset="0"/>
                <a:cs typeface="Arial" panose="020B0604020202020204" pitchFamily="34" charset="0"/>
              </a:rPr>
              <a:t>Learning objectives</a:t>
            </a:r>
          </a:p>
          <a:p>
            <a:pPr marL="0" marR="0" indent="0" algn="l" defTabSz="457200" rtl="0" eaLnBrk="1" fontAlgn="auto" latinLnBrk="0" hangingPunct="1">
              <a:lnSpc>
                <a:spcPct val="100000"/>
              </a:lnSpc>
              <a:spcBef>
                <a:spcPts val="0"/>
              </a:spcBef>
              <a:spcAft>
                <a:spcPts val="0"/>
              </a:spcAft>
              <a:buClrTx/>
              <a:buSzTx/>
              <a:buFontTx/>
              <a:buNone/>
              <a:tabLst/>
              <a:defRPr/>
            </a:pPr>
            <a:endParaRPr lang="en-GB" sz="1050" dirty="0" smtClean="0">
              <a:latin typeface="Arial" panose="020B0604020202020204" pitchFamily="34" charset="0"/>
              <a:cs typeface="Arial" panose="020B0604020202020204" pitchFamily="34" charset="0"/>
            </a:endParaRPr>
          </a:p>
          <a:p>
            <a:pPr marL="0" marR="0" indent="0" algn="l" defTabSz="457200" rtl="0" eaLnBrk="1" fontAlgn="auto" latinLnBrk="0" hangingPunct="1">
              <a:lnSpc>
                <a:spcPct val="100000"/>
              </a:lnSpc>
              <a:spcBef>
                <a:spcPts val="0"/>
              </a:spcBef>
              <a:spcAft>
                <a:spcPts val="0"/>
              </a:spcAft>
              <a:buClrTx/>
              <a:buSzTx/>
              <a:buFontTx/>
              <a:buNone/>
              <a:tabLst/>
              <a:defRPr/>
            </a:pPr>
            <a:r>
              <a:rPr lang="en-GB" sz="1050" dirty="0" smtClean="0">
                <a:latin typeface="Arial" panose="020B0604020202020204" pitchFamily="34" charset="0"/>
                <a:cs typeface="Arial" panose="020B0604020202020204" pitchFamily="34" charset="0"/>
              </a:rPr>
              <a:t>Welcome to the Prostate Cancer Module. This module is divided into 5 sub-sections. This second section will present an overview of the treatment options for prostate cancer and describe guidelines for the treatment of the disease.</a:t>
            </a:r>
          </a:p>
          <a:p>
            <a:pPr marL="0" marR="0" indent="0" algn="l" defTabSz="457200" rtl="0" eaLnBrk="1" fontAlgn="auto" latinLnBrk="0" hangingPunct="1">
              <a:lnSpc>
                <a:spcPct val="100000"/>
              </a:lnSpc>
              <a:spcBef>
                <a:spcPts val="0"/>
              </a:spcBef>
              <a:spcAft>
                <a:spcPts val="0"/>
              </a:spcAft>
              <a:buClrTx/>
              <a:buSzTx/>
              <a:buFontTx/>
              <a:buNone/>
              <a:tabLst/>
              <a:defRPr/>
            </a:pPr>
            <a:endParaRPr lang="en-GB" sz="1050" dirty="0" smtClean="0">
              <a:latin typeface="Arial" panose="020B0604020202020204" pitchFamily="34" charset="0"/>
              <a:cs typeface="Arial" panose="020B0604020202020204" pitchFamily="34" charset="0"/>
            </a:endParaRPr>
          </a:p>
          <a:p>
            <a:pPr marL="0" marR="0" indent="0" algn="l" defTabSz="457200" rtl="0" eaLnBrk="1" fontAlgn="auto" latinLnBrk="0" hangingPunct="1">
              <a:lnSpc>
                <a:spcPct val="100000"/>
              </a:lnSpc>
              <a:spcBef>
                <a:spcPts val="0"/>
              </a:spcBef>
              <a:spcAft>
                <a:spcPts val="0"/>
              </a:spcAft>
              <a:buClrTx/>
              <a:buSzTx/>
              <a:buFontTx/>
              <a:buNone/>
              <a:tabLst/>
              <a:defRPr/>
            </a:pPr>
            <a:r>
              <a:rPr lang="en-GB" sz="1050" dirty="0" smtClean="0">
                <a:latin typeface="Arial" panose="020B0604020202020204" pitchFamily="34" charset="0"/>
                <a:cs typeface="Arial" panose="020B0604020202020204" pitchFamily="34" charset="0"/>
              </a:rPr>
              <a:t>At the end of this section, you should be able to:</a:t>
            </a:r>
          </a:p>
          <a:p>
            <a:endParaRPr lang="en-GB" sz="1050" dirty="0">
              <a:latin typeface="Arial" panose="020B0604020202020204" pitchFamily="34" charset="0"/>
              <a:cs typeface="Arial" panose="020B0604020202020204" pitchFamily="34" charset="0"/>
            </a:endParaRPr>
          </a:p>
          <a:p>
            <a:pPr marL="0" lvl="0" indent="0" defTabSz="457200" fontAlgn="auto">
              <a:lnSpc>
                <a:spcPct val="100000"/>
              </a:lnSpc>
              <a:spcBef>
                <a:spcPts val="600"/>
              </a:spcBef>
              <a:spcAft>
                <a:spcPts val="600"/>
              </a:spcAft>
              <a:buClr>
                <a:srgbClr val="CC3300"/>
              </a:buClr>
              <a:buSzTx/>
              <a:buFontTx/>
              <a:buNone/>
              <a:defRPr/>
            </a:pPr>
            <a:r>
              <a:rPr lang="en-GB" sz="1050" kern="1200" dirty="0" smtClean="0">
                <a:solidFill>
                  <a:srgbClr val="000000"/>
                </a:solidFill>
                <a:latin typeface="Arial" panose="020B0604020202020204" pitchFamily="34" charset="0"/>
                <a:cs typeface="Arial" panose="020B0604020202020204" pitchFamily="34" charset="0"/>
              </a:rPr>
              <a:t>Explain the use of </a:t>
            </a:r>
            <a:r>
              <a:rPr lang="en-GB" sz="1050" kern="1200" dirty="0" err="1" smtClean="0">
                <a:solidFill>
                  <a:srgbClr val="000000"/>
                </a:solidFill>
                <a:latin typeface="Arial" panose="020B0604020202020204" pitchFamily="34" charset="0"/>
                <a:cs typeface="Arial" panose="020B0604020202020204" pitchFamily="34" charset="0"/>
              </a:rPr>
              <a:t>nomograms</a:t>
            </a:r>
            <a:r>
              <a:rPr lang="en-GB" sz="1050" kern="1200" dirty="0" smtClean="0">
                <a:solidFill>
                  <a:srgbClr val="000000"/>
                </a:solidFill>
                <a:latin typeface="Arial" panose="020B0604020202020204" pitchFamily="34" charset="0"/>
                <a:cs typeface="Arial" panose="020B0604020202020204" pitchFamily="34" charset="0"/>
              </a:rPr>
              <a:t> in treatment decisions </a:t>
            </a:r>
          </a:p>
          <a:p>
            <a:pPr marL="0" lvl="0" indent="0" defTabSz="457200" fontAlgn="auto">
              <a:lnSpc>
                <a:spcPct val="100000"/>
              </a:lnSpc>
              <a:spcBef>
                <a:spcPts val="600"/>
              </a:spcBef>
              <a:spcAft>
                <a:spcPts val="600"/>
              </a:spcAft>
              <a:buClr>
                <a:srgbClr val="CC3300"/>
              </a:buClr>
              <a:buSzTx/>
              <a:buFontTx/>
              <a:buNone/>
              <a:defRPr/>
            </a:pPr>
            <a:r>
              <a:rPr lang="en-GB" sz="1050" kern="1200" dirty="0" smtClean="0">
                <a:solidFill>
                  <a:srgbClr val="000000"/>
                </a:solidFill>
                <a:latin typeface="Arial" panose="020B0604020202020204" pitchFamily="34" charset="0"/>
                <a:cs typeface="Arial" panose="020B0604020202020204" pitchFamily="34" charset="0"/>
              </a:rPr>
              <a:t>Provide an overview of the treatment options for prostate cancer</a:t>
            </a:r>
          </a:p>
          <a:p>
            <a:pPr marL="0" lvl="0" indent="0" defTabSz="457200" fontAlgn="auto">
              <a:lnSpc>
                <a:spcPct val="100000"/>
              </a:lnSpc>
              <a:spcBef>
                <a:spcPts val="600"/>
              </a:spcBef>
              <a:spcAft>
                <a:spcPts val="600"/>
              </a:spcAft>
              <a:buClr>
                <a:srgbClr val="CC3300"/>
              </a:buClr>
              <a:buSzTx/>
              <a:buFontTx/>
              <a:buNone/>
              <a:defRPr/>
            </a:pPr>
            <a:r>
              <a:rPr lang="en-GB" sz="1050" kern="1200" dirty="0" smtClean="0">
                <a:solidFill>
                  <a:srgbClr val="000000"/>
                </a:solidFill>
                <a:latin typeface="Arial" panose="020B0604020202020204" pitchFamily="34" charset="0"/>
                <a:cs typeface="Arial" panose="020B0604020202020204" pitchFamily="34" charset="0"/>
              </a:rPr>
              <a:t>Describe each treatment option including its mechanism of action and associated side effects</a:t>
            </a:r>
          </a:p>
          <a:p>
            <a:pPr marL="0" lvl="0" indent="0" defTabSz="457200" fontAlgn="auto">
              <a:lnSpc>
                <a:spcPct val="100000"/>
              </a:lnSpc>
              <a:spcBef>
                <a:spcPts val="600"/>
              </a:spcBef>
              <a:spcAft>
                <a:spcPts val="600"/>
              </a:spcAft>
              <a:buClr>
                <a:srgbClr val="CC3300"/>
              </a:buClr>
              <a:buSzTx/>
              <a:buFontTx/>
              <a:buNone/>
              <a:defRPr/>
            </a:pPr>
            <a:r>
              <a:rPr lang="en-GB" sz="1050" kern="1200" dirty="0" smtClean="0">
                <a:solidFill>
                  <a:srgbClr val="000000"/>
                </a:solidFill>
                <a:latin typeface="Arial" panose="020B0604020202020204" pitchFamily="34" charset="0"/>
                <a:cs typeface="Arial" panose="020B0604020202020204" pitchFamily="34" charset="0"/>
              </a:rPr>
              <a:t>List the new advances in the treatment of prostate cancer</a:t>
            </a:r>
          </a:p>
          <a:p>
            <a:pPr marL="0" lvl="0" indent="0" defTabSz="457200" fontAlgn="auto">
              <a:lnSpc>
                <a:spcPct val="100000"/>
              </a:lnSpc>
              <a:spcBef>
                <a:spcPts val="600"/>
              </a:spcBef>
              <a:spcAft>
                <a:spcPts val="600"/>
              </a:spcAft>
              <a:buClr>
                <a:srgbClr val="CC3300"/>
              </a:buClr>
              <a:buSzTx/>
              <a:buFontTx/>
              <a:buNone/>
              <a:defRPr/>
            </a:pPr>
            <a:r>
              <a:rPr lang="en-GB" sz="1050" kern="1200" dirty="0" smtClean="0">
                <a:solidFill>
                  <a:srgbClr val="000000"/>
                </a:solidFill>
                <a:latin typeface="Arial" panose="020B0604020202020204" pitchFamily="34" charset="0"/>
                <a:cs typeface="Arial" panose="020B0604020202020204" pitchFamily="34" charset="0"/>
              </a:rPr>
              <a:t>Describe in detail the guidelines for the treatment of prostate cancer</a:t>
            </a:r>
          </a:p>
          <a:p>
            <a:endParaRPr lang="en-GB"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739CBBAE-9CAC-CA42-A60E-2BA57908FB49}" type="slidenum">
              <a:rPr lang="en-US" smtClean="0"/>
              <a:t>4</a:t>
            </a:fld>
            <a:endParaRPr lang="en-US" dirty="0"/>
          </a:p>
        </p:txBody>
      </p:sp>
    </p:spTree>
    <p:extLst>
      <p:ext uri="{BB962C8B-B14F-4D97-AF65-F5344CB8AC3E}">
        <p14:creationId xmlns:p14="http://schemas.microsoft.com/office/powerpoint/2010/main" val="241883197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362857" y="4343400"/>
            <a:ext cx="6139543" cy="4114800"/>
          </a:xfrm>
        </p:spPr>
        <p:txBody>
          <a:bodyPr/>
          <a:lstStyle/>
          <a:p>
            <a:r>
              <a:rPr lang="en-GB" sz="1050" u="sng" dirty="0" smtClean="0">
                <a:latin typeface="Arial" panose="020B0604020202020204" pitchFamily="34" charset="0"/>
                <a:cs typeface="Arial" panose="020B0604020202020204" pitchFamily="34" charset="0"/>
              </a:rPr>
              <a:t>Latest advances</a:t>
            </a:r>
          </a:p>
          <a:p>
            <a:endParaRPr lang="en-GB" sz="1050" dirty="0" smtClean="0">
              <a:latin typeface="Arial" panose="020B0604020202020204" pitchFamily="34" charset="0"/>
              <a:cs typeface="Arial" panose="020B0604020202020204" pitchFamily="34" charset="0"/>
            </a:endParaRPr>
          </a:p>
          <a:p>
            <a:r>
              <a:rPr lang="en-GB" sz="1050" dirty="0" smtClean="0">
                <a:latin typeface="Arial" panose="020B0604020202020204" pitchFamily="34" charset="0"/>
                <a:cs typeface="Arial" panose="020B0604020202020204" pitchFamily="34" charset="0"/>
              </a:rPr>
              <a:t>An important aspect of the immune system is its ability to target foreign harmful cells while avoiding normal cells in the body. The immune system utilises ‘checkpoints’ or protein molecules on immune cells, which turns on or off, in order to initiate an immune response. Cancer cells bind to these checkpoint proteins to turn off the immune cells. Drugs that can block these checkpoints and prevent tumour cells from turning off the immune response are currently in development. Examples of agents in development include </a:t>
            </a:r>
            <a:r>
              <a:rPr lang="en-GB" sz="1050" kern="1200" dirty="0" smtClean="0">
                <a:solidFill>
                  <a:schemeClr val="tx1"/>
                </a:solidFill>
                <a:latin typeface="Arial" panose="020B0604020202020204" pitchFamily="34" charset="0"/>
                <a:cs typeface="Arial" panose="020B0604020202020204" pitchFamily="34" charset="0"/>
              </a:rPr>
              <a:t>programmed death-1 (PD-1)</a:t>
            </a:r>
            <a:r>
              <a:rPr lang="en-GB" sz="1050" dirty="0" smtClean="0">
                <a:latin typeface="Arial" panose="020B0604020202020204" pitchFamily="34" charset="0"/>
                <a:cs typeface="Arial" panose="020B0604020202020204" pitchFamily="34" charset="0"/>
              </a:rPr>
              <a:t> inhibitors pembrolizumab and nivolumab and</a:t>
            </a:r>
            <a:r>
              <a:rPr lang="en-GB" sz="1050" baseline="0" dirty="0" smtClean="0">
                <a:latin typeface="Arial" panose="020B0604020202020204" pitchFamily="34" charset="0"/>
                <a:cs typeface="Arial" panose="020B0604020202020204" pitchFamily="34" charset="0"/>
              </a:rPr>
              <a:t> c</a:t>
            </a:r>
            <a:r>
              <a:rPr lang="en-GB" sz="1050" kern="1200" dirty="0" smtClean="0">
                <a:solidFill>
                  <a:schemeClr val="tx1"/>
                </a:solidFill>
                <a:latin typeface="Arial" panose="020B0604020202020204" pitchFamily="34" charset="0"/>
                <a:cs typeface="Arial" panose="020B0604020202020204" pitchFamily="34" charset="0"/>
              </a:rPr>
              <a:t>ytotoxic T-lymphocyte-associated protein 4 (</a:t>
            </a:r>
            <a:r>
              <a:rPr lang="en-GB" sz="1050" dirty="0" smtClean="0">
                <a:latin typeface="Arial" panose="020B0604020202020204" pitchFamily="34" charset="0"/>
                <a:cs typeface="Arial" panose="020B0604020202020204" pitchFamily="34" charset="0"/>
              </a:rPr>
              <a:t>CTLA-4) inhibitor ipilimumab.</a:t>
            </a:r>
            <a:r>
              <a:rPr lang="en-GB" sz="1050" baseline="30000" dirty="0" smtClean="0">
                <a:latin typeface="Arial" panose="020B0604020202020204" pitchFamily="34" charset="0"/>
                <a:cs typeface="Arial" panose="020B0604020202020204" pitchFamily="34" charset="0"/>
              </a:rPr>
              <a:t>1 </a:t>
            </a:r>
            <a:r>
              <a:rPr lang="en-GB" sz="1050" dirty="0" smtClean="0">
                <a:latin typeface="Arial" panose="020B0604020202020204" pitchFamily="34" charset="0"/>
                <a:cs typeface="Arial" panose="020B0604020202020204" pitchFamily="34" charset="0"/>
              </a:rPr>
              <a:t>/p82/para4-7</a:t>
            </a:r>
          </a:p>
          <a:p>
            <a:endParaRPr lang="en-GB" sz="1050" dirty="0" smtClean="0">
              <a:latin typeface="Arial" panose="020B0604020202020204" pitchFamily="34" charset="0"/>
              <a:cs typeface="Arial" panose="020B0604020202020204" pitchFamily="34" charset="0"/>
            </a:endParaRPr>
          </a:p>
          <a:p>
            <a:r>
              <a:rPr lang="en-GB" sz="1050" dirty="0" smtClean="0">
                <a:latin typeface="Arial" panose="020B0604020202020204" pitchFamily="34" charset="0"/>
                <a:cs typeface="Arial" panose="020B0604020202020204" pitchFamily="34" charset="0"/>
              </a:rPr>
              <a:t>Angiogenesis</a:t>
            </a:r>
            <a:r>
              <a:rPr lang="en-GB" sz="1050" baseline="0" dirty="0" smtClean="0">
                <a:latin typeface="Arial" panose="020B0604020202020204" pitchFamily="34" charset="0"/>
                <a:cs typeface="Arial" panose="020B0604020202020204" pitchFamily="34" charset="0"/>
              </a:rPr>
              <a:t> inhibitors belong to the category of targeted therapy drugs. These inhibitors target the growth of new blood vessels (angiogenesis) that would normally supply tumours with the nutrients they require to grow. Several potential candidates are in development.</a:t>
            </a:r>
            <a:r>
              <a:rPr lang="en-GB" sz="1050" baseline="30000" dirty="0" smtClean="0">
                <a:latin typeface="Arial" panose="020B0604020202020204" pitchFamily="34" charset="0"/>
                <a:cs typeface="Arial" panose="020B0604020202020204" pitchFamily="34" charset="0"/>
              </a:rPr>
              <a:t>1 </a:t>
            </a:r>
            <a:r>
              <a:rPr lang="en-GB" sz="1050" baseline="0" dirty="0" smtClean="0">
                <a:latin typeface="Arial" panose="020B0604020202020204" pitchFamily="34" charset="0"/>
                <a:cs typeface="Arial" panose="020B0604020202020204" pitchFamily="34" charset="0"/>
              </a:rPr>
              <a:t>/p82/para8-9</a:t>
            </a:r>
          </a:p>
          <a:p>
            <a:endParaRPr lang="en-GB" sz="1050" dirty="0" smtClean="0">
              <a:latin typeface="Arial" panose="020B0604020202020204" pitchFamily="34" charset="0"/>
              <a:cs typeface="Arial" panose="020B0604020202020204" pitchFamily="34" charset="0"/>
            </a:endParaRPr>
          </a:p>
          <a:p>
            <a:r>
              <a:rPr lang="en-GB" sz="800" b="1" dirty="0" smtClean="0">
                <a:latin typeface="Arial" panose="020B0604020202020204" pitchFamily="34" charset="0"/>
                <a:cs typeface="Arial" panose="020B0604020202020204" pitchFamily="34" charset="0"/>
              </a:rPr>
              <a:t>Reference:</a:t>
            </a:r>
            <a:endParaRPr lang="en-GB" sz="800" dirty="0" smtClean="0">
              <a:latin typeface="Arial" panose="020B0604020202020204" pitchFamily="34" charset="0"/>
              <a:cs typeface="Arial" panose="020B0604020202020204" pitchFamily="34" charset="0"/>
            </a:endParaRPr>
          </a:p>
          <a:p>
            <a:pPr marL="228600" marR="0" lvl="0" indent="-228600" algn="l" defTabSz="457200" rtl="0" eaLnBrk="1" fontAlgn="auto" latinLnBrk="0" hangingPunct="1">
              <a:lnSpc>
                <a:spcPct val="100000"/>
              </a:lnSpc>
              <a:spcBef>
                <a:spcPts val="0"/>
              </a:spcBef>
              <a:spcAft>
                <a:spcPts val="0"/>
              </a:spcAft>
              <a:buClrTx/>
              <a:buSzTx/>
              <a:buFont typeface="+mj-lt"/>
              <a:buAutoNum type="arabicPeriod"/>
              <a:tabLst/>
              <a:defRPr/>
            </a:pPr>
            <a:r>
              <a:rPr kumimoji="0" lang="en-GB" sz="800" b="0" i="0" u="none" strike="noStrike" kern="1200" cap="none" spc="0" normalizeH="0" baseline="0" noProof="0" dirty="0" smtClean="0">
                <a:ln>
                  <a:noFill/>
                </a:ln>
                <a:solidFill>
                  <a:prstClr val="black"/>
                </a:solidFill>
                <a:effectLst/>
                <a:uLnTx/>
                <a:uFillTx/>
                <a:latin typeface="Arial" panose="020B0604020202020204" pitchFamily="34" charset="0"/>
                <a:cs typeface="Arial" panose="020B0604020202020204" pitchFamily="34" charset="0"/>
              </a:rPr>
              <a:t>Prostate cancer. American Cancer Society Web site. http://www.cancer.org/acs/groups/cid/documents/webcontent/003134-pdf.pdf. Accessed April 4, 2016.</a:t>
            </a:r>
            <a:endParaRPr lang="en-GB" sz="800" dirty="0" smtClean="0">
              <a:latin typeface="Arial" panose="020B0604020202020204" pitchFamily="34" charset="0"/>
              <a:cs typeface="Arial" panose="020B0604020202020204" pitchFamily="34" charset="0"/>
            </a:endParaRPr>
          </a:p>
          <a:p>
            <a:endParaRPr lang="en-GB" sz="1050" dirty="0" smtClean="0">
              <a:latin typeface="Arial" panose="020B0604020202020204" pitchFamily="34" charset="0"/>
              <a:cs typeface="Arial" panose="020B0604020202020204" pitchFamily="34" charset="0"/>
            </a:endParaRPr>
          </a:p>
          <a:p>
            <a:endParaRPr lang="en-GB" sz="1050" dirty="0" smtClean="0">
              <a:latin typeface="Arial" panose="020B0604020202020204" pitchFamily="34" charset="0"/>
              <a:cs typeface="Arial" panose="020B0604020202020204" pitchFamily="34" charset="0"/>
            </a:endParaRPr>
          </a:p>
          <a:p>
            <a:endParaRPr lang="en-GB" sz="105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FC51A87A-2AE1-D146-87E8-F584AD5E8E38}" type="slidenum">
              <a:rPr lang="en-GB" smtClean="0"/>
              <a:t>40</a:t>
            </a:fld>
            <a:endParaRPr lang="en-GB" dirty="0"/>
          </a:p>
        </p:txBody>
      </p:sp>
    </p:spTree>
    <p:extLst>
      <p:ext uri="{BB962C8B-B14F-4D97-AF65-F5344CB8AC3E}">
        <p14:creationId xmlns:p14="http://schemas.microsoft.com/office/powerpoint/2010/main" val="392755684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GB" sz="1050" u="sng" dirty="0" smtClean="0">
                <a:latin typeface="Arial" panose="020B0604020202020204" pitchFamily="34" charset="0"/>
                <a:cs typeface="Arial" panose="020B0604020202020204" pitchFamily="34" charset="0"/>
              </a:rPr>
              <a:t>Knowledge check (2)</a:t>
            </a:r>
          </a:p>
          <a:p>
            <a:pPr marL="0" indent="0">
              <a:buNone/>
            </a:pPr>
            <a:endParaRPr lang="en-GB" sz="1050" dirty="0" smtClean="0">
              <a:latin typeface="Arial" panose="020B0604020202020204" pitchFamily="34" charset="0"/>
              <a:cs typeface="Arial" panose="020B0604020202020204" pitchFamily="34" charset="0"/>
            </a:endParaRPr>
          </a:p>
          <a:p>
            <a:pPr marL="0" indent="0">
              <a:buNone/>
            </a:pPr>
            <a:r>
              <a:rPr lang="en-GB" sz="1050" dirty="0" smtClean="0">
                <a:latin typeface="Arial" panose="020B0604020202020204" pitchFamily="34" charset="0"/>
                <a:cs typeface="Arial" panose="020B0604020202020204" pitchFamily="34" charset="0"/>
              </a:rPr>
              <a:t>Fill in the blank:</a:t>
            </a:r>
          </a:p>
          <a:p>
            <a:pPr marL="0" indent="0">
              <a:buNone/>
            </a:pPr>
            <a:endParaRPr lang="en-GB" sz="1050" dirty="0" smtClean="0">
              <a:latin typeface="Arial" panose="020B0604020202020204" pitchFamily="34" charset="0"/>
              <a:cs typeface="Arial" panose="020B0604020202020204" pitchFamily="34" charset="0"/>
            </a:endParaRPr>
          </a:p>
          <a:p>
            <a:pPr marL="0" indent="0">
              <a:buNone/>
            </a:pPr>
            <a:r>
              <a:rPr lang="en-GB" sz="1050" dirty="0" smtClean="0">
                <a:solidFill>
                  <a:srgbClr val="000000"/>
                </a:solidFill>
                <a:latin typeface="Arial" panose="020B0604020202020204" pitchFamily="34" charset="0"/>
                <a:cs typeface="Arial" panose="020B0604020202020204" pitchFamily="34" charset="0"/>
              </a:rPr>
              <a:t>Watchful waiting is an option in patients with a life expectancy ______ years.</a:t>
            </a:r>
          </a:p>
          <a:p>
            <a:pPr marL="0" indent="0">
              <a:buNone/>
            </a:pPr>
            <a:endParaRPr lang="en-GB" sz="1050" dirty="0" smtClean="0">
              <a:solidFill>
                <a:srgbClr val="000000"/>
              </a:solidFill>
              <a:latin typeface="Arial" panose="020B0604020202020204" pitchFamily="34" charset="0"/>
              <a:cs typeface="Arial" panose="020B0604020202020204" pitchFamily="34" charset="0"/>
            </a:endParaRPr>
          </a:p>
          <a:p>
            <a:pPr marL="365760" indent="-365760">
              <a:buFont typeface="+mj-lt"/>
              <a:buAutoNum type="arabicPeriod"/>
            </a:pPr>
            <a:r>
              <a:rPr lang="en-GB" sz="1050" dirty="0" smtClean="0">
                <a:solidFill>
                  <a:srgbClr val="000000"/>
                </a:solidFill>
                <a:latin typeface="Arial" panose="020B0604020202020204" pitchFamily="34" charset="0"/>
                <a:cs typeface="Arial" panose="020B0604020202020204" pitchFamily="34" charset="0"/>
              </a:rPr>
              <a:t>&gt; 10</a:t>
            </a:r>
            <a:endParaRPr lang="en-GB" sz="1050" dirty="0" smtClean="0">
              <a:solidFill>
                <a:srgbClr val="000000"/>
              </a:solidFill>
              <a:latin typeface="Arial" panose="020B0604020202020204" pitchFamily="34" charset="0"/>
              <a:cs typeface="Arial" panose="020B0604020202020204" pitchFamily="34" charset="0"/>
            </a:endParaRPr>
          </a:p>
          <a:p>
            <a:pPr marL="365760" indent="-365760">
              <a:buFont typeface="+mj-lt"/>
              <a:buAutoNum type="arabicPeriod"/>
            </a:pPr>
            <a:r>
              <a:rPr lang="en-GB" sz="1050" dirty="0" smtClean="0">
                <a:solidFill>
                  <a:srgbClr val="000000"/>
                </a:solidFill>
                <a:latin typeface="Arial" panose="020B0604020202020204" pitchFamily="34" charset="0"/>
                <a:cs typeface="Arial" panose="020B0604020202020204" pitchFamily="34" charset="0"/>
              </a:rPr>
              <a:t>&lt; 10</a:t>
            </a:r>
            <a:endParaRPr lang="en-GB" sz="1050" dirty="0" smtClean="0">
              <a:solidFill>
                <a:srgbClr val="000000"/>
              </a:solidFill>
              <a:latin typeface="Arial" panose="020B0604020202020204" pitchFamily="34" charset="0"/>
              <a:cs typeface="Arial" panose="020B0604020202020204" pitchFamily="34" charset="0"/>
            </a:endParaRPr>
          </a:p>
          <a:p>
            <a:pPr marL="365760" indent="-365760">
              <a:buFont typeface="+mj-lt"/>
              <a:buAutoNum type="arabicPeriod"/>
            </a:pPr>
            <a:r>
              <a:rPr lang="en-GB" sz="1050" dirty="0" smtClean="0">
                <a:solidFill>
                  <a:srgbClr val="000000"/>
                </a:solidFill>
                <a:latin typeface="Arial" panose="020B0604020202020204" pitchFamily="34" charset="0"/>
                <a:cs typeface="Arial" panose="020B0604020202020204" pitchFamily="34" charset="0"/>
              </a:rPr>
              <a:t>&gt; 5</a:t>
            </a:r>
            <a:endParaRPr lang="en-GB" sz="1050" dirty="0" smtClean="0">
              <a:solidFill>
                <a:srgbClr val="000000"/>
              </a:solidFill>
              <a:latin typeface="Arial" panose="020B0604020202020204" pitchFamily="34" charset="0"/>
              <a:cs typeface="Arial" panose="020B0604020202020204" pitchFamily="34" charset="0"/>
            </a:endParaRPr>
          </a:p>
          <a:p>
            <a:pPr marL="365760" marR="0" indent="-365760" algn="l" defTabSz="457200" rtl="0" eaLnBrk="1" fontAlgn="auto" latinLnBrk="0" hangingPunct="1">
              <a:lnSpc>
                <a:spcPct val="100000"/>
              </a:lnSpc>
              <a:spcBef>
                <a:spcPts val="0"/>
              </a:spcBef>
              <a:spcAft>
                <a:spcPts val="0"/>
              </a:spcAft>
              <a:buClrTx/>
              <a:buSzTx/>
              <a:buFont typeface="+mj-lt"/>
              <a:buAutoNum type="arabicPeriod"/>
              <a:tabLst/>
              <a:defRPr/>
            </a:pPr>
            <a:r>
              <a:rPr lang="en-GB" sz="1050" kern="1200" dirty="0" smtClean="0">
                <a:solidFill>
                  <a:srgbClr val="000000"/>
                </a:solidFill>
                <a:latin typeface="Arial" panose="020B0604020202020204" pitchFamily="34" charset="0"/>
                <a:cs typeface="Arial" panose="020B0604020202020204" pitchFamily="34" charset="0"/>
              </a:rPr>
              <a:t>&lt; 20</a:t>
            </a:r>
            <a:endParaRPr lang="en-GB" sz="1050" dirty="0" smtClean="0">
              <a:solidFill>
                <a:srgbClr val="000000"/>
              </a:solidFill>
              <a:latin typeface="Arial" panose="020B0604020202020204" pitchFamily="34" charset="0"/>
              <a:cs typeface="Arial" panose="020B0604020202020204" pitchFamily="34" charset="0"/>
            </a:endParaRPr>
          </a:p>
          <a:p>
            <a:endParaRPr lang="en-GB" sz="1050" dirty="0" smtClean="0">
              <a:latin typeface="Arial" panose="020B0604020202020204" pitchFamily="34" charset="0"/>
              <a:cs typeface="Arial" panose="020B0604020202020204" pitchFamily="34" charset="0"/>
            </a:endParaRPr>
          </a:p>
          <a:p>
            <a:r>
              <a:rPr lang="en-GB" sz="1050" dirty="0" smtClean="0">
                <a:latin typeface="Arial" panose="020B0604020202020204" pitchFamily="34" charset="0"/>
                <a:cs typeface="Arial" panose="020B0604020202020204" pitchFamily="34" charset="0"/>
              </a:rPr>
              <a:t>Answer: 2. </a:t>
            </a:r>
            <a:r>
              <a:rPr lang="en-GB" sz="1050" dirty="0" smtClean="0">
                <a:solidFill>
                  <a:srgbClr val="000000"/>
                </a:solidFill>
                <a:latin typeface="Arial" panose="020B0604020202020204" pitchFamily="34" charset="0"/>
                <a:cs typeface="Arial" panose="020B0604020202020204" pitchFamily="34" charset="0"/>
              </a:rPr>
              <a:t>Watchful waiting is an option in patients with a life expectancy </a:t>
            </a:r>
            <a:r>
              <a:rPr lang="en-GB" sz="1050" dirty="0" smtClean="0">
                <a:solidFill>
                  <a:srgbClr val="000000"/>
                </a:solidFill>
                <a:latin typeface="Arial" panose="020B0604020202020204" pitchFamily="34" charset="0"/>
                <a:cs typeface="Arial" panose="020B0604020202020204" pitchFamily="34" charset="0"/>
              </a:rPr>
              <a:t>&lt; 10 </a:t>
            </a:r>
            <a:r>
              <a:rPr lang="en-GB" sz="1050" dirty="0" smtClean="0">
                <a:solidFill>
                  <a:srgbClr val="000000"/>
                </a:solidFill>
                <a:latin typeface="Arial" panose="020B0604020202020204" pitchFamily="34" charset="0"/>
                <a:cs typeface="Arial" panose="020B0604020202020204" pitchFamily="34" charset="0"/>
              </a:rPr>
              <a:t>years.</a:t>
            </a:r>
          </a:p>
        </p:txBody>
      </p:sp>
      <p:sp>
        <p:nvSpPr>
          <p:cNvPr id="4" name="Slide Number Placeholder 3"/>
          <p:cNvSpPr>
            <a:spLocks noGrp="1"/>
          </p:cNvSpPr>
          <p:nvPr>
            <p:ph type="sldNum" sz="quarter" idx="10"/>
          </p:nvPr>
        </p:nvSpPr>
        <p:spPr/>
        <p:txBody>
          <a:bodyPr/>
          <a:lstStyle/>
          <a:p>
            <a:fld id="{FC51A87A-2AE1-D146-87E8-F584AD5E8E38}" type="slidenum">
              <a:rPr lang="en-GB" smtClean="0"/>
              <a:t>41</a:t>
            </a:fld>
            <a:endParaRPr lang="en-GB" dirty="0"/>
          </a:p>
        </p:txBody>
      </p:sp>
    </p:spTree>
    <p:extLst>
      <p:ext uri="{BB962C8B-B14F-4D97-AF65-F5344CB8AC3E}">
        <p14:creationId xmlns:p14="http://schemas.microsoft.com/office/powerpoint/2010/main" val="61431212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GB" sz="1050" b="0" i="0" u="sng" kern="1200" noProof="0" dirty="0" smtClean="0">
                <a:solidFill>
                  <a:schemeClr val="tx1"/>
                </a:solidFill>
                <a:latin typeface="Arial" panose="020B0604020202020204" pitchFamily="34" charset="0"/>
                <a:cs typeface="Arial" panose="020B0604020202020204" pitchFamily="34" charset="0"/>
              </a:rPr>
              <a:t>Knowledge check (3)</a:t>
            </a:r>
          </a:p>
          <a:p>
            <a:pPr marL="0" indent="0">
              <a:buNone/>
            </a:pPr>
            <a:endParaRPr lang="en-GB" sz="1050" b="1" kern="1200" noProof="0" dirty="0" smtClean="0">
              <a:solidFill>
                <a:schemeClr val="tx1"/>
              </a:solidFill>
              <a:latin typeface="Arial" panose="020B0604020202020204" pitchFamily="34" charset="0"/>
              <a:cs typeface="Arial" panose="020B0604020202020204" pitchFamily="34" charset="0"/>
            </a:endParaRPr>
          </a:p>
          <a:p>
            <a:pPr marL="0" indent="0">
              <a:buNone/>
            </a:pPr>
            <a:r>
              <a:rPr lang="en-GB" sz="1050" dirty="0" smtClean="0">
                <a:latin typeface="Arial" panose="020B0604020202020204" pitchFamily="34" charset="0"/>
                <a:cs typeface="Arial" panose="020B0604020202020204" pitchFamily="34" charset="0"/>
              </a:rPr>
              <a:t>Fill in the blank:</a:t>
            </a:r>
          </a:p>
          <a:p>
            <a:pPr marL="0" indent="0">
              <a:buNone/>
            </a:pPr>
            <a:endParaRPr lang="en-GB" sz="1050" dirty="0" smtClean="0">
              <a:latin typeface="Arial" panose="020B0604020202020204" pitchFamily="34" charset="0"/>
              <a:cs typeface="Arial" panose="020B0604020202020204" pitchFamily="34" charset="0"/>
            </a:endParaRPr>
          </a:p>
          <a:p>
            <a:pPr marL="0" indent="0">
              <a:buNone/>
            </a:pPr>
            <a:r>
              <a:rPr lang="en-GB" sz="1050" dirty="0" smtClean="0">
                <a:solidFill>
                  <a:srgbClr val="000000"/>
                </a:solidFill>
                <a:latin typeface="Arial" panose="020B0604020202020204" pitchFamily="34" charset="0"/>
                <a:cs typeface="Arial" panose="020B0604020202020204" pitchFamily="34" charset="0"/>
              </a:rPr>
              <a:t>Active surveillance is an option in patients with a/an _________ risk for prostate cancer.</a:t>
            </a:r>
          </a:p>
          <a:p>
            <a:pPr marL="0" indent="0">
              <a:buNone/>
            </a:pPr>
            <a:endParaRPr lang="en-GB" sz="1050" dirty="0" smtClean="0">
              <a:solidFill>
                <a:srgbClr val="000000"/>
              </a:solidFill>
              <a:latin typeface="Arial" panose="020B0604020202020204" pitchFamily="34" charset="0"/>
              <a:cs typeface="Arial" panose="020B0604020202020204" pitchFamily="34" charset="0"/>
            </a:endParaRPr>
          </a:p>
          <a:p>
            <a:pPr marL="365760" indent="-365760">
              <a:buFont typeface="+mj-lt"/>
              <a:buAutoNum type="arabicPeriod"/>
            </a:pPr>
            <a:r>
              <a:rPr lang="en-GB" sz="1050" dirty="0" smtClean="0">
                <a:solidFill>
                  <a:srgbClr val="000000"/>
                </a:solidFill>
                <a:latin typeface="Arial" panose="020B0604020202020204" pitchFamily="34" charset="0"/>
                <a:cs typeface="Arial" panose="020B0604020202020204" pitchFamily="34" charset="0"/>
              </a:rPr>
              <a:t>Intermediate</a:t>
            </a:r>
          </a:p>
          <a:p>
            <a:pPr marL="365760" indent="-365760">
              <a:buFont typeface="+mj-lt"/>
              <a:buAutoNum type="arabicPeriod"/>
            </a:pPr>
            <a:r>
              <a:rPr lang="en-GB" sz="1050" dirty="0" smtClean="0">
                <a:solidFill>
                  <a:srgbClr val="000000"/>
                </a:solidFill>
                <a:latin typeface="Arial" panose="020B0604020202020204" pitchFamily="34" charset="0"/>
                <a:cs typeface="Arial" panose="020B0604020202020204" pitchFamily="34" charset="0"/>
              </a:rPr>
              <a:t>High</a:t>
            </a:r>
          </a:p>
          <a:p>
            <a:pPr marL="365760" indent="-365760">
              <a:buFont typeface="+mj-lt"/>
              <a:buAutoNum type="arabicPeriod"/>
            </a:pPr>
            <a:r>
              <a:rPr lang="en-GB" sz="1050" dirty="0" smtClean="0">
                <a:solidFill>
                  <a:srgbClr val="000000"/>
                </a:solidFill>
                <a:latin typeface="Arial" panose="020B0604020202020204" pitchFamily="34" charset="0"/>
                <a:cs typeface="Arial" panose="020B0604020202020204" pitchFamily="34" charset="0"/>
              </a:rPr>
              <a:t>Low</a:t>
            </a:r>
          </a:p>
          <a:p>
            <a:pPr marL="365760" indent="-365760">
              <a:buFont typeface="+mj-lt"/>
              <a:buAutoNum type="arabicPeriod"/>
            </a:pPr>
            <a:r>
              <a:rPr lang="en-GB" sz="1050" dirty="0" smtClean="0">
                <a:solidFill>
                  <a:srgbClr val="000000"/>
                </a:solidFill>
                <a:latin typeface="Arial" panose="020B0604020202020204" pitchFamily="34" charset="0"/>
                <a:cs typeface="Arial" panose="020B0604020202020204" pitchFamily="34" charset="0"/>
              </a:rPr>
              <a:t>Very high</a:t>
            </a:r>
          </a:p>
          <a:p>
            <a:endParaRPr lang="en-GB" sz="1050" dirty="0" smtClean="0">
              <a:latin typeface="Arial" panose="020B0604020202020204" pitchFamily="34" charset="0"/>
              <a:cs typeface="Arial" panose="020B0604020202020204" pitchFamily="34" charset="0"/>
            </a:endParaRPr>
          </a:p>
          <a:p>
            <a:r>
              <a:rPr lang="en-GB" sz="1050" dirty="0" smtClean="0">
                <a:latin typeface="Arial" panose="020B0604020202020204" pitchFamily="34" charset="0"/>
                <a:cs typeface="Arial" panose="020B0604020202020204" pitchFamily="34" charset="0"/>
              </a:rPr>
              <a:t>Answer: 3. </a:t>
            </a:r>
            <a:r>
              <a:rPr lang="en-GB" sz="1050" dirty="0" smtClean="0">
                <a:solidFill>
                  <a:srgbClr val="000000"/>
                </a:solidFill>
                <a:latin typeface="Arial" panose="020B0604020202020204" pitchFamily="34" charset="0"/>
                <a:cs typeface="Arial" panose="020B0604020202020204" pitchFamily="34" charset="0"/>
              </a:rPr>
              <a:t>Active surveillance is an option in patients with a low</a:t>
            </a:r>
            <a:r>
              <a:rPr lang="en-GB" sz="1050" baseline="0" dirty="0" smtClean="0">
                <a:solidFill>
                  <a:srgbClr val="000000"/>
                </a:solidFill>
                <a:latin typeface="Arial" panose="020B0604020202020204" pitchFamily="34" charset="0"/>
                <a:cs typeface="Arial" panose="020B0604020202020204" pitchFamily="34" charset="0"/>
              </a:rPr>
              <a:t> </a:t>
            </a:r>
            <a:r>
              <a:rPr lang="en-GB" sz="1050" dirty="0" smtClean="0">
                <a:solidFill>
                  <a:srgbClr val="000000"/>
                </a:solidFill>
                <a:latin typeface="Arial" panose="020B0604020202020204" pitchFamily="34" charset="0"/>
                <a:cs typeface="Arial" panose="020B0604020202020204" pitchFamily="34" charset="0"/>
              </a:rPr>
              <a:t>risk for prostate cancer.</a:t>
            </a:r>
          </a:p>
          <a:p>
            <a:pPr marL="228600" indent="-228600">
              <a:buFont typeface="+mj-lt"/>
              <a:buAutoNum type="arabicPeriod"/>
            </a:pPr>
            <a:endParaRPr lang="en-GB" sz="105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FC51A87A-2AE1-D146-87E8-F584AD5E8E38}" type="slidenum">
              <a:rPr lang="en-GB" smtClean="0"/>
              <a:t>42</a:t>
            </a:fld>
            <a:endParaRPr lang="en-GB" dirty="0"/>
          </a:p>
        </p:txBody>
      </p:sp>
    </p:spTree>
    <p:extLst>
      <p:ext uri="{BB962C8B-B14F-4D97-AF65-F5344CB8AC3E}">
        <p14:creationId xmlns:p14="http://schemas.microsoft.com/office/powerpoint/2010/main" val="330349485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GB" sz="1050" b="0" u="sng" kern="1200" noProof="0" dirty="0" smtClean="0">
                <a:solidFill>
                  <a:schemeClr val="tx1"/>
                </a:solidFill>
                <a:latin typeface="Arial" panose="020B0604020202020204" pitchFamily="34" charset="0"/>
                <a:cs typeface="Arial" panose="020B0604020202020204" pitchFamily="34" charset="0"/>
              </a:rPr>
              <a:t>Knowledge check (4)</a:t>
            </a:r>
          </a:p>
          <a:p>
            <a:pPr marL="0" indent="0">
              <a:buNone/>
            </a:pPr>
            <a:endParaRPr lang="en-GB" sz="1050" b="1" kern="1200" noProof="0" dirty="0" smtClean="0">
              <a:solidFill>
                <a:schemeClr val="tx1"/>
              </a:solidFill>
              <a:latin typeface="Arial" panose="020B0604020202020204" pitchFamily="34" charset="0"/>
              <a:cs typeface="Arial" panose="020B0604020202020204" pitchFamily="34" charset="0"/>
            </a:endParaRPr>
          </a:p>
          <a:p>
            <a:pPr marL="0" indent="0">
              <a:buNone/>
            </a:pPr>
            <a:r>
              <a:rPr lang="en-GB" sz="1050" kern="1200" dirty="0" smtClean="0">
                <a:solidFill>
                  <a:srgbClr val="000000"/>
                </a:solidFill>
                <a:latin typeface="Arial" panose="020B0604020202020204" pitchFamily="34" charset="0"/>
                <a:cs typeface="Arial" panose="020B0604020202020204" pitchFamily="34" charset="0"/>
              </a:rPr>
              <a:t>Which of the following procedures is/are a part of radical prostatectomy?</a:t>
            </a:r>
          </a:p>
          <a:p>
            <a:pPr marL="0" indent="0">
              <a:buNone/>
            </a:pPr>
            <a:endParaRPr lang="en-GB" sz="1050" kern="1200" dirty="0" smtClean="0">
              <a:solidFill>
                <a:srgbClr val="000000"/>
              </a:solidFill>
              <a:latin typeface="Arial" panose="020B0604020202020204" pitchFamily="34" charset="0"/>
              <a:cs typeface="Arial" panose="020B0604020202020204" pitchFamily="34" charset="0"/>
            </a:endParaRPr>
          </a:p>
          <a:p>
            <a:pPr marL="365760" indent="-365760">
              <a:buFont typeface="+mj-lt"/>
              <a:buAutoNum type="arabicPeriod"/>
            </a:pPr>
            <a:r>
              <a:rPr lang="en-GB" sz="1050" kern="1200" dirty="0" smtClean="0">
                <a:solidFill>
                  <a:srgbClr val="000000"/>
                </a:solidFill>
                <a:latin typeface="Arial" panose="020B0604020202020204" pitchFamily="34" charset="0"/>
                <a:cs typeface="Arial" panose="020B0604020202020204" pitchFamily="34" charset="0"/>
              </a:rPr>
              <a:t>Transurethral resection</a:t>
            </a:r>
          </a:p>
          <a:p>
            <a:pPr marL="365760" indent="-365760">
              <a:buFont typeface="+mj-lt"/>
              <a:buAutoNum type="arabicPeriod"/>
            </a:pPr>
            <a:r>
              <a:rPr lang="en-GB" sz="1050" kern="1200" dirty="0" smtClean="0">
                <a:solidFill>
                  <a:srgbClr val="000000"/>
                </a:solidFill>
                <a:latin typeface="Arial" panose="020B0604020202020204" pitchFamily="34" charset="0"/>
                <a:cs typeface="Arial" panose="020B0604020202020204" pitchFamily="34" charset="0"/>
              </a:rPr>
              <a:t>LND</a:t>
            </a:r>
          </a:p>
          <a:p>
            <a:pPr marL="365760" indent="-365760">
              <a:buFont typeface="+mj-lt"/>
              <a:buAutoNum type="arabicPeriod"/>
            </a:pPr>
            <a:r>
              <a:rPr lang="en-GB" sz="1050" kern="1200" dirty="0" smtClean="0">
                <a:solidFill>
                  <a:srgbClr val="000000"/>
                </a:solidFill>
                <a:latin typeface="Arial" panose="020B0604020202020204" pitchFamily="34" charset="0"/>
                <a:cs typeface="Arial" panose="020B0604020202020204" pitchFamily="34" charset="0"/>
              </a:rPr>
              <a:t>Resection of seminal vesicles</a:t>
            </a:r>
          </a:p>
          <a:p>
            <a:pPr marL="365760" indent="-365760">
              <a:buFont typeface="+mj-lt"/>
              <a:buAutoNum type="arabicPeriod"/>
            </a:pPr>
            <a:r>
              <a:rPr lang="en-GB" sz="1050" kern="1200" dirty="0" smtClean="0">
                <a:solidFill>
                  <a:srgbClr val="000000"/>
                </a:solidFill>
                <a:latin typeface="Arial" panose="020B0604020202020204" pitchFamily="34" charset="0"/>
                <a:cs typeface="Arial" panose="020B0604020202020204" pitchFamily="34" charset="0"/>
              </a:rPr>
              <a:t>Removal of testes</a:t>
            </a:r>
          </a:p>
          <a:p>
            <a:endParaRPr lang="en-GB" sz="1050" dirty="0" smtClean="0">
              <a:latin typeface="Arial" panose="020B0604020202020204" pitchFamily="34" charset="0"/>
              <a:cs typeface="Arial" panose="020B0604020202020204" pitchFamily="34" charset="0"/>
            </a:endParaRPr>
          </a:p>
          <a:p>
            <a:r>
              <a:rPr lang="en-GB" sz="1050" dirty="0" smtClean="0">
                <a:latin typeface="Arial" panose="020B0604020202020204" pitchFamily="34" charset="0"/>
                <a:cs typeface="Arial" panose="020B0604020202020204" pitchFamily="34" charset="0"/>
              </a:rPr>
              <a:t>Answer: 3.</a:t>
            </a:r>
            <a:r>
              <a:rPr lang="en-GB" sz="1050" dirty="0" smtClean="0">
                <a:solidFill>
                  <a:srgbClr val="000000"/>
                </a:solidFill>
                <a:latin typeface="Arial" panose="020B0604020202020204" pitchFamily="34" charset="0"/>
                <a:cs typeface="Arial" panose="020B0604020202020204" pitchFamily="34" charset="0"/>
              </a:rPr>
              <a:t> Resection of seminal vesicles is </a:t>
            </a:r>
            <a:r>
              <a:rPr lang="en-GB" sz="1050" baseline="0" dirty="0" smtClean="0">
                <a:solidFill>
                  <a:srgbClr val="000000"/>
                </a:solidFill>
                <a:latin typeface="Arial" panose="020B0604020202020204" pitchFamily="34" charset="0"/>
                <a:cs typeface="Arial" panose="020B0604020202020204" pitchFamily="34" charset="0"/>
              </a:rPr>
              <a:t>a part of radical prostatectomy.</a:t>
            </a:r>
          </a:p>
          <a:p>
            <a:endParaRPr lang="en-GB" sz="1050" baseline="0" dirty="0" smtClean="0">
              <a:solidFill>
                <a:srgbClr val="000000"/>
              </a:solidFill>
              <a:latin typeface="Arial" panose="020B0604020202020204" pitchFamily="34" charset="0"/>
              <a:cs typeface="Arial" panose="020B0604020202020204" pitchFamily="34" charset="0"/>
            </a:endParaRPr>
          </a:p>
          <a:p>
            <a:pPr marL="0" marR="0" indent="0" algn="l" defTabSz="457200" rtl="0" eaLnBrk="1" fontAlgn="auto" latinLnBrk="0" hangingPunct="1">
              <a:lnSpc>
                <a:spcPct val="100000"/>
              </a:lnSpc>
              <a:spcBef>
                <a:spcPts val="0"/>
              </a:spcBef>
              <a:spcAft>
                <a:spcPts val="0"/>
              </a:spcAft>
              <a:buClrTx/>
              <a:buSzTx/>
              <a:buFontTx/>
              <a:buNone/>
              <a:tabLst/>
              <a:defRPr/>
            </a:pPr>
            <a:r>
              <a:rPr lang="en-GB" sz="1050" kern="1200" dirty="0" smtClean="0">
                <a:solidFill>
                  <a:schemeClr val="tx1"/>
                </a:solidFill>
                <a:latin typeface="Arial" panose="020B0604020202020204" pitchFamily="34" charset="0"/>
                <a:cs typeface="Arial" panose="020B0604020202020204" pitchFamily="34" charset="0"/>
              </a:rPr>
              <a:t>LND, </a:t>
            </a:r>
            <a:r>
              <a:rPr lang="en-GB" sz="1050" dirty="0" smtClean="0">
                <a:solidFill>
                  <a:srgbClr val="000000"/>
                </a:solidFill>
                <a:latin typeface="Arial" panose="020B0604020202020204" pitchFamily="34" charset="0"/>
                <a:cs typeface="Arial" panose="020B0604020202020204" pitchFamily="34" charset="0"/>
              </a:rPr>
              <a:t>lymph node dissection</a:t>
            </a:r>
            <a:r>
              <a:rPr lang="en-GB" sz="1050" kern="1200" dirty="0" smtClean="0">
                <a:solidFill>
                  <a:schemeClr val="tx1"/>
                </a:solidFill>
                <a:latin typeface="Arial" panose="020B0604020202020204" pitchFamily="34" charset="0"/>
                <a:cs typeface="Arial" panose="020B0604020202020204" pitchFamily="34" charset="0"/>
              </a:rPr>
              <a:t>.</a:t>
            </a:r>
          </a:p>
          <a:p>
            <a:endParaRPr lang="en-GB" sz="1050" dirty="0" smtClean="0">
              <a:solidFill>
                <a:srgbClr val="000000"/>
              </a:solidFill>
              <a:latin typeface="Arial" panose="020B0604020202020204" pitchFamily="34" charset="0"/>
              <a:cs typeface="Arial" panose="020B0604020202020204" pitchFamily="34" charset="0"/>
            </a:endParaRPr>
          </a:p>
          <a:p>
            <a:pPr marL="228600" indent="-228600">
              <a:buFont typeface="+mj-lt"/>
              <a:buAutoNum type="arabicPeriod"/>
            </a:pPr>
            <a:endParaRPr lang="en-GB" sz="105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FC51A87A-2AE1-D146-87E8-F584AD5E8E38}" type="slidenum">
              <a:rPr lang="en-GB" smtClean="0"/>
              <a:t>43</a:t>
            </a:fld>
            <a:endParaRPr lang="en-GB" dirty="0"/>
          </a:p>
        </p:txBody>
      </p:sp>
    </p:spTree>
    <p:extLst>
      <p:ext uri="{BB962C8B-B14F-4D97-AF65-F5344CB8AC3E}">
        <p14:creationId xmlns:p14="http://schemas.microsoft.com/office/powerpoint/2010/main" val="150028708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050" b="0" u="sng" kern="1200" noProof="0" dirty="0" smtClean="0">
                <a:solidFill>
                  <a:schemeClr val="tx1"/>
                </a:solidFill>
                <a:latin typeface="Arial" panose="020B0604020202020204" pitchFamily="34" charset="0"/>
                <a:cs typeface="Arial" panose="020B0604020202020204" pitchFamily="34" charset="0"/>
              </a:rPr>
              <a:t>Knowledge check (5)</a:t>
            </a:r>
          </a:p>
          <a:p>
            <a:endParaRPr lang="en-GB" sz="1050" b="1" kern="1200" noProof="0" dirty="0" smtClean="0">
              <a:solidFill>
                <a:schemeClr val="tx1"/>
              </a:solidFill>
              <a:latin typeface="Arial" panose="020B0604020202020204" pitchFamily="34" charset="0"/>
              <a:cs typeface="Arial" panose="020B0604020202020204" pitchFamily="34" charset="0"/>
            </a:endParaRPr>
          </a:p>
          <a:p>
            <a:r>
              <a:rPr lang="en-GB" sz="1050" dirty="0" smtClean="0">
                <a:latin typeface="Arial" panose="020B0604020202020204" pitchFamily="34" charset="0"/>
                <a:cs typeface="Arial" panose="020B0604020202020204" pitchFamily="34" charset="0"/>
              </a:rPr>
              <a:t>Which of the following class of drugs causes a testosterone ‘flare’ when first administered?</a:t>
            </a:r>
          </a:p>
          <a:p>
            <a:endParaRPr lang="en-GB" sz="1050" dirty="0" smtClean="0">
              <a:latin typeface="Arial" panose="020B0604020202020204" pitchFamily="34" charset="0"/>
              <a:cs typeface="Arial" panose="020B0604020202020204" pitchFamily="34" charset="0"/>
            </a:endParaRPr>
          </a:p>
          <a:p>
            <a:pPr marL="342900" lvl="0" indent="-342900">
              <a:buFont typeface="+mj-lt"/>
              <a:buAutoNum type="arabicPeriod"/>
            </a:pPr>
            <a:r>
              <a:rPr lang="en-GB" sz="1050" kern="1200" dirty="0" err="1" smtClean="0">
                <a:solidFill>
                  <a:schemeClr val="tx1"/>
                </a:solidFill>
                <a:latin typeface="Arial" panose="020B0604020202020204" pitchFamily="34" charset="0"/>
                <a:cs typeface="Arial" panose="020B0604020202020204" pitchFamily="34" charset="0"/>
              </a:rPr>
              <a:t>LHRH</a:t>
            </a:r>
            <a:r>
              <a:rPr lang="en-GB" sz="1050" kern="1200" dirty="0" smtClean="0">
                <a:solidFill>
                  <a:schemeClr val="tx1"/>
                </a:solidFill>
                <a:latin typeface="Arial" panose="020B0604020202020204" pitchFamily="34" charset="0"/>
                <a:cs typeface="Arial" panose="020B0604020202020204" pitchFamily="34" charset="0"/>
              </a:rPr>
              <a:t> antagonists</a:t>
            </a:r>
          </a:p>
          <a:p>
            <a:pPr marL="365760" indent="-365760">
              <a:buFont typeface="+mj-lt"/>
              <a:buAutoNum type="arabicPeriod"/>
            </a:pPr>
            <a:r>
              <a:rPr lang="en-GB" sz="1050" dirty="0" smtClean="0">
                <a:latin typeface="Arial" panose="020B0604020202020204" pitchFamily="34" charset="0"/>
                <a:cs typeface="Arial" panose="020B0604020202020204" pitchFamily="34" charset="0"/>
              </a:rPr>
              <a:t>Androgen synthesis inhibitors</a:t>
            </a:r>
          </a:p>
          <a:p>
            <a:pPr marL="365760" marR="0" indent="-365760" algn="l" defTabSz="457200" rtl="0" eaLnBrk="1" fontAlgn="auto" latinLnBrk="0" hangingPunct="1">
              <a:lnSpc>
                <a:spcPct val="100000"/>
              </a:lnSpc>
              <a:spcBef>
                <a:spcPts val="0"/>
              </a:spcBef>
              <a:spcAft>
                <a:spcPts val="0"/>
              </a:spcAft>
              <a:buClrTx/>
              <a:buSzTx/>
              <a:buFont typeface="+mj-lt"/>
              <a:buAutoNum type="arabicPeriod"/>
              <a:tabLst/>
              <a:defRPr/>
            </a:pPr>
            <a:r>
              <a:rPr lang="en-GB" sz="1050" dirty="0" err="1" smtClean="0">
                <a:latin typeface="Arial" panose="020B0604020202020204" pitchFamily="34" charset="0"/>
                <a:cs typeface="Arial" panose="020B0604020202020204" pitchFamily="34" charset="0"/>
              </a:rPr>
              <a:t>LHRH</a:t>
            </a:r>
            <a:r>
              <a:rPr lang="en-GB" sz="1050" dirty="0" smtClean="0">
                <a:latin typeface="Arial" panose="020B0604020202020204" pitchFamily="34" charset="0"/>
                <a:cs typeface="Arial" panose="020B0604020202020204" pitchFamily="34" charset="0"/>
              </a:rPr>
              <a:t> agonists</a:t>
            </a:r>
          </a:p>
          <a:p>
            <a:pPr marL="365760" indent="-365760">
              <a:buFont typeface="+mj-lt"/>
              <a:buAutoNum type="arabicPeriod"/>
            </a:pPr>
            <a:r>
              <a:rPr lang="en-GB" sz="1050" dirty="0" smtClean="0">
                <a:latin typeface="Arial" panose="020B0604020202020204" pitchFamily="34" charset="0"/>
                <a:cs typeface="Arial" panose="020B0604020202020204" pitchFamily="34" charset="0"/>
              </a:rPr>
              <a:t>Antiandrogens</a:t>
            </a:r>
          </a:p>
          <a:p>
            <a:pPr marL="342900" indent="-342900">
              <a:buFont typeface="+mj-lt"/>
              <a:buAutoNum type="arabicPeriod"/>
            </a:pPr>
            <a:endParaRPr lang="en-GB" sz="1050" dirty="0" smtClean="0">
              <a:latin typeface="Arial" panose="020B0604020202020204" pitchFamily="34" charset="0"/>
              <a:cs typeface="Arial" panose="020B0604020202020204" pitchFamily="34" charset="0"/>
            </a:endParaRPr>
          </a:p>
          <a:p>
            <a:pPr marL="0" indent="0">
              <a:buFont typeface="+mj-lt"/>
              <a:buNone/>
            </a:pPr>
            <a:r>
              <a:rPr lang="en-GB" sz="1050" dirty="0" smtClean="0">
                <a:latin typeface="Arial" panose="020B0604020202020204" pitchFamily="34" charset="0"/>
                <a:cs typeface="Arial" panose="020B0604020202020204" pitchFamily="34" charset="0"/>
              </a:rPr>
              <a:t>Answer: 3. LHRH agonists cause</a:t>
            </a:r>
            <a:r>
              <a:rPr lang="en-GB" sz="1050" baseline="0" dirty="0" smtClean="0">
                <a:latin typeface="Arial" panose="020B0604020202020204" pitchFamily="34" charset="0"/>
                <a:cs typeface="Arial" panose="020B0604020202020204" pitchFamily="34" charset="0"/>
              </a:rPr>
              <a:t> a testosterone ‘flare’ when first administered.</a:t>
            </a:r>
          </a:p>
          <a:p>
            <a:pPr marL="0" indent="0">
              <a:buFont typeface="+mj-lt"/>
              <a:buNone/>
            </a:pPr>
            <a:endParaRPr lang="en-GB" sz="1050" baseline="0" dirty="0" smtClean="0">
              <a:latin typeface="Arial" panose="020B0604020202020204" pitchFamily="34" charset="0"/>
              <a:cs typeface="Arial" panose="020B0604020202020204" pitchFamily="34" charset="0"/>
            </a:endParaRPr>
          </a:p>
          <a:p>
            <a:pPr marL="0" marR="0" indent="0" algn="l" defTabSz="457200" rtl="0" eaLnBrk="1" fontAlgn="auto" latinLnBrk="0" hangingPunct="1">
              <a:lnSpc>
                <a:spcPct val="100000"/>
              </a:lnSpc>
              <a:spcBef>
                <a:spcPts val="0"/>
              </a:spcBef>
              <a:spcAft>
                <a:spcPts val="0"/>
              </a:spcAft>
              <a:buClrTx/>
              <a:buSzTx/>
              <a:buFont typeface="+mj-lt"/>
              <a:buNone/>
              <a:tabLst/>
              <a:defRPr/>
            </a:pPr>
            <a:r>
              <a:rPr lang="en-GB" sz="1050" kern="1200" dirty="0" smtClean="0">
                <a:solidFill>
                  <a:schemeClr val="tx1"/>
                </a:solidFill>
                <a:latin typeface="Arial" panose="020B0604020202020204" pitchFamily="34" charset="0"/>
                <a:cs typeface="Arial" panose="020B0604020202020204" pitchFamily="34" charset="0"/>
              </a:rPr>
              <a:t>LHRH, </a:t>
            </a:r>
            <a:r>
              <a:rPr lang="en-GB" sz="1050" kern="1200" dirty="0" smtClean="0">
                <a:solidFill>
                  <a:srgbClr val="000000"/>
                </a:solidFill>
                <a:latin typeface="Arial" panose="020B0604020202020204" pitchFamily="34" charset="0"/>
                <a:cs typeface="Arial" panose="020B0604020202020204" pitchFamily="34" charset="0"/>
              </a:rPr>
              <a:t>luteinising hormone-releasing hormone</a:t>
            </a:r>
            <a:r>
              <a:rPr lang="en-GB" sz="1050" kern="1200" dirty="0" smtClean="0">
                <a:solidFill>
                  <a:schemeClr val="tx1"/>
                </a:solidFill>
                <a:latin typeface="Arial" panose="020B0604020202020204" pitchFamily="34" charset="0"/>
                <a:cs typeface="Arial" panose="020B0604020202020204" pitchFamily="34" charset="0"/>
              </a:rPr>
              <a:t>.</a:t>
            </a:r>
          </a:p>
          <a:p>
            <a:pPr marL="0" indent="0">
              <a:buFont typeface="+mj-lt"/>
              <a:buNone/>
            </a:pPr>
            <a:endParaRPr lang="en-GB" sz="1050" dirty="0" smtClean="0"/>
          </a:p>
          <a:p>
            <a:endParaRPr lang="en-GB" sz="1050" dirty="0"/>
          </a:p>
        </p:txBody>
      </p:sp>
      <p:sp>
        <p:nvSpPr>
          <p:cNvPr id="4" name="Slide Number Placeholder 3"/>
          <p:cNvSpPr>
            <a:spLocks noGrp="1"/>
          </p:cNvSpPr>
          <p:nvPr>
            <p:ph type="sldNum" sz="quarter" idx="10"/>
          </p:nvPr>
        </p:nvSpPr>
        <p:spPr/>
        <p:txBody>
          <a:bodyPr/>
          <a:lstStyle/>
          <a:p>
            <a:fld id="{FC51A87A-2AE1-D146-87E8-F584AD5E8E38}" type="slidenum">
              <a:rPr lang="en-GB" smtClean="0"/>
              <a:t>44</a:t>
            </a:fld>
            <a:endParaRPr lang="en-GB" dirty="0"/>
          </a:p>
        </p:txBody>
      </p:sp>
    </p:spTree>
    <p:extLst>
      <p:ext uri="{BB962C8B-B14F-4D97-AF65-F5344CB8AC3E}">
        <p14:creationId xmlns:p14="http://schemas.microsoft.com/office/powerpoint/2010/main" val="324863772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050" b="0" u="sng" kern="1200" noProof="0" dirty="0" smtClean="0">
                <a:solidFill>
                  <a:schemeClr val="tx1"/>
                </a:solidFill>
                <a:latin typeface="Arial" panose="020B0604020202020204" pitchFamily="34" charset="0"/>
                <a:cs typeface="Arial" panose="020B0604020202020204" pitchFamily="34" charset="0"/>
              </a:rPr>
              <a:t>Knowledge check (6)</a:t>
            </a:r>
          </a:p>
          <a:p>
            <a:endParaRPr lang="en-GB" sz="1050" b="1" kern="1200" noProof="0" dirty="0" smtClean="0">
              <a:solidFill>
                <a:schemeClr val="tx1"/>
              </a:solidFill>
              <a:latin typeface="Arial" panose="020B0604020202020204" pitchFamily="34" charset="0"/>
              <a:cs typeface="Arial" panose="020B0604020202020204" pitchFamily="34" charset="0"/>
            </a:endParaRPr>
          </a:p>
          <a:p>
            <a:r>
              <a:rPr lang="en-GB" sz="1050" dirty="0" smtClean="0">
                <a:latin typeface="Arial" panose="020B0604020202020204" pitchFamily="34" charset="0"/>
                <a:cs typeface="Arial" panose="020B0604020202020204" pitchFamily="34" charset="0"/>
              </a:rPr>
              <a:t>Which of the following are not side effects of androgen deprivation therapy?</a:t>
            </a:r>
          </a:p>
          <a:p>
            <a:endParaRPr lang="en-GB" sz="1050" dirty="0" smtClean="0">
              <a:latin typeface="Arial" panose="020B0604020202020204" pitchFamily="34" charset="0"/>
              <a:cs typeface="Arial" panose="020B0604020202020204" pitchFamily="34" charset="0"/>
            </a:endParaRPr>
          </a:p>
          <a:p>
            <a:pPr marL="365760" indent="-365760">
              <a:buFont typeface="+mj-lt"/>
              <a:buAutoNum type="arabicPeriod"/>
            </a:pPr>
            <a:r>
              <a:rPr lang="en-GB" sz="1050" dirty="0" smtClean="0">
                <a:latin typeface="Arial" panose="020B0604020202020204" pitchFamily="34" charset="0"/>
                <a:cs typeface="Arial" panose="020B0604020202020204" pitchFamily="34" charset="0"/>
              </a:rPr>
              <a:t>Impotence</a:t>
            </a:r>
          </a:p>
          <a:p>
            <a:pPr marL="365760" indent="-365760">
              <a:buFont typeface="+mj-lt"/>
              <a:buAutoNum type="arabicPeriod"/>
            </a:pPr>
            <a:r>
              <a:rPr lang="en-GB" sz="1050" dirty="0" smtClean="0">
                <a:latin typeface="Arial" panose="020B0604020202020204" pitchFamily="34" charset="0"/>
                <a:cs typeface="Arial" panose="020B0604020202020204" pitchFamily="34" charset="0"/>
              </a:rPr>
              <a:t>Metabolic syndrome</a:t>
            </a:r>
          </a:p>
          <a:p>
            <a:pPr marL="365760" indent="-365760">
              <a:buFont typeface="+mj-lt"/>
              <a:buAutoNum type="arabicPeriod"/>
            </a:pPr>
            <a:r>
              <a:rPr lang="en-GB" sz="1050" dirty="0" smtClean="0">
                <a:latin typeface="Arial" panose="020B0604020202020204" pitchFamily="34" charset="0"/>
                <a:cs typeface="Arial" panose="020B0604020202020204" pitchFamily="34" charset="0"/>
              </a:rPr>
              <a:t>Urinary incontinence</a:t>
            </a:r>
          </a:p>
          <a:p>
            <a:pPr marL="365760" indent="-365760">
              <a:buFont typeface="+mj-lt"/>
              <a:buAutoNum type="arabicPeriod"/>
            </a:pPr>
            <a:r>
              <a:rPr lang="en-GB" sz="1050" dirty="0" smtClean="0">
                <a:latin typeface="Arial" panose="020B0604020202020204" pitchFamily="34" charset="0"/>
                <a:cs typeface="Arial" panose="020B0604020202020204" pitchFamily="34" charset="0"/>
              </a:rPr>
              <a:t>Depression</a:t>
            </a:r>
          </a:p>
          <a:p>
            <a:pPr marL="365760" indent="-365760">
              <a:buFont typeface="+mj-lt"/>
              <a:buAutoNum type="arabicPeriod"/>
            </a:pPr>
            <a:r>
              <a:rPr lang="en-GB" sz="1050" dirty="0" smtClean="0">
                <a:latin typeface="Arial" panose="020B0604020202020204" pitchFamily="34" charset="0"/>
                <a:cs typeface="Arial" panose="020B0604020202020204" pitchFamily="34" charset="0"/>
              </a:rPr>
              <a:t>Cardiotoxicity</a:t>
            </a:r>
          </a:p>
          <a:p>
            <a:pPr marL="365760" indent="-365760">
              <a:buFont typeface="+mj-lt"/>
              <a:buAutoNum type="arabicPeriod"/>
            </a:pPr>
            <a:r>
              <a:rPr lang="en-GB" sz="1050" dirty="0" smtClean="0">
                <a:latin typeface="Arial" panose="020B0604020202020204" pitchFamily="34" charset="0"/>
                <a:cs typeface="Arial" panose="020B0604020202020204" pitchFamily="34" charset="0"/>
              </a:rPr>
              <a:t>Menstruation</a:t>
            </a:r>
          </a:p>
          <a:p>
            <a:pPr marL="365760" indent="-365760">
              <a:buFont typeface="+mj-lt"/>
              <a:buAutoNum type="arabicPeriod"/>
            </a:pPr>
            <a:r>
              <a:rPr lang="en-GB" sz="1050" dirty="0" smtClean="0">
                <a:latin typeface="Arial" panose="020B0604020202020204" pitchFamily="34" charset="0"/>
                <a:cs typeface="Arial" panose="020B0604020202020204" pitchFamily="34" charset="0"/>
              </a:rPr>
              <a:t>Osteoporosis</a:t>
            </a:r>
          </a:p>
          <a:p>
            <a:pPr marL="365760" indent="-365760">
              <a:buFont typeface="+mj-lt"/>
              <a:buAutoNum type="arabicPeriod"/>
            </a:pPr>
            <a:r>
              <a:rPr lang="en-GB" sz="1050" dirty="0" smtClean="0">
                <a:latin typeface="Arial" panose="020B0604020202020204" pitchFamily="34" charset="0"/>
                <a:cs typeface="Arial" panose="020B0604020202020204" pitchFamily="34" charset="0"/>
              </a:rPr>
              <a:t>Gastrointestinal cancer</a:t>
            </a:r>
          </a:p>
          <a:p>
            <a:endParaRPr lang="en-GB" sz="1050" dirty="0" smtClean="0">
              <a:latin typeface="Arial" panose="020B0604020202020204" pitchFamily="34" charset="0"/>
              <a:cs typeface="Arial" panose="020B0604020202020204" pitchFamily="34" charset="0"/>
            </a:endParaRPr>
          </a:p>
          <a:p>
            <a:r>
              <a:rPr lang="en-GB" sz="1050" dirty="0" smtClean="0">
                <a:latin typeface="Arial" panose="020B0604020202020204" pitchFamily="34" charset="0"/>
                <a:cs typeface="Arial" panose="020B0604020202020204" pitchFamily="34" charset="0"/>
              </a:rPr>
              <a:t>Answer: 3, 6</a:t>
            </a:r>
            <a:r>
              <a:rPr lang="en-GB" sz="1050" baseline="0" dirty="0" smtClean="0">
                <a:latin typeface="Arial" panose="020B0604020202020204" pitchFamily="34" charset="0"/>
                <a:cs typeface="Arial" panose="020B0604020202020204" pitchFamily="34" charset="0"/>
              </a:rPr>
              <a:t> and </a:t>
            </a:r>
            <a:r>
              <a:rPr lang="en-GB" sz="1050" dirty="0" smtClean="0">
                <a:latin typeface="Arial" panose="020B0604020202020204" pitchFamily="34" charset="0"/>
                <a:cs typeface="Arial" panose="020B0604020202020204" pitchFamily="34" charset="0"/>
              </a:rPr>
              <a:t>8. Urinary incontinence, menstruation</a:t>
            </a:r>
            <a:r>
              <a:rPr lang="en-GB" sz="1050" baseline="0" dirty="0" smtClean="0">
                <a:latin typeface="Arial" panose="020B0604020202020204" pitchFamily="34" charset="0"/>
                <a:cs typeface="Arial" panose="020B0604020202020204" pitchFamily="34" charset="0"/>
              </a:rPr>
              <a:t> and gastrointestinal cancer are not side effects of androgen deprivation therapy.</a:t>
            </a:r>
          </a:p>
        </p:txBody>
      </p:sp>
      <p:sp>
        <p:nvSpPr>
          <p:cNvPr id="4" name="Slide Number Placeholder 3"/>
          <p:cNvSpPr>
            <a:spLocks noGrp="1"/>
          </p:cNvSpPr>
          <p:nvPr>
            <p:ph type="sldNum" sz="quarter" idx="10"/>
          </p:nvPr>
        </p:nvSpPr>
        <p:spPr/>
        <p:txBody>
          <a:bodyPr/>
          <a:lstStyle/>
          <a:p>
            <a:fld id="{FC51A87A-2AE1-D146-87E8-F584AD5E8E38}" type="slidenum">
              <a:rPr lang="en-GB" smtClean="0"/>
              <a:t>45</a:t>
            </a:fld>
            <a:endParaRPr lang="en-GB" dirty="0"/>
          </a:p>
        </p:txBody>
      </p:sp>
    </p:spTree>
    <p:extLst>
      <p:ext uri="{BB962C8B-B14F-4D97-AF65-F5344CB8AC3E}">
        <p14:creationId xmlns:p14="http://schemas.microsoft.com/office/powerpoint/2010/main" val="337724055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050" b="0" u="sng" kern="1200" noProof="0" dirty="0" smtClean="0">
                <a:solidFill>
                  <a:schemeClr val="tx1"/>
                </a:solidFill>
                <a:latin typeface="Arial" panose="020B0604020202020204" pitchFamily="34" charset="0"/>
                <a:cs typeface="Arial" panose="020B0604020202020204" pitchFamily="34" charset="0"/>
              </a:rPr>
              <a:t>Knowledge check (7)</a:t>
            </a:r>
          </a:p>
          <a:p>
            <a:endParaRPr lang="en-GB" sz="1050" b="1" kern="1200" noProof="0" dirty="0" smtClean="0">
              <a:solidFill>
                <a:schemeClr val="tx1"/>
              </a:solidFill>
              <a:latin typeface="Arial" panose="020B0604020202020204" pitchFamily="34" charset="0"/>
              <a:cs typeface="Arial" panose="020B0604020202020204" pitchFamily="34" charset="0"/>
            </a:endParaRPr>
          </a:p>
          <a:p>
            <a:r>
              <a:rPr lang="en-GB" sz="1050" dirty="0" smtClean="0">
                <a:latin typeface="Arial" panose="020B0604020202020204" pitchFamily="34" charset="0"/>
                <a:cs typeface="Arial" panose="020B0604020202020204" pitchFamily="34" charset="0"/>
              </a:rPr>
              <a:t>Match the drug clas</a:t>
            </a:r>
            <a:r>
              <a:rPr lang="en-GB" sz="1050" baseline="0" dirty="0" smtClean="0">
                <a:latin typeface="Arial" panose="020B0604020202020204" pitchFamily="34" charset="0"/>
                <a:cs typeface="Arial" panose="020B0604020202020204" pitchFamily="34" charset="0"/>
              </a:rPr>
              <a:t>s in column A with its properties in column B.</a:t>
            </a:r>
          </a:p>
          <a:p>
            <a:endParaRPr lang="en-GB" sz="1050" baseline="0" dirty="0" smtClean="0">
              <a:latin typeface="Arial" panose="020B0604020202020204" pitchFamily="34" charset="0"/>
              <a:cs typeface="Arial" panose="020B0604020202020204" pitchFamily="34" charset="0"/>
            </a:endParaRPr>
          </a:p>
          <a:p>
            <a:r>
              <a:rPr lang="en-GB" sz="1050" baseline="0" dirty="0" smtClean="0">
                <a:latin typeface="Arial" panose="020B0604020202020204" pitchFamily="34" charset="0"/>
                <a:cs typeface="Arial" panose="020B0604020202020204" pitchFamily="34" charset="0"/>
              </a:rPr>
              <a:t>Column A</a:t>
            </a:r>
          </a:p>
          <a:p>
            <a:pPr marL="365760" indent="-365760">
              <a:buAutoNum type="arabicPeriod"/>
            </a:pPr>
            <a:r>
              <a:rPr lang="en-GB" sz="1050" baseline="0" dirty="0" smtClean="0">
                <a:latin typeface="Arial" panose="020B0604020202020204" pitchFamily="34" charset="0"/>
                <a:cs typeface="Arial" panose="020B0604020202020204" pitchFamily="34" charset="0"/>
              </a:rPr>
              <a:t>LHRH agonists</a:t>
            </a:r>
          </a:p>
          <a:p>
            <a:pPr marL="365760" indent="-365760">
              <a:buAutoNum type="arabicPeriod"/>
            </a:pPr>
            <a:r>
              <a:rPr lang="en-GB" sz="1050" baseline="0" dirty="0" smtClean="0">
                <a:latin typeface="Arial" panose="020B0604020202020204" pitchFamily="34" charset="0"/>
                <a:cs typeface="Arial" panose="020B0604020202020204" pitchFamily="34" charset="0"/>
              </a:rPr>
              <a:t>LHRH antagonists</a:t>
            </a:r>
          </a:p>
          <a:p>
            <a:pPr marL="365760" indent="-365760">
              <a:buAutoNum type="arabicPeriod"/>
            </a:pPr>
            <a:r>
              <a:rPr lang="en-GB" sz="1050" baseline="0" dirty="0" smtClean="0">
                <a:latin typeface="Arial" panose="020B0604020202020204" pitchFamily="34" charset="0"/>
                <a:cs typeface="Arial" panose="020B0604020202020204" pitchFamily="34" charset="0"/>
              </a:rPr>
              <a:t>CYP450 inhibitors</a:t>
            </a:r>
          </a:p>
          <a:p>
            <a:pPr marL="365760" indent="-365760">
              <a:buAutoNum type="arabicPeriod"/>
            </a:pPr>
            <a:r>
              <a:rPr lang="en-GB" sz="1050" baseline="0" dirty="0" smtClean="0">
                <a:latin typeface="Arial" panose="020B0604020202020204" pitchFamily="34" charset="0"/>
                <a:cs typeface="Arial" panose="020B0604020202020204" pitchFamily="34" charset="0"/>
              </a:rPr>
              <a:t>Antiandrogens</a:t>
            </a:r>
          </a:p>
          <a:p>
            <a:pPr marL="228600" indent="-228600">
              <a:buAutoNum type="arabicPeriod"/>
            </a:pPr>
            <a:endParaRPr lang="en-GB" sz="1050" baseline="0" dirty="0" smtClean="0">
              <a:latin typeface="Arial" panose="020B0604020202020204" pitchFamily="34" charset="0"/>
              <a:cs typeface="Arial" panose="020B0604020202020204" pitchFamily="34" charset="0"/>
            </a:endParaRPr>
          </a:p>
          <a:p>
            <a:pPr marL="0" indent="0">
              <a:buNone/>
            </a:pPr>
            <a:r>
              <a:rPr lang="en-GB" sz="1050" baseline="0" dirty="0" smtClean="0">
                <a:latin typeface="Arial" panose="020B0604020202020204" pitchFamily="34" charset="0"/>
                <a:cs typeface="Arial" panose="020B0604020202020204" pitchFamily="34" charset="0"/>
              </a:rPr>
              <a:t>Column B</a:t>
            </a:r>
          </a:p>
          <a:p>
            <a:pPr marL="365760" indent="-365760">
              <a:buAutoNum type="alphaLcPeriod"/>
            </a:pPr>
            <a:r>
              <a:rPr lang="en-GB" sz="1050" baseline="0" dirty="0" smtClean="0">
                <a:latin typeface="Arial" panose="020B0604020202020204" pitchFamily="34" charset="0"/>
                <a:cs typeface="Arial" panose="020B0604020202020204" pitchFamily="34" charset="0"/>
              </a:rPr>
              <a:t>Inhibits AR nuclear translocation</a:t>
            </a:r>
          </a:p>
          <a:p>
            <a:pPr marL="365760" indent="-365760">
              <a:buAutoNum type="alphaLcPeriod"/>
            </a:pPr>
            <a:r>
              <a:rPr lang="en-GB" sz="1050" baseline="0" dirty="0" smtClean="0">
                <a:latin typeface="Arial" panose="020B0604020202020204" pitchFamily="34" charset="0"/>
                <a:cs typeface="Arial" panose="020B0604020202020204" pitchFamily="34" charset="0"/>
              </a:rPr>
              <a:t>Used in conjunction with prednisone</a:t>
            </a:r>
          </a:p>
          <a:p>
            <a:pPr marL="365760" indent="-365760">
              <a:buAutoNum type="alphaLcPeriod"/>
            </a:pPr>
            <a:r>
              <a:rPr lang="en-GB" sz="1050" baseline="0" dirty="0" smtClean="0">
                <a:latin typeface="Arial" panose="020B0604020202020204" pitchFamily="34" charset="0"/>
                <a:cs typeface="Arial" panose="020B0604020202020204" pitchFamily="34" charset="0"/>
              </a:rPr>
              <a:t>Decreases LH, FSH and testosterone levels</a:t>
            </a:r>
          </a:p>
          <a:p>
            <a:pPr marL="365760" indent="-365760">
              <a:buAutoNum type="alphaLcPeriod"/>
            </a:pPr>
            <a:r>
              <a:rPr lang="en-GB" sz="1050" baseline="0" dirty="0" smtClean="0">
                <a:latin typeface="Arial" panose="020B0604020202020204" pitchFamily="34" charset="0"/>
                <a:cs typeface="Arial" panose="020B0604020202020204" pitchFamily="34" charset="0"/>
              </a:rPr>
              <a:t>Increases LH, FSH and testosterone levels</a:t>
            </a:r>
            <a:endParaRPr lang="en-GB" sz="1050" dirty="0" smtClean="0">
              <a:latin typeface="Arial" panose="020B0604020202020204" pitchFamily="34" charset="0"/>
              <a:cs typeface="Arial" panose="020B0604020202020204" pitchFamily="34" charset="0"/>
            </a:endParaRPr>
          </a:p>
          <a:p>
            <a:endParaRPr lang="en-GB" sz="1050" dirty="0" smtClean="0">
              <a:latin typeface="Arial" panose="020B0604020202020204" pitchFamily="34" charset="0"/>
              <a:cs typeface="Arial" panose="020B0604020202020204" pitchFamily="34" charset="0"/>
            </a:endParaRPr>
          </a:p>
          <a:p>
            <a:r>
              <a:rPr lang="en-GB" sz="1050" dirty="0" smtClean="0">
                <a:latin typeface="Arial" panose="020B0604020202020204" pitchFamily="34" charset="0"/>
                <a:cs typeface="Arial" panose="020B0604020202020204" pitchFamily="34" charset="0"/>
              </a:rPr>
              <a:t>Answer:</a:t>
            </a:r>
          </a:p>
          <a:p>
            <a:pPr marL="365760" indent="-365760">
              <a:buAutoNum type="arabicPeriod"/>
            </a:pPr>
            <a:r>
              <a:rPr lang="en-GB" sz="1050" baseline="0" dirty="0" smtClean="0">
                <a:latin typeface="Arial" panose="020B0604020202020204" pitchFamily="34" charset="0"/>
                <a:cs typeface="Arial" panose="020B0604020202020204" pitchFamily="34" charset="0"/>
              </a:rPr>
              <a:t>d.</a:t>
            </a:r>
          </a:p>
          <a:p>
            <a:pPr marL="365760" indent="-365760">
              <a:buAutoNum type="arabicPeriod"/>
            </a:pPr>
            <a:r>
              <a:rPr lang="en-GB" sz="1050" baseline="0" dirty="0" smtClean="0">
                <a:latin typeface="Arial" panose="020B0604020202020204" pitchFamily="34" charset="0"/>
                <a:cs typeface="Arial" panose="020B0604020202020204" pitchFamily="34" charset="0"/>
              </a:rPr>
              <a:t>c.</a:t>
            </a:r>
          </a:p>
          <a:p>
            <a:pPr marL="365760" indent="-365760">
              <a:buAutoNum type="arabicPeriod"/>
            </a:pPr>
            <a:r>
              <a:rPr lang="en-GB" sz="1050" baseline="0" dirty="0" smtClean="0">
                <a:latin typeface="Arial" panose="020B0604020202020204" pitchFamily="34" charset="0"/>
                <a:cs typeface="Arial" panose="020B0604020202020204" pitchFamily="34" charset="0"/>
              </a:rPr>
              <a:t>b.</a:t>
            </a:r>
          </a:p>
          <a:p>
            <a:pPr marL="365760" indent="-365760">
              <a:buAutoNum type="arabicPeriod"/>
            </a:pPr>
            <a:r>
              <a:rPr lang="en-GB" sz="1050" baseline="0" dirty="0" smtClean="0">
                <a:latin typeface="Arial" panose="020B0604020202020204" pitchFamily="34" charset="0"/>
                <a:cs typeface="Arial" panose="020B0604020202020204" pitchFamily="34" charset="0"/>
              </a:rPr>
              <a:t>a.</a:t>
            </a:r>
          </a:p>
          <a:p>
            <a:pPr marL="228600" indent="-228600">
              <a:buAutoNum type="arabicPeriod"/>
            </a:pPr>
            <a:endParaRPr lang="en-GB" sz="1050" baseline="0" dirty="0" smtClean="0">
              <a:latin typeface="Arial" panose="020B0604020202020204" pitchFamily="34" charset="0"/>
              <a:cs typeface="Arial" panose="020B0604020202020204" pitchFamily="34" charset="0"/>
            </a:endParaRPr>
          </a:p>
          <a:p>
            <a:pPr marL="0" marR="0" indent="0" algn="l" defTabSz="457200" rtl="0" eaLnBrk="1" fontAlgn="auto" latinLnBrk="0" hangingPunct="1">
              <a:lnSpc>
                <a:spcPct val="100000"/>
              </a:lnSpc>
              <a:spcBef>
                <a:spcPts val="0"/>
              </a:spcBef>
              <a:spcAft>
                <a:spcPts val="0"/>
              </a:spcAft>
              <a:buClrTx/>
              <a:buSzTx/>
              <a:buFontTx/>
              <a:buNone/>
              <a:tabLst/>
              <a:defRPr/>
            </a:pPr>
            <a:r>
              <a:rPr lang="en-GB" sz="1050" kern="1200" dirty="0" smtClean="0">
                <a:solidFill>
                  <a:schemeClr val="tx1"/>
                </a:solidFill>
                <a:latin typeface="Arial" panose="020B0604020202020204" pitchFamily="34" charset="0"/>
                <a:cs typeface="Arial" panose="020B0604020202020204" pitchFamily="34" charset="0"/>
              </a:rPr>
              <a:t>AR, androgen receptor;</a:t>
            </a:r>
            <a:r>
              <a:rPr lang="en-GB" sz="1050" kern="1200" baseline="0" dirty="0" smtClean="0">
                <a:solidFill>
                  <a:schemeClr val="tx1"/>
                </a:solidFill>
                <a:latin typeface="Arial" panose="020B0604020202020204" pitchFamily="34" charset="0"/>
                <a:cs typeface="Arial" panose="020B0604020202020204" pitchFamily="34" charset="0"/>
              </a:rPr>
              <a:t> </a:t>
            </a:r>
            <a:r>
              <a:rPr lang="en-GB" sz="1050" kern="1200" dirty="0" smtClean="0">
                <a:solidFill>
                  <a:schemeClr val="tx1"/>
                </a:solidFill>
                <a:latin typeface="Arial" panose="020B0604020202020204" pitchFamily="34" charset="0"/>
                <a:cs typeface="Arial" panose="020B0604020202020204" pitchFamily="34" charset="0"/>
              </a:rPr>
              <a:t>CYP450, cytochrome P450; FSH, follicle-stimulating hormone; LH, luteinising hormone; LHRH, luteinising hormone-releasing hormone.</a:t>
            </a:r>
          </a:p>
          <a:p>
            <a:pPr marL="0" indent="0">
              <a:buNone/>
            </a:pPr>
            <a:endParaRPr lang="en-GB" sz="105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FC51A87A-2AE1-D146-87E8-F584AD5E8E38}" type="slidenum">
              <a:rPr lang="en-GB" smtClean="0"/>
              <a:t>46</a:t>
            </a:fld>
            <a:endParaRPr lang="en-GB" dirty="0"/>
          </a:p>
        </p:txBody>
      </p:sp>
    </p:spTree>
    <p:extLst>
      <p:ext uri="{BB962C8B-B14F-4D97-AF65-F5344CB8AC3E}">
        <p14:creationId xmlns:p14="http://schemas.microsoft.com/office/powerpoint/2010/main" val="86459734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050" b="0" u="sng" kern="1200" noProof="0" dirty="0" smtClean="0">
                <a:solidFill>
                  <a:schemeClr val="tx1"/>
                </a:solidFill>
                <a:latin typeface="Arial" panose="020B0604020202020204" pitchFamily="34" charset="0"/>
                <a:cs typeface="Arial" panose="020B0604020202020204" pitchFamily="34" charset="0"/>
              </a:rPr>
              <a:t>Knowledge check (8)</a:t>
            </a:r>
          </a:p>
          <a:p>
            <a:endParaRPr lang="en-GB" sz="1050" b="1" kern="1200" noProof="0" dirty="0" smtClean="0">
              <a:solidFill>
                <a:schemeClr val="tx1"/>
              </a:solidFill>
              <a:latin typeface="Arial" panose="020B0604020202020204" pitchFamily="34" charset="0"/>
              <a:cs typeface="Arial" panose="020B0604020202020204" pitchFamily="34" charset="0"/>
            </a:endParaRPr>
          </a:p>
          <a:p>
            <a:pPr marL="0" marR="0" indent="0" algn="l" defTabSz="457200" rtl="0" eaLnBrk="1" fontAlgn="auto" latinLnBrk="0" hangingPunct="1">
              <a:lnSpc>
                <a:spcPct val="100000"/>
              </a:lnSpc>
              <a:spcBef>
                <a:spcPts val="0"/>
              </a:spcBef>
              <a:spcAft>
                <a:spcPts val="0"/>
              </a:spcAft>
              <a:buClrTx/>
              <a:buSzTx/>
              <a:buFontTx/>
              <a:buNone/>
              <a:tabLst/>
              <a:defRPr/>
            </a:pPr>
            <a:r>
              <a:rPr lang="en-GB" sz="1050" kern="1200" dirty="0" smtClean="0">
                <a:solidFill>
                  <a:schemeClr val="tx1"/>
                </a:solidFill>
                <a:latin typeface="Arial" panose="020B0604020202020204" pitchFamily="34" charset="0"/>
                <a:cs typeface="Arial" panose="020B0604020202020204" pitchFamily="34" charset="0"/>
              </a:rPr>
              <a:t>Match the type of therapy in column A with therapy features in column B.</a:t>
            </a:r>
          </a:p>
          <a:p>
            <a:endParaRPr lang="en-GB" sz="1050" baseline="0" dirty="0" smtClean="0">
              <a:latin typeface="Arial" panose="020B0604020202020204" pitchFamily="34" charset="0"/>
              <a:cs typeface="Arial" panose="020B0604020202020204" pitchFamily="34" charset="0"/>
            </a:endParaRPr>
          </a:p>
          <a:p>
            <a:r>
              <a:rPr lang="en-GB" sz="1050" baseline="0" dirty="0" smtClean="0">
                <a:latin typeface="Arial" panose="020B0604020202020204" pitchFamily="34" charset="0"/>
                <a:cs typeface="Arial" panose="020B0604020202020204" pitchFamily="34" charset="0"/>
              </a:rPr>
              <a:t>Column A</a:t>
            </a:r>
          </a:p>
          <a:p>
            <a:pPr marL="365760" indent="-365760">
              <a:buAutoNum type="arabicPeriod"/>
            </a:pPr>
            <a:r>
              <a:rPr lang="en-GB" sz="1050" baseline="0" dirty="0" smtClean="0">
                <a:latin typeface="Arial" panose="020B0604020202020204" pitchFamily="34" charset="0"/>
                <a:cs typeface="Arial" panose="020B0604020202020204" pitchFamily="34" charset="0"/>
              </a:rPr>
              <a:t>IAD</a:t>
            </a:r>
          </a:p>
          <a:p>
            <a:pPr marL="365760" indent="-365760">
              <a:buAutoNum type="arabicPeriod"/>
            </a:pPr>
            <a:r>
              <a:rPr lang="en-GB" sz="1050" baseline="0" dirty="0" smtClean="0">
                <a:latin typeface="Arial" panose="020B0604020202020204" pitchFamily="34" charset="0"/>
                <a:cs typeface="Arial" panose="020B0604020202020204" pitchFamily="34" charset="0"/>
              </a:rPr>
              <a:t>CAB</a:t>
            </a:r>
          </a:p>
          <a:p>
            <a:pPr marL="365760" indent="-365760">
              <a:buAutoNum type="arabicPeriod"/>
            </a:pPr>
            <a:r>
              <a:rPr lang="en-GB" sz="1050" baseline="0" dirty="0" smtClean="0">
                <a:latin typeface="Arial" panose="020B0604020202020204" pitchFamily="34" charset="0"/>
                <a:cs typeface="Arial" panose="020B0604020202020204" pitchFamily="34" charset="0"/>
              </a:rPr>
              <a:t>Radiation therapy + ADT</a:t>
            </a:r>
          </a:p>
          <a:p>
            <a:pPr marL="365760" indent="-365760">
              <a:buAutoNum type="arabicPeriod"/>
            </a:pPr>
            <a:r>
              <a:rPr lang="en-GB" sz="1050" baseline="0" dirty="0" smtClean="0">
                <a:latin typeface="Arial" panose="020B0604020202020204" pitchFamily="34" charset="0"/>
                <a:cs typeface="Arial" panose="020B0604020202020204" pitchFamily="34" charset="0"/>
              </a:rPr>
              <a:t>NSAA monotherapy</a:t>
            </a:r>
          </a:p>
          <a:p>
            <a:pPr marL="228600" indent="-228600">
              <a:buAutoNum type="arabicPeriod"/>
            </a:pPr>
            <a:endParaRPr lang="en-GB" sz="1050" baseline="0" dirty="0" smtClean="0">
              <a:latin typeface="Arial" panose="020B0604020202020204" pitchFamily="34" charset="0"/>
              <a:cs typeface="Arial" panose="020B0604020202020204" pitchFamily="34" charset="0"/>
            </a:endParaRPr>
          </a:p>
          <a:p>
            <a:pPr marL="0" indent="0">
              <a:buNone/>
            </a:pPr>
            <a:r>
              <a:rPr lang="en-GB" sz="1050" baseline="0" dirty="0" smtClean="0">
                <a:latin typeface="Arial" panose="020B0604020202020204" pitchFamily="34" charset="0"/>
                <a:cs typeface="Arial" panose="020B0604020202020204" pitchFamily="34" charset="0"/>
              </a:rPr>
              <a:t>Column B</a:t>
            </a:r>
          </a:p>
          <a:p>
            <a:pPr marL="365760" indent="-365760">
              <a:buAutoNum type="alphaLcPeriod"/>
            </a:pPr>
            <a:r>
              <a:rPr lang="en-GB" sz="1050" baseline="0" dirty="0" smtClean="0">
                <a:latin typeface="Arial" panose="020B0604020202020204" pitchFamily="34" charset="0"/>
                <a:cs typeface="Arial" panose="020B0604020202020204" pitchFamily="34" charset="0"/>
              </a:rPr>
              <a:t>Less effective than medical or surgical castration monotherapy</a:t>
            </a:r>
          </a:p>
          <a:p>
            <a:pPr marL="365760" indent="-365760">
              <a:buAutoNum type="alphaLcPeriod"/>
            </a:pPr>
            <a:r>
              <a:rPr lang="en-GB" sz="1050" baseline="0" dirty="0" smtClean="0">
                <a:latin typeface="Arial" panose="020B0604020202020204" pitchFamily="34" charset="0"/>
                <a:cs typeface="Arial" panose="020B0604020202020204" pitchFamily="34" charset="0"/>
              </a:rPr>
              <a:t>Standard treatment for locally advanced prostate cancer as per EAU guidelines</a:t>
            </a:r>
          </a:p>
          <a:p>
            <a:pPr marL="365760" indent="-365760">
              <a:buAutoNum type="alphaLcPeriod"/>
            </a:pPr>
            <a:r>
              <a:rPr lang="en-GB" sz="1050" baseline="0" dirty="0" smtClean="0">
                <a:latin typeface="Arial" panose="020B0604020202020204" pitchFamily="34" charset="0"/>
                <a:cs typeface="Arial" panose="020B0604020202020204" pitchFamily="34" charset="0"/>
              </a:rPr>
              <a:t>Decreases treatment costs</a:t>
            </a:r>
          </a:p>
          <a:p>
            <a:pPr marL="365760" indent="-365760">
              <a:buAutoNum type="alphaLcPeriod"/>
            </a:pPr>
            <a:r>
              <a:rPr lang="en-GB" sz="1050" kern="1200" dirty="0" smtClean="0">
                <a:solidFill>
                  <a:schemeClr val="tx1"/>
                </a:solidFill>
                <a:latin typeface="Arial" panose="020B0604020202020204" pitchFamily="34" charset="0"/>
                <a:cs typeface="Arial" panose="020B0604020202020204" pitchFamily="34" charset="0"/>
              </a:rPr>
              <a:t>Increases side effects</a:t>
            </a:r>
          </a:p>
          <a:p>
            <a:endParaRPr lang="en-GB" sz="1050" dirty="0" smtClean="0">
              <a:latin typeface="Arial" panose="020B0604020202020204" pitchFamily="34" charset="0"/>
              <a:cs typeface="Arial" panose="020B0604020202020204" pitchFamily="34" charset="0"/>
            </a:endParaRPr>
          </a:p>
          <a:p>
            <a:r>
              <a:rPr lang="en-GB" sz="1050" dirty="0" smtClean="0">
                <a:latin typeface="Arial" panose="020B0604020202020204" pitchFamily="34" charset="0"/>
                <a:cs typeface="Arial" panose="020B0604020202020204" pitchFamily="34" charset="0"/>
              </a:rPr>
              <a:t>Answer:</a:t>
            </a:r>
          </a:p>
          <a:p>
            <a:pPr marL="365760" indent="-365760">
              <a:buAutoNum type="arabicPeriod"/>
            </a:pPr>
            <a:r>
              <a:rPr lang="en-GB" sz="1050" baseline="0" dirty="0" smtClean="0">
                <a:latin typeface="Arial" panose="020B0604020202020204" pitchFamily="34" charset="0"/>
                <a:cs typeface="Arial" panose="020B0604020202020204" pitchFamily="34" charset="0"/>
              </a:rPr>
              <a:t>c.</a:t>
            </a:r>
          </a:p>
          <a:p>
            <a:pPr marL="365760" indent="-365760">
              <a:buAutoNum type="arabicPeriod"/>
            </a:pPr>
            <a:r>
              <a:rPr lang="en-GB" sz="1050" baseline="0" dirty="0" smtClean="0">
                <a:latin typeface="Arial" panose="020B0604020202020204" pitchFamily="34" charset="0"/>
                <a:cs typeface="Arial" panose="020B0604020202020204" pitchFamily="34" charset="0"/>
              </a:rPr>
              <a:t>d.</a:t>
            </a:r>
          </a:p>
          <a:p>
            <a:pPr marL="365760" indent="-365760">
              <a:buAutoNum type="arabicPeriod"/>
            </a:pPr>
            <a:r>
              <a:rPr lang="en-GB" sz="1050" baseline="0" dirty="0" smtClean="0">
                <a:latin typeface="Arial" panose="020B0604020202020204" pitchFamily="34" charset="0"/>
                <a:cs typeface="Arial" panose="020B0604020202020204" pitchFamily="34" charset="0"/>
              </a:rPr>
              <a:t>b.</a:t>
            </a:r>
          </a:p>
          <a:p>
            <a:pPr marL="365760" indent="-365760">
              <a:buAutoNum type="arabicPeriod"/>
            </a:pPr>
            <a:r>
              <a:rPr lang="en-GB" sz="1050" baseline="0" dirty="0" smtClean="0">
                <a:latin typeface="Arial" panose="020B0604020202020204" pitchFamily="34" charset="0"/>
                <a:cs typeface="Arial" panose="020B0604020202020204" pitchFamily="34" charset="0"/>
              </a:rPr>
              <a:t>a.</a:t>
            </a:r>
          </a:p>
          <a:p>
            <a:pPr marL="228600" indent="-228600">
              <a:buAutoNum type="arabicPeriod"/>
            </a:pPr>
            <a:endParaRPr lang="en-GB" sz="1050" baseline="0" dirty="0" smtClean="0">
              <a:latin typeface="Arial" panose="020B0604020202020204" pitchFamily="34" charset="0"/>
              <a:cs typeface="Arial" panose="020B0604020202020204" pitchFamily="34" charset="0"/>
            </a:endParaRPr>
          </a:p>
          <a:p>
            <a:pPr marL="0" marR="0" indent="0" algn="l" defTabSz="457200" rtl="0" eaLnBrk="1" fontAlgn="auto" latinLnBrk="0" hangingPunct="1">
              <a:lnSpc>
                <a:spcPct val="100000"/>
              </a:lnSpc>
              <a:spcBef>
                <a:spcPts val="0"/>
              </a:spcBef>
              <a:spcAft>
                <a:spcPts val="0"/>
              </a:spcAft>
              <a:buClrTx/>
              <a:buSzTx/>
              <a:buFontTx/>
              <a:buNone/>
              <a:tabLst/>
              <a:defRPr/>
            </a:pPr>
            <a:r>
              <a:rPr lang="en-GB" sz="1050" kern="1200" dirty="0" smtClean="0">
                <a:solidFill>
                  <a:schemeClr val="tx1"/>
                </a:solidFill>
                <a:latin typeface="Arial" panose="020B0604020202020204" pitchFamily="34" charset="0"/>
                <a:cs typeface="Arial" panose="020B0604020202020204" pitchFamily="34" charset="0"/>
              </a:rPr>
              <a:t>ADT, androgen deprivation therapy; CAB, complete androgen blockade; EAU, European Association of Urology; IAD, intermittent androgen deprivation; NSAA, </a:t>
            </a:r>
            <a:r>
              <a:rPr lang="en-GB" sz="1050" kern="1200" dirty="0" err="1" smtClean="0">
                <a:solidFill>
                  <a:schemeClr val="tx1"/>
                </a:solidFill>
                <a:latin typeface="Arial" panose="020B0604020202020204" pitchFamily="34" charset="0"/>
                <a:cs typeface="Arial" panose="020B0604020202020204" pitchFamily="34" charset="0"/>
              </a:rPr>
              <a:t>nonsteroidal</a:t>
            </a:r>
            <a:r>
              <a:rPr lang="en-GB" sz="1050" kern="1200" dirty="0" smtClean="0">
                <a:solidFill>
                  <a:schemeClr val="tx1"/>
                </a:solidFill>
                <a:latin typeface="Arial" panose="020B0604020202020204" pitchFamily="34" charset="0"/>
                <a:cs typeface="Arial" panose="020B0604020202020204" pitchFamily="34" charset="0"/>
              </a:rPr>
              <a:t> </a:t>
            </a:r>
            <a:r>
              <a:rPr lang="en-GB" sz="1050" kern="1200" dirty="0" err="1" smtClean="0">
                <a:solidFill>
                  <a:schemeClr val="tx1"/>
                </a:solidFill>
                <a:latin typeface="Arial" panose="020B0604020202020204" pitchFamily="34" charset="0"/>
                <a:cs typeface="Arial" panose="020B0604020202020204" pitchFamily="34" charset="0"/>
              </a:rPr>
              <a:t>antiandrogen</a:t>
            </a:r>
            <a:r>
              <a:rPr lang="en-GB" sz="1050" kern="1200" dirty="0" smtClean="0">
                <a:solidFill>
                  <a:schemeClr val="tx1"/>
                </a:solidFill>
                <a:latin typeface="Arial" panose="020B0604020202020204" pitchFamily="34" charset="0"/>
                <a:cs typeface="Arial" panose="020B0604020202020204" pitchFamily="34" charset="0"/>
              </a:rPr>
              <a:t>.</a:t>
            </a:r>
          </a:p>
          <a:p>
            <a:pPr marL="0" indent="0">
              <a:buNone/>
            </a:pPr>
            <a:endParaRPr lang="en-GB" sz="105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FC51A87A-2AE1-D146-87E8-F584AD5E8E38}" type="slidenum">
              <a:rPr lang="en-GB" smtClean="0"/>
              <a:t>47</a:t>
            </a:fld>
            <a:endParaRPr lang="en-GB" dirty="0"/>
          </a:p>
        </p:txBody>
      </p:sp>
    </p:spTree>
    <p:extLst>
      <p:ext uri="{BB962C8B-B14F-4D97-AF65-F5344CB8AC3E}">
        <p14:creationId xmlns:p14="http://schemas.microsoft.com/office/powerpoint/2010/main" val="189644556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050" b="0" u="sng" kern="1200" noProof="0" dirty="0" smtClean="0">
                <a:solidFill>
                  <a:schemeClr val="tx1"/>
                </a:solidFill>
                <a:latin typeface="Arial" panose="020B0604020202020204" pitchFamily="34" charset="0"/>
                <a:cs typeface="Arial" panose="020B0604020202020204" pitchFamily="34" charset="0"/>
              </a:rPr>
              <a:t>Knowledge check (9)</a:t>
            </a:r>
          </a:p>
          <a:p>
            <a:endParaRPr lang="en-GB" sz="1050" b="1" kern="1200" noProof="0" dirty="0" smtClean="0">
              <a:solidFill>
                <a:schemeClr val="tx1"/>
              </a:solidFill>
              <a:latin typeface="Arial" panose="020B0604020202020204" pitchFamily="34" charset="0"/>
              <a:cs typeface="Arial" panose="020B0604020202020204" pitchFamily="34" charset="0"/>
            </a:endParaRPr>
          </a:p>
          <a:p>
            <a:r>
              <a:rPr lang="en-GB" sz="1050" dirty="0" smtClean="0">
                <a:latin typeface="Arial" panose="020B0604020202020204" pitchFamily="34" charset="0"/>
                <a:cs typeface="Arial" panose="020B0604020202020204" pitchFamily="34" charset="0"/>
              </a:rPr>
              <a:t>Match the treatments in column A with their descriptions in column B.</a:t>
            </a:r>
          </a:p>
          <a:p>
            <a:endParaRPr lang="en-GB" sz="1050" baseline="0" dirty="0" smtClean="0">
              <a:latin typeface="Arial" panose="020B0604020202020204" pitchFamily="34" charset="0"/>
              <a:cs typeface="Arial" panose="020B0604020202020204" pitchFamily="34" charset="0"/>
            </a:endParaRPr>
          </a:p>
          <a:p>
            <a:r>
              <a:rPr lang="en-GB" sz="1050" baseline="0" dirty="0" smtClean="0">
                <a:latin typeface="Arial" panose="020B0604020202020204" pitchFamily="34" charset="0"/>
                <a:cs typeface="Arial" panose="020B0604020202020204" pitchFamily="34" charset="0"/>
              </a:rPr>
              <a:t>Column A</a:t>
            </a:r>
          </a:p>
          <a:p>
            <a:pPr marL="365760" indent="-365760">
              <a:buAutoNum type="arabicPeriod"/>
            </a:pPr>
            <a:r>
              <a:rPr lang="en-GB" sz="1050" baseline="0" dirty="0" smtClean="0">
                <a:latin typeface="Arial" panose="020B0604020202020204" pitchFamily="34" charset="0"/>
                <a:cs typeface="Arial" panose="020B0604020202020204" pitchFamily="34" charset="0"/>
              </a:rPr>
              <a:t>Cryosurgery</a:t>
            </a:r>
          </a:p>
          <a:p>
            <a:pPr marL="365760" indent="-365760">
              <a:buAutoNum type="arabicPeriod"/>
            </a:pPr>
            <a:r>
              <a:rPr lang="en-GB" sz="1050" baseline="0" dirty="0" smtClean="0">
                <a:latin typeface="Arial" panose="020B0604020202020204" pitchFamily="34" charset="0"/>
                <a:cs typeface="Arial" panose="020B0604020202020204" pitchFamily="34" charset="0"/>
              </a:rPr>
              <a:t>HIFU</a:t>
            </a:r>
          </a:p>
          <a:p>
            <a:pPr marL="365760" indent="-365760">
              <a:buAutoNum type="arabicPeriod"/>
            </a:pPr>
            <a:r>
              <a:rPr lang="en-GB" sz="1050" baseline="0" dirty="0" smtClean="0">
                <a:latin typeface="Arial" panose="020B0604020202020204" pitchFamily="34" charset="0"/>
                <a:cs typeface="Arial" panose="020B0604020202020204" pitchFamily="34" charset="0"/>
              </a:rPr>
              <a:t>Angiogenesis inhibitors</a:t>
            </a:r>
          </a:p>
          <a:p>
            <a:pPr marL="365760" indent="-365760">
              <a:buAutoNum type="arabicPeriod"/>
            </a:pPr>
            <a:r>
              <a:rPr lang="en-GB" sz="1050" baseline="0" dirty="0" smtClean="0">
                <a:latin typeface="Arial" panose="020B0604020202020204" pitchFamily="34" charset="0"/>
                <a:cs typeface="Arial" panose="020B0604020202020204" pitchFamily="34" charset="0"/>
              </a:rPr>
              <a:t>PD-1 inhibitors</a:t>
            </a:r>
          </a:p>
          <a:p>
            <a:pPr marL="228600" indent="-228600">
              <a:buAutoNum type="arabicPeriod"/>
            </a:pPr>
            <a:endParaRPr lang="en-GB" sz="1050" baseline="0" dirty="0" smtClean="0">
              <a:latin typeface="Arial" panose="020B0604020202020204" pitchFamily="34" charset="0"/>
              <a:cs typeface="Arial" panose="020B0604020202020204" pitchFamily="34" charset="0"/>
            </a:endParaRPr>
          </a:p>
          <a:p>
            <a:pPr marL="0" indent="0">
              <a:buNone/>
            </a:pPr>
            <a:r>
              <a:rPr lang="en-GB" sz="1050" baseline="0" dirty="0" smtClean="0">
                <a:latin typeface="Arial" panose="020B0604020202020204" pitchFamily="34" charset="0"/>
                <a:cs typeface="Arial" panose="020B0604020202020204" pitchFamily="34" charset="0"/>
              </a:rPr>
              <a:t>Column B</a:t>
            </a:r>
          </a:p>
          <a:p>
            <a:pPr marL="365760" indent="-365760">
              <a:buAutoNum type="alphaLcPeriod"/>
            </a:pPr>
            <a:r>
              <a:rPr lang="en-GB" sz="1050" baseline="0" dirty="0" smtClean="0">
                <a:latin typeface="Arial" panose="020B0604020202020204" pitchFamily="34" charset="0"/>
                <a:cs typeface="Arial" panose="020B0604020202020204" pitchFamily="34" charset="0"/>
              </a:rPr>
              <a:t>Targets immune checkpoints</a:t>
            </a:r>
          </a:p>
          <a:p>
            <a:pPr marL="365760" indent="-365760">
              <a:buAutoNum type="alphaLcPeriod"/>
            </a:pPr>
            <a:r>
              <a:rPr lang="en-GB" sz="1050" baseline="0" dirty="0" smtClean="0">
                <a:latin typeface="Arial" panose="020B0604020202020204" pitchFamily="34" charset="0"/>
                <a:cs typeface="Arial" panose="020B0604020202020204" pitchFamily="34" charset="0"/>
              </a:rPr>
              <a:t>Targets the growth of new blood vessels</a:t>
            </a:r>
          </a:p>
          <a:p>
            <a:pPr marL="365760" indent="-365760">
              <a:buAutoNum type="alphaLcPeriod"/>
            </a:pPr>
            <a:r>
              <a:rPr lang="en-GB" sz="1050" baseline="0" dirty="0" smtClean="0">
                <a:latin typeface="Arial" panose="020B0604020202020204" pitchFamily="34" charset="0"/>
                <a:cs typeface="Arial" panose="020B0604020202020204" pitchFamily="34" charset="0"/>
              </a:rPr>
              <a:t>Utilises freezing techniques to induce cell death</a:t>
            </a:r>
          </a:p>
          <a:p>
            <a:pPr marL="365760" indent="-365760">
              <a:buAutoNum type="alphaLcPeriod"/>
            </a:pPr>
            <a:r>
              <a:rPr lang="en-GB" sz="1050" baseline="0" dirty="0" smtClean="0">
                <a:latin typeface="Arial" panose="020B0604020202020204" pitchFamily="34" charset="0"/>
                <a:cs typeface="Arial" panose="020B0604020202020204" pitchFamily="34" charset="0"/>
              </a:rPr>
              <a:t>Utilises ultrasound waves to damage tissue</a:t>
            </a:r>
          </a:p>
          <a:p>
            <a:endParaRPr lang="en-GB" sz="1050" baseline="0" dirty="0" smtClean="0">
              <a:latin typeface="Arial" panose="020B0604020202020204" pitchFamily="34" charset="0"/>
              <a:cs typeface="Arial" panose="020B0604020202020204" pitchFamily="34" charset="0"/>
            </a:endParaRPr>
          </a:p>
          <a:p>
            <a:r>
              <a:rPr lang="en-GB" sz="1050" dirty="0" smtClean="0">
                <a:latin typeface="Arial" panose="020B0604020202020204" pitchFamily="34" charset="0"/>
                <a:cs typeface="Arial" panose="020B0604020202020204" pitchFamily="34" charset="0"/>
              </a:rPr>
              <a:t>Answer: </a:t>
            </a:r>
          </a:p>
          <a:p>
            <a:pPr marL="365760" indent="-365760">
              <a:buAutoNum type="arabicPeriod"/>
            </a:pPr>
            <a:r>
              <a:rPr lang="en-GB" sz="1050" baseline="0" dirty="0" smtClean="0">
                <a:latin typeface="Arial" panose="020B0604020202020204" pitchFamily="34" charset="0"/>
                <a:cs typeface="Arial" panose="020B0604020202020204" pitchFamily="34" charset="0"/>
              </a:rPr>
              <a:t>c.</a:t>
            </a:r>
          </a:p>
          <a:p>
            <a:pPr marL="365760" indent="-365760">
              <a:buAutoNum type="arabicPeriod"/>
            </a:pPr>
            <a:r>
              <a:rPr lang="en-GB" sz="1050" baseline="0" dirty="0" smtClean="0">
                <a:latin typeface="Arial" panose="020B0604020202020204" pitchFamily="34" charset="0"/>
                <a:cs typeface="Arial" panose="020B0604020202020204" pitchFamily="34" charset="0"/>
              </a:rPr>
              <a:t>d.</a:t>
            </a:r>
          </a:p>
          <a:p>
            <a:pPr marL="365760" indent="-365760">
              <a:buAutoNum type="arabicPeriod"/>
            </a:pPr>
            <a:r>
              <a:rPr lang="en-GB" sz="1050" baseline="0" dirty="0" smtClean="0">
                <a:latin typeface="Arial" panose="020B0604020202020204" pitchFamily="34" charset="0"/>
                <a:cs typeface="Arial" panose="020B0604020202020204" pitchFamily="34" charset="0"/>
              </a:rPr>
              <a:t>b.</a:t>
            </a:r>
          </a:p>
          <a:p>
            <a:pPr marL="365760" indent="-365760">
              <a:buAutoNum type="arabicPeriod"/>
            </a:pPr>
            <a:r>
              <a:rPr lang="en-GB" sz="1050" baseline="0" dirty="0" smtClean="0">
                <a:latin typeface="Arial" panose="020B0604020202020204" pitchFamily="34" charset="0"/>
                <a:cs typeface="Arial" panose="020B0604020202020204" pitchFamily="34" charset="0"/>
              </a:rPr>
              <a:t>a. </a:t>
            </a:r>
          </a:p>
          <a:p>
            <a:pPr marL="228600" indent="-228600">
              <a:buAutoNum type="arabicPeriod"/>
            </a:pPr>
            <a:endParaRPr lang="en-GB" sz="1050" baseline="0" dirty="0" smtClean="0">
              <a:latin typeface="Arial" panose="020B0604020202020204" pitchFamily="34" charset="0"/>
              <a:cs typeface="Arial" panose="020B0604020202020204" pitchFamily="34" charset="0"/>
            </a:endParaRPr>
          </a:p>
          <a:p>
            <a:pPr marL="0" marR="0" indent="0" algn="l" defTabSz="457200" rtl="0" eaLnBrk="1" fontAlgn="auto" latinLnBrk="0" hangingPunct="1">
              <a:lnSpc>
                <a:spcPct val="100000"/>
              </a:lnSpc>
              <a:spcBef>
                <a:spcPts val="0"/>
              </a:spcBef>
              <a:spcAft>
                <a:spcPts val="0"/>
              </a:spcAft>
              <a:buClrTx/>
              <a:buSzTx/>
              <a:buFontTx/>
              <a:buNone/>
              <a:tabLst/>
              <a:defRPr/>
            </a:pPr>
            <a:r>
              <a:rPr lang="en-GB" sz="1050" dirty="0" smtClean="0">
                <a:latin typeface="Arial" panose="020B0604020202020204" pitchFamily="34" charset="0"/>
                <a:cs typeface="Arial" panose="020B0604020202020204" pitchFamily="34" charset="0"/>
              </a:rPr>
              <a:t>HIFU, high-intensity focussed ultrasound; PD-1, programmed death-1.</a:t>
            </a:r>
          </a:p>
          <a:p>
            <a:pPr marL="0" indent="0">
              <a:buNone/>
            </a:pPr>
            <a:endParaRPr lang="en-GB" sz="1050" baseline="0" dirty="0" smtClean="0">
              <a:latin typeface="Arial" panose="020B0604020202020204" pitchFamily="34" charset="0"/>
              <a:cs typeface="Arial" panose="020B0604020202020204" pitchFamily="34" charset="0"/>
            </a:endParaRPr>
          </a:p>
          <a:p>
            <a:pPr marL="228600" indent="-228600">
              <a:buAutoNum type="arabicPeriod"/>
            </a:pPr>
            <a:endParaRPr lang="en-GB" sz="105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FC51A87A-2AE1-D146-87E8-F584AD5E8E38}" type="slidenum">
              <a:rPr lang="en-GB" smtClean="0"/>
              <a:t>48</a:t>
            </a:fld>
            <a:endParaRPr lang="en-GB" dirty="0"/>
          </a:p>
        </p:txBody>
      </p:sp>
    </p:spTree>
    <p:extLst>
      <p:ext uri="{BB962C8B-B14F-4D97-AF65-F5344CB8AC3E}">
        <p14:creationId xmlns:p14="http://schemas.microsoft.com/office/powerpoint/2010/main" val="86706750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739CBBAE-9CAC-CA42-A60E-2BA57908FB49}" type="slidenum">
              <a:rPr lang="en-GB" smtClean="0"/>
              <a:t>49</a:t>
            </a:fld>
            <a:endParaRPr lang="en-GB" dirty="0"/>
          </a:p>
        </p:txBody>
      </p:sp>
    </p:spTree>
    <p:extLst>
      <p:ext uri="{BB962C8B-B14F-4D97-AF65-F5344CB8AC3E}">
        <p14:creationId xmlns:p14="http://schemas.microsoft.com/office/powerpoint/2010/main" val="17982895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739CBBAE-9CAC-CA42-A60E-2BA57908FB49}" type="slidenum">
              <a:rPr lang="en-GB" smtClean="0"/>
              <a:t>5</a:t>
            </a:fld>
            <a:endParaRPr lang="en-GB" dirty="0"/>
          </a:p>
        </p:txBody>
      </p:sp>
    </p:spTree>
    <p:extLst>
      <p:ext uri="{BB962C8B-B14F-4D97-AF65-F5344CB8AC3E}">
        <p14:creationId xmlns:p14="http://schemas.microsoft.com/office/powerpoint/2010/main" val="179828956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050" b="0" i="0" u="sng"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EAU guidelines for prostate cancer staging</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altLang="zh-CN" sz="10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0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After evaluation by </a:t>
            </a:r>
            <a:r>
              <a:rPr kumimoji="0" lang="en-US" altLang="zh-CN" sz="1050" b="0"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DRE</a:t>
            </a:r>
            <a:r>
              <a:rPr kumimoji="0" lang="en-US" altLang="zh-CN" sz="10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and </a:t>
            </a:r>
            <a:r>
              <a:rPr kumimoji="0" lang="en-US" altLang="zh-CN" sz="1050" b="0"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PSA</a:t>
            </a:r>
            <a:r>
              <a:rPr kumimoji="0" lang="en-US" altLang="zh-CN" sz="10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if there is need to further assess the extent of spread of prostate cancer, imaging techniques may be used. These include bone scanning, computed tomography (CT) scan, magnetic resonance imaging (MRI) or </a:t>
            </a:r>
            <a:r>
              <a:rPr kumimoji="0" lang="en-US" altLang="zh-CN" sz="1050" b="0"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multiparametric</a:t>
            </a:r>
            <a:r>
              <a:rPr kumimoji="0" lang="en-US" altLang="zh-CN" sz="10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MRI (</a:t>
            </a:r>
            <a:r>
              <a:rPr kumimoji="0" lang="en-US" altLang="zh-CN" sz="1050" b="0"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mpMRI</a:t>
            </a:r>
            <a:r>
              <a:rPr kumimoji="0" lang="en-US" altLang="zh-CN" sz="10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to determine the extent of prostate cancer.</a:t>
            </a:r>
            <a:r>
              <a:rPr kumimoji="0" lang="en-US" altLang="zh-CN" sz="1050" b="0" i="0" u="none" strike="noStrike" kern="1200" cap="none" spc="0" normalizeH="0" baseline="30000" noProof="0" dirty="0">
                <a:ln>
                  <a:noFill/>
                </a:ln>
                <a:solidFill>
                  <a:prstClr val="black"/>
                </a:solidFill>
                <a:effectLst/>
                <a:uLnTx/>
                <a:uFillTx/>
                <a:latin typeface="Arial" panose="020B0604020202020204" pitchFamily="34" charset="0"/>
                <a:cs typeface="Arial" panose="020B0604020202020204" pitchFamily="34" charset="0"/>
              </a:rPr>
              <a:t>1</a:t>
            </a:r>
            <a:r>
              <a:rPr kumimoji="0" lang="en-US" altLang="zh-CN" sz="10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/p27/para5, /p30/Table5.3.5 Primarily, worldwide, the </a:t>
            </a:r>
            <a:r>
              <a:rPr kumimoji="0" lang="en-GB" altLang="zh-CN" sz="1050" b="0" i="0" u="none" strike="noStrike" kern="1200" cap="none" spc="0" normalizeH="0" baseline="0" dirty="0" smtClean="0">
                <a:ln>
                  <a:noFill/>
                </a:ln>
                <a:solidFill>
                  <a:prstClr val="black"/>
                </a:solidFill>
                <a:effectLst/>
                <a:uLnTx/>
                <a:uFillTx/>
                <a:latin typeface="+mn-lt"/>
                <a:ea typeface="+mn-ea"/>
                <a:cs typeface="Arial"/>
              </a:rPr>
              <a:t>tumour, node, metastasis (</a:t>
            </a:r>
            <a:r>
              <a:rPr kumimoji="0" lang="en-GB" altLang="zh-CN" sz="1050" b="0" i="0" u="none" strike="noStrike" kern="1200" cap="none" spc="0" normalizeH="0" baseline="0" dirty="0" err="1" smtClean="0">
                <a:ln>
                  <a:noFill/>
                </a:ln>
                <a:solidFill>
                  <a:prstClr val="black"/>
                </a:solidFill>
                <a:effectLst/>
                <a:uLnTx/>
                <a:uFillTx/>
                <a:latin typeface="+mn-lt"/>
                <a:ea typeface="+mn-ea"/>
                <a:cs typeface="Arial"/>
              </a:rPr>
              <a:t>TNM</a:t>
            </a:r>
            <a:r>
              <a:rPr kumimoji="0" lang="en-GB" altLang="zh-CN" sz="1050" b="0" i="0" u="none" strike="noStrike" kern="1200" cap="none" spc="0" normalizeH="0" baseline="0" dirty="0" smtClean="0">
                <a:ln>
                  <a:noFill/>
                </a:ln>
                <a:solidFill>
                  <a:prstClr val="black"/>
                </a:solidFill>
                <a:effectLst/>
                <a:uLnTx/>
                <a:uFillTx/>
                <a:latin typeface="+mn-lt"/>
                <a:ea typeface="+mn-ea"/>
                <a:cs typeface="Arial"/>
              </a:rPr>
              <a:t>) system </a:t>
            </a:r>
            <a:r>
              <a:rPr kumimoji="0" lang="en-US" altLang="zh-CN" sz="1050" b="0" i="0" u="none" strike="noStrike" kern="1200" cap="none" spc="0" normalizeH="0" baseline="0" noProof="0" dirty="0" smtClean="0">
                <a:ln>
                  <a:noFill/>
                </a:ln>
                <a:solidFill>
                  <a:prstClr val="black"/>
                </a:solidFill>
                <a:effectLst/>
                <a:uLnTx/>
                <a:uFillTx/>
                <a:latin typeface="Arial" panose="020B0604020202020204" pitchFamily="34" charset="0"/>
                <a:cs typeface="Arial" panose="020B0604020202020204" pitchFamily="34" charset="0"/>
              </a:rPr>
              <a:t>is </a:t>
            </a:r>
            <a:r>
              <a:rPr kumimoji="0" lang="en-US" altLang="zh-CN" sz="10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used for staging</a:t>
            </a:r>
            <a:r>
              <a:rPr kumimoji="0" lang="en-GB" sz="10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a:t>
            </a:r>
            <a:r>
              <a:rPr kumimoji="0" lang="en-GB" sz="1050" b="0" i="0" u="none" strike="noStrike" kern="1200" cap="none" spc="0" normalizeH="0" baseline="30000" noProof="0" dirty="0">
                <a:ln>
                  <a:noFill/>
                </a:ln>
                <a:solidFill>
                  <a:prstClr val="black"/>
                </a:solidFill>
                <a:effectLst/>
                <a:uLnTx/>
                <a:uFillTx/>
                <a:latin typeface="Arial" panose="020B0604020202020204" pitchFamily="34" charset="0"/>
                <a:cs typeface="Arial" panose="020B0604020202020204" pitchFamily="34" charset="0"/>
              </a:rPr>
              <a:t>1 </a:t>
            </a:r>
            <a:r>
              <a:rPr kumimoji="0" lang="en-GB" sz="10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/p18/Table4.1.2</a:t>
            </a:r>
            <a:endParaRPr kumimoji="0" lang="en-US" altLang="zh-CN" sz="10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altLang="zh-CN" sz="10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smtClean="0">
                <a:ln>
                  <a:noFill/>
                </a:ln>
                <a:solidFill>
                  <a:prstClr val="black"/>
                </a:solidFill>
                <a:effectLst/>
                <a:uLnTx/>
                <a:uFillTx/>
                <a:latin typeface="Arial" panose="020B0604020202020204" pitchFamily="34" charset="0"/>
                <a:cs typeface="Arial" panose="020B0604020202020204" pitchFamily="34" charset="0"/>
              </a:rPr>
              <a:t>Reference:</a:t>
            </a:r>
            <a:endParaRPr kumimoji="0" lang="en-US" sz="800" b="1"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a:p>
            <a:pPr marL="228600" marR="0" lvl="0" indent="-228600" algn="l" defTabSz="457200" rtl="0" eaLnBrk="1" fontAlgn="auto" latinLnBrk="0" hangingPunct="1">
              <a:lnSpc>
                <a:spcPct val="100000"/>
              </a:lnSpc>
              <a:spcBef>
                <a:spcPts val="0"/>
              </a:spcBef>
              <a:spcAft>
                <a:spcPts val="0"/>
              </a:spcAft>
              <a:buClrTx/>
              <a:buSzTx/>
              <a:buFont typeface="+mj-lt"/>
              <a:buAutoNum type="arabicPeriod"/>
              <a:tabLst/>
              <a:defRPr/>
            </a:pPr>
            <a:r>
              <a:rPr kumimoji="0" lang="en-US" sz="8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Mottet N, Bellmunt J, Briers E, et al. Guidelines on prostate cancer. European Association of Urology Web site. http://uroweb.org/wp-content/uploads/09-Prostate-Cancer_LR.pdf. Accessed April 8, 2016.</a:t>
            </a:r>
          </a:p>
        </p:txBody>
      </p:sp>
      <p:sp>
        <p:nvSpPr>
          <p:cNvPr id="4" name="Slide Number Placeholder 3"/>
          <p:cNvSpPr>
            <a:spLocks noGrp="1"/>
          </p:cNvSpPr>
          <p:nvPr>
            <p:ph type="sldNum" sz="quarter" idx="10"/>
          </p:nvPr>
        </p:nvSpPr>
        <p:spPr/>
        <p:txBody>
          <a:bodyPr/>
          <a:lstStyle/>
          <a:p>
            <a:fld id="{739CBBAE-9CAC-CA42-A60E-2BA57908FB49}" type="slidenum">
              <a:rPr lang="en-US" smtClean="0"/>
              <a:t>50</a:t>
            </a:fld>
            <a:endParaRPr lang="en-US" dirty="0"/>
          </a:p>
        </p:txBody>
      </p:sp>
    </p:spTree>
    <p:extLst>
      <p:ext uri="{BB962C8B-B14F-4D97-AF65-F5344CB8AC3E}">
        <p14:creationId xmlns:p14="http://schemas.microsoft.com/office/powerpoint/2010/main" val="331097879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346364" y="4419600"/>
            <a:ext cx="6262254" cy="4895855"/>
          </a:xfr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0" i="0" u="sng"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Prostate cancer staging: Tumour, node, metastasis classification</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The current internationally accepted classification system is the </a:t>
            </a:r>
            <a:r>
              <a:rPr kumimoji="0" lang="en-US" sz="800" b="0"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TNM</a:t>
            </a:r>
            <a:r>
              <a:rPr kumimoji="0" lang="en-US" sz="8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staging system. This system indicates the extent of the local disease (T), the status of the regional lymph nodes (N) and spread of the disease to distant organs or lymph nodes (M)</a:t>
            </a:r>
            <a:r>
              <a:rPr kumimoji="0" lang="en-GB" sz="8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a:t>
            </a:r>
            <a:r>
              <a:rPr kumimoji="0" lang="en-GB" sz="800" b="0" i="0" u="none" strike="noStrike" kern="1200" cap="none" spc="0" normalizeH="0" baseline="30000" noProof="0" dirty="0">
                <a:ln>
                  <a:noFill/>
                </a:ln>
                <a:solidFill>
                  <a:prstClr val="black"/>
                </a:solidFill>
                <a:effectLst/>
                <a:uLnTx/>
                <a:uFillTx/>
                <a:latin typeface="Arial" panose="020B0604020202020204" pitchFamily="34" charset="0"/>
                <a:cs typeface="Arial" panose="020B0604020202020204" pitchFamily="34" charset="0"/>
              </a:rPr>
              <a:t>1</a:t>
            </a:r>
            <a:r>
              <a:rPr kumimoji="0" lang="en-GB" sz="8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/p18/Table4.1.1</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8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8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Tumour staging is as follows:</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8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Stage TX: Primary tumour cannot be assessed</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8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Stage T0: No evidence of primary tumour</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8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Stages T1-2c: Disease confined to the prostate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8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Stage T3a: Extracapsular extension of the tumour</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8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Stage T3b: Invasion of the seminal vesicles</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8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Stage T4: </a:t>
            </a:r>
            <a:r>
              <a:rPr kumimoji="0" lang="en-US" sz="8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Invasion of adjacent structures other than the seminal vesicle, such as the bladder neck, external sphincter, rectum and/or pelvic floor</a:t>
            </a:r>
            <a:r>
              <a:rPr kumimoji="0" lang="en-GB" sz="8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8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8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Lymph node involvement staging is as follows:</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8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Stage NX: Regional lymph nodes cannot be assessed</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8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Stage N0: No regional lymph node metastasis</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8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Stage N1: Regional lymph node(s) metastasis</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8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8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Distant metastatic involvement staging is as follows:</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8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Stage MX: Distant metastases cannot be assessed</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8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Stage M0: No distant metastases</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8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Stage M1: Distant metastases</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8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Stage M1a: Distant metastases other than regional lymph nodes</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8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Stage M1b: Metastasis to bone(s)</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8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Stage M1c: Metastasis to other site(s)</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a:p>
            <a:pPr rtl="0" fontAlgn="base"/>
            <a:r>
              <a:rPr lang="en-US" sz="800" b="0" i="0" kern="1200" dirty="0">
                <a:solidFill>
                  <a:schemeClr val="tx1"/>
                </a:solidFill>
                <a:effectLst/>
                <a:latin typeface="Arial" panose="020B0604020202020204" pitchFamily="34" charset="0"/>
                <a:cs typeface="Arial" panose="020B0604020202020204" pitchFamily="34" charset="0"/>
              </a:rPr>
              <a:t>Prostate cancer can be differentiated</a:t>
            </a:r>
            <a:r>
              <a:rPr lang="en-US" sz="800" b="0" i="0" kern="1200" baseline="0" dirty="0">
                <a:solidFill>
                  <a:schemeClr val="tx1"/>
                </a:solidFill>
                <a:effectLst/>
                <a:latin typeface="Arial" panose="020B0604020202020204" pitchFamily="34" charset="0"/>
                <a:cs typeface="Arial" panose="020B0604020202020204" pitchFamily="34" charset="0"/>
              </a:rPr>
              <a:t> into 4 stages. In s</a:t>
            </a:r>
            <a:r>
              <a:rPr lang="en-US" sz="800" b="0" i="0" kern="1200" dirty="0">
                <a:solidFill>
                  <a:schemeClr val="tx1"/>
                </a:solidFill>
                <a:effectLst/>
                <a:latin typeface="Arial" panose="020B0604020202020204" pitchFamily="34" charset="0"/>
                <a:cs typeface="Arial" panose="020B0604020202020204" pitchFamily="34" charset="0"/>
              </a:rPr>
              <a:t>tage I, cancer remains confined to the prostate only. In stage II, cancer becomes more advanced compared to stage I, but remains confined to the prostate gland. In stage III, the cancer spreads outside the prostate gland and may also invade the seminal vesicles. In stage</a:t>
            </a:r>
            <a:r>
              <a:rPr lang="en-US" sz="800" b="0" i="0" kern="1200" baseline="0" dirty="0">
                <a:solidFill>
                  <a:schemeClr val="tx1"/>
                </a:solidFill>
                <a:effectLst/>
                <a:latin typeface="Arial" panose="020B0604020202020204" pitchFamily="34" charset="0"/>
                <a:cs typeface="Arial" panose="020B0604020202020204" pitchFamily="34" charset="0"/>
              </a:rPr>
              <a:t> </a:t>
            </a:r>
            <a:r>
              <a:rPr lang="en-US" sz="800" b="0" i="0" kern="1200" baseline="0" dirty="0" smtClean="0">
                <a:solidFill>
                  <a:schemeClr val="tx1"/>
                </a:solidFill>
                <a:effectLst/>
                <a:latin typeface="Arial" panose="020B0604020202020204" pitchFamily="34" charset="0"/>
                <a:cs typeface="Arial" panose="020B0604020202020204" pitchFamily="34" charset="0"/>
              </a:rPr>
              <a:t>IV, </a:t>
            </a:r>
            <a:r>
              <a:rPr lang="en-US" sz="800" b="0" i="0" kern="1200" baseline="0" dirty="0">
                <a:solidFill>
                  <a:schemeClr val="tx1"/>
                </a:solidFill>
                <a:effectLst/>
                <a:latin typeface="Arial" panose="020B0604020202020204" pitchFamily="34" charset="0"/>
                <a:cs typeface="Arial" panose="020B0604020202020204" pitchFamily="34" charset="0"/>
              </a:rPr>
              <a:t>cancer </a:t>
            </a:r>
            <a:r>
              <a:rPr lang="en-US" sz="800" b="0" i="0" kern="1200" dirty="0">
                <a:solidFill>
                  <a:schemeClr val="tx1"/>
                </a:solidFill>
                <a:effectLst/>
                <a:latin typeface="Arial" panose="020B0604020202020204" pitchFamily="34" charset="0"/>
                <a:cs typeface="Arial" panose="020B0604020202020204" pitchFamily="34" charset="0"/>
              </a:rPr>
              <a:t>spread to the surrounding tissues such as the rectum, bladder or pelvic</a:t>
            </a:r>
            <a:r>
              <a:rPr lang="en-US" sz="800" b="0" i="0" kern="1200" baseline="0" dirty="0">
                <a:solidFill>
                  <a:schemeClr val="tx1"/>
                </a:solidFill>
                <a:effectLst/>
                <a:latin typeface="Arial" panose="020B0604020202020204" pitchFamily="34" charset="0"/>
                <a:cs typeface="Arial" panose="020B0604020202020204" pitchFamily="34" charset="0"/>
              </a:rPr>
              <a:t> wall.</a:t>
            </a:r>
            <a:r>
              <a:rPr lang="en-US" sz="800" b="0" i="0" kern="1200" baseline="30000" dirty="0">
                <a:solidFill>
                  <a:schemeClr val="tx1"/>
                </a:solidFill>
                <a:effectLst/>
                <a:latin typeface="Arial" panose="020B0604020202020204" pitchFamily="34" charset="0"/>
                <a:cs typeface="Arial" panose="020B0604020202020204" pitchFamily="34" charset="0"/>
              </a:rPr>
              <a:t>2</a:t>
            </a:r>
            <a:r>
              <a:rPr lang="en-US" sz="800" b="0" i="0" kern="1200" baseline="0" dirty="0">
                <a:solidFill>
                  <a:schemeClr val="tx1"/>
                </a:solidFill>
                <a:effectLst/>
                <a:latin typeface="Arial" panose="020B0604020202020204" pitchFamily="34" charset="0"/>
                <a:cs typeface="Arial" panose="020B0604020202020204" pitchFamily="34" charset="0"/>
              </a:rPr>
              <a:t> /p4/para1 and 2, /p5/para3 and 4</a:t>
            </a:r>
            <a:endParaRPr lang="en-US" sz="800" b="0" i="0" kern="1200" baseline="30000" dirty="0">
              <a:solidFill>
                <a:schemeClr val="tx1"/>
              </a:solidFill>
              <a:effectLst/>
              <a:latin typeface="Arial" panose="020B0604020202020204" pitchFamily="34" charset="0"/>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600" b="1"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References:</a:t>
            </a:r>
          </a:p>
          <a:p>
            <a:pPr marL="228600" indent="-228600">
              <a:buAutoNum type="arabicPeriod"/>
            </a:pPr>
            <a:r>
              <a:rPr lang="en-US" sz="600" dirty="0">
                <a:latin typeface="Arial" panose="020B0604020202020204" pitchFamily="34" charset="0"/>
                <a:cs typeface="Arial" panose="020B0604020202020204" pitchFamily="34" charset="0"/>
              </a:rPr>
              <a:t>Mottet N, Bellmunt J, Briers E, et al. Guidelines on prostate cancer. European Association of Urology Web site. http://uroweb.org/wp-content/uploads/09-Prostate-Cancer_LR.pdf. Accessed April 8, 2016.</a:t>
            </a:r>
          </a:p>
          <a:p>
            <a:pPr marL="228600" indent="-228600">
              <a:buAutoNum type="arabicPeriod"/>
            </a:pPr>
            <a:r>
              <a:rPr lang="en-US" sz="600" dirty="0">
                <a:latin typeface="Arial" panose="020B0604020202020204" pitchFamily="34" charset="0"/>
                <a:cs typeface="Arial" panose="020B0604020202020204" pitchFamily="34" charset="0"/>
              </a:rPr>
              <a:t>Prostate cancer treatment (PDQ®)–patient version. </a:t>
            </a:r>
            <a:r>
              <a:rPr lang="en-GB" sz="600" b="0" i="0" kern="1200" dirty="0">
                <a:solidFill>
                  <a:schemeClr val="tx1"/>
                </a:solidFill>
                <a:effectLst/>
                <a:latin typeface="Arial" panose="020B0604020202020204" pitchFamily="34" charset="0"/>
                <a:cs typeface="Arial" panose="020B0604020202020204" pitchFamily="34" charset="0"/>
              </a:rPr>
              <a:t>National Cancer Institute Web</a:t>
            </a:r>
            <a:r>
              <a:rPr lang="en-GB" sz="600" b="0" i="0" kern="1200" baseline="0" dirty="0">
                <a:solidFill>
                  <a:schemeClr val="tx1"/>
                </a:solidFill>
                <a:effectLst/>
                <a:latin typeface="Arial" panose="020B0604020202020204" pitchFamily="34" charset="0"/>
                <a:cs typeface="Arial" panose="020B0604020202020204" pitchFamily="34" charset="0"/>
              </a:rPr>
              <a:t> site. http://www.cancer.gov/types/prostate/patient/prostate-treatment-pdq#section/_120. Accessed May 26, 2016.</a:t>
            </a:r>
            <a:endParaRPr lang="en-GB" sz="6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739CBBAE-9CAC-CA42-A60E-2BA57908FB49}" type="slidenum">
              <a:rPr lang="en-US" sz="1050" smtClean="0"/>
              <a:t>51</a:t>
            </a:fld>
            <a:endParaRPr lang="en-US" sz="1050" dirty="0"/>
          </a:p>
        </p:txBody>
      </p:sp>
    </p:spTree>
    <p:extLst>
      <p:ext uri="{BB962C8B-B14F-4D97-AF65-F5344CB8AC3E}">
        <p14:creationId xmlns:p14="http://schemas.microsoft.com/office/powerpoint/2010/main" val="112968990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50" b="0" i="0" u="sng" strike="noStrike" kern="1200" cap="none" spc="0" normalizeH="0" baseline="0" noProof="0" dirty="0" smtClean="0">
                <a:ln>
                  <a:noFill/>
                </a:ln>
                <a:solidFill>
                  <a:prstClr val="black"/>
                </a:solidFill>
                <a:effectLst/>
                <a:uLnTx/>
                <a:uFillTx/>
                <a:latin typeface="Arial" panose="020B0604020202020204" pitchFamily="34" charset="0"/>
                <a:cs typeface="Arial" panose="020B0604020202020204" pitchFamily="34" charset="0"/>
              </a:rPr>
              <a:t>Risk stratification by D’Amico classification</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050" b="0" i="0" u="none" strike="noStrike" kern="1200" cap="none" spc="0" normalizeH="0" baseline="0" noProof="0" dirty="0" smtClean="0">
              <a:ln>
                <a:noFill/>
              </a:ln>
              <a:solidFill>
                <a:prstClr val="black"/>
              </a:solidFill>
              <a:effectLst/>
              <a:uLnTx/>
              <a:uFillTx/>
              <a:latin typeface="Arial" panose="020B0604020202020204" pitchFamily="34" charset="0"/>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50" b="0" i="0" u="none" strike="noStrike" kern="1200" cap="none" spc="0" normalizeH="0" baseline="0" noProof="0" dirty="0" smtClean="0">
                <a:ln>
                  <a:noFill/>
                </a:ln>
                <a:solidFill>
                  <a:prstClr val="black"/>
                </a:solidFill>
                <a:effectLst/>
                <a:uLnTx/>
                <a:uFillTx/>
                <a:latin typeface="Arial" panose="020B0604020202020204" pitchFamily="34" charset="0"/>
                <a:cs typeface="Arial" panose="020B0604020202020204" pitchFamily="34" charset="0"/>
              </a:rPr>
              <a:t>Another way to classify prostate cancer is using the D’Amico’s classification system.</a:t>
            </a:r>
            <a:r>
              <a:rPr kumimoji="0" lang="en-GB" sz="1050" b="0" i="0" u="none" strike="noStrike" kern="1200" cap="none" spc="0" normalizeH="0" baseline="30000" noProof="0" dirty="0" smtClean="0">
                <a:ln>
                  <a:noFill/>
                </a:ln>
                <a:solidFill>
                  <a:prstClr val="black"/>
                </a:solidFill>
                <a:effectLst/>
                <a:uLnTx/>
                <a:uFillTx/>
                <a:latin typeface="Arial" panose="020B0604020202020204" pitchFamily="34" charset="0"/>
                <a:cs typeface="Arial" panose="020B0604020202020204" pitchFamily="34" charset="0"/>
              </a:rPr>
              <a:t>1</a:t>
            </a:r>
            <a:r>
              <a:rPr kumimoji="0" lang="en-GB" sz="1050" b="0" i="0" u="none" strike="noStrike" kern="1200" cap="none" spc="0" normalizeH="0" baseline="0" noProof="0" dirty="0" smtClean="0">
                <a:ln>
                  <a:noFill/>
                </a:ln>
                <a:solidFill>
                  <a:prstClr val="black"/>
                </a:solidFill>
                <a:effectLst/>
                <a:uLnTx/>
                <a:uFillTx/>
                <a:latin typeface="Arial" panose="020B0604020202020204" pitchFamily="34" charset="0"/>
                <a:cs typeface="Arial" panose="020B0604020202020204" pitchFamily="34" charset="0"/>
              </a:rPr>
              <a:t> /p6/Table4.2.2 This classification is done by grouping patients with a similar risk of biochemical recurrence after surgery or radiation.</a:t>
            </a:r>
            <a:r>
              <a:rPr kumimoji="0" lang="en-GB" sz="1050" b="0" i="0" u="none" strike="noStrike" kern="1200" cap="none" spc="0" normalizeH="0" baseline="30000" noProof="0" dirty="0" smtClean="0">
                <a:ln>
                  <a:noFill/>
                </a:ln>
                <a:solidFill>
                  <a:prstClr val="black"/>
                </a:solidFill>
                <a:effectLst/>
                <a:uLnTx/>
                <a:uFillTx/>
                <a:latin typeface="Arial" panose="020B0604020202020204" pitchFamily="34" charset="0"/>
                <a:cs typeface="Arial" panose="020B0604020202020204" pitchFamily="34" charset="0"/>
              </a:rPr>
              <a:t>1 </a:t>
            </a:r>
            <a:r>
              <a:rPr kumimoji="0" lang="en-GB" sz="1050" b="0" i="0" u="none" strike="noStrike" kern="1200" cap="none" spc="0" normalizeH="0" baseline="0" noProof="0" dirty="0" smtClean="0">
                <a:ln>
                  <a:noFill/>
                </a:ln>
                <a:solidFill>
                  <a:prstClr val="black"/>
                </a:solidFill>
                <a:effectLst/>
                <a:uLnTx/>
                <a:uFillTx/>
                <a:latin typeface="Arial" panose="020B0604020202020204" pitchFamily="34" charset="0"/>
                <a:cs typeface="Arial" panose="020B0604020202020204" pitchFamily="34" charset="0"/>
              </a:rPr>
              <a:t>/p2/para1, /p3/para1</a:t>
            </a:r>
            <a:endParaRPr kumimoji="0" lang="en-GB" sz="1050" b="0" i="0" u="none" strike="noStrike" kern="1200" cap="none" spc="0" normalizeH="0" baseline="30000" noProof="0" dirty="0" smtClean="0">
              <a:ln>
                <a:noFill/>
              </a:ln>
              <a:solidFill>
                <a:prstClr val="black"/>
              </a:solidFill>
              <a:effectLst/>
              <a:uLnTx/>
              <a:uFillTx/>
              <a:latin typeface="Arial" panose="020B0604020202020204" pitchFamily="34" charset="0"/>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050" b="0" i="0" u="none" strike="noStrike" kern="1200" cap="none" spc="0" normalizeH="0" baseline="0" noProof="0" dirty="0" smtClean="0">
              <a:ln>
                <a:noFill/>
              </a:ln>
              <a:solidFill>
                <a:prstClr val="black"/>
              </a:solidFill>
              <a:effectLst/>
              <a:uLnTx/>
              <a:uFillTx/>
              <a:latin typeface="Arial" panose="020B0604020202020204" pitchFamily="34" charset="0"/>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800" b="1" i="0" u="none" strike="noStrike" kern="1200" cap="none" spc="0" normalizeH="0" baseline="0" noProof="0" dirty="0" smtClean="0">
                <a:ln>
                  <a:noFill/>
                </a:ln>
                <a:solidFill>
                  <a:prstClr val="black"/>
                </a:solidFill>
                <a:effectLst/>
                <a:uLnTx/>
                <a:uFillTx/>
                <a:latin typeface="Arial" panose="020B0604020202020204" pitchFamily="34" charset="0"/>
                <a:cs typeface="Arial" panose="020B0604020202020204" pitchFamily="34" charset="0"/>
              </a:rPr>
              <a:t>Reference:</a:t>
            </a:r>
          </a:p>
          <a:p>
            <a:pPr marL="228600" lvl="0" indent="-228600">
              <a:buFont typeface="+mj-lt"/>
              <a:buAutoNum type="arabicPeriod"/>
            </a:pPr>
            <a:r>
              <a:rPr lang="en-GB" sz="800" kern="1200" dirty="0" smtClean="0">
                <a:solidFill>
                  <a:schemeClr val="tx1"/>
                </a:solidFill>
                <a:effectLst/>
                <a:latin typeface="Arial" panose="020B0604020202020204" pitchFamily="34" charset="0"/>
                <a:cs typeface="Arial" panose="020B0604020202020204" pitchFamily="34" charset="0"/>
              </a:rPr>
              <a:t>Mottet N, Bellmunt J, Briers E. et al. EAU Prostate Cancer guidelines. European Association of Urology Web site. https://uroweb.org/guideline/prostate-cancer/#4. Accessed April 7, 2016.</a:t>
            </a:r>
            <a:endParaRPr lang="en-GB" sz="800" kern="1200" dirty="0">
              <a:solidFill>
                <a:schemeClr val="tx1"/>
              </a:solidFill>
              <a:effectLst/>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739CBBAE-9CAC-CA42-A60E-2BA57908FB49}" type="slidenum">
              <a:rPr lang="en-GB" smtClean="0"/>
              <a:t>52</a:t>
            </a:fld>
            <a:endParaRPr lang="en-GB" dirty="0"/>
          </a:p>
        </p:txBody>
      </p:sp>
    </p:spTree>
    <p:extLst>
      <p:ext uri="{BB962C8B-B14F-4D97-AF65-F5344CB8AC3E}">
        <p14:creationId xmlns:p14="http://schemas.microsoft.com/office/powerpoint/2010/main" val="256019265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50" b="0" i="0" u="sng" strike="noStrike" kern="1200" cap="none" spc="0" normalizeH="0" baseline="0" noProof="0" dirty="0" smtClean="0">
                <a:ln>
                  <a:noFill/>
                </a:ln>
                <a:solidFill>
                  <a:prstClr val="black"/>
                </a:solidFill>
                <a:effectLst/>
                <a:uLnTx/>
                <a:uFillTx/>
                <a:latin typeface="Arial" panose="020B0604020202020204" pitchFamily="34" charset="0"/>
                <a:cs typeface="Arial" panose="020B0604020202020204" pitchFamily="34" charset="0"/>
              </a:rPr>
              <a:t>NCCN guidelines for risk stratification</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050" b="0" i="0" u="none" strike="noStrike" kern="1200" cap="none" spc="0" normalizeH="0" baseline="0" noProof="0" dirty="0" smtClean="0">
              <a:ln>
                <a:noFill/>
              </a:ln>
              <a:solidFill>
                <a:prstClr val="black"/>
              </a:solidFill>
              <a:effectLst/>
              <a:uLnTx/>
              <a:uFillTx/>
              <a:latin typeface="Arial" panose="020B0604020202020204" pitchFamily="34" charset="0"/>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50" b="0" i="0" u="none" strike="noStrike" kern="1200" cap="none" spc="0" normalizeH="0" baseline="0" noProof="0" dirty="0" smtClean="0">
                <a:ln>
                  <a:noFill/>
                </a:ln>
                <a:solidFill>
                  <a:prstClr val="black"/>
                </a:solidFill>
                <a:effectLst/>
                <a:uLnTx/>
                <a:uFillTx/>
                <a:latin typeface="Arial" panose="020B0604020202020204" pitchFamily="34" charset="0"/>
                <a:cs typeface="Arial" panose="020B0604020202020204" pitchFamily="34" charset="0"/>
              </a:rPr>
              <a:t>The NCCN guidelines classification of patients is similar to the D’Amico classification system. Besides grouping patients according to the probability of biochemical </a:t>
            </a:r>
            <a:r>
              <a:rPr kumimoji="0" lang="en-US" sz="1050" b="0" i="0" u="none" strike="noStrike" kern="1200" cap="none" spc="0" normalizeH="0" baseline="0" noProof="0" dirty="0" smtClean="0">
                <a:ln>
                  <a:noFill/>
                </a:ln>
                <a:solidFill>
                  <a:prstClr val="black"/>
                </a:solidFill>
                <a:effectLst/>
                <a:uLnTx/>
                <a:uFillTx/>
                <a:latin typeface="Arial" panose="020B0604020202020204" pitchFamily="34" charset="0"/>
                <a:cs typeface="Arial" panose="020B0604020202020204" pitchFamily="34" charset="0"/>
              </a:rPr>
              <a:t>recurrence (low, intermediate and high risk) following surgery or radiation therapy, additional groups include patients with a very-low recurrence risk and those with a very-high recurrence risk</a:t>
            </a:r>
            <a:r>
              <a:rPr kumimoji="0" lang="en-GB" sz="1050" b="0" i="0" u="none" strike="noStrike" kern="1200" cap="none" spc="0" normalizeH="0" baseline="0" noProof="0" dirty="0" smtClean="0">
                <a:ln>
                  <a:noFill/>
                </a:ln>
                <a:solidFill>
                  <a:prstClr val="black"/>
                </a:solidFill>
                <a:effectLst/>
                <a:uLnTx/>
                <a:uFillTx/>
                <a:latin typeface="Arial" panose="020B0604020202020204" pitchFamily="34" charset="0"/>
                <a:cs typeface="Arial" panose="020B0604020202020204" pitchFamily="34" charset="0"/>
              </a:rPr>
              <a:t> of prostate cancer. The latter patients are those with locally advanced disease.</a:t>
            </a:r>
            <a:r>
              <a:rPr kumimoji="0" lang="en-GB" sz="1050" b="0" i="0" u="none" strike="noStrike" kern="1200" cap="none" spc="0" normalizeH="0" baseline="30000" noProof="0" dirty="0" smtClean="0">
                <a:ln>
                  <a:noFill/>
                </a:ln>
                <a:solidFill>
                  <a:prstClr val="black"/>
                </a:solidFill>
                <a:effectLst/>
                <a:uLnTx/>
                <a:uFillTx/>
                <a:latin typeface="Arial" panose="020B0604020202020204" pitchFamily="34" charset="0"/>
                <a:cs typeface="Arial" panose="020B0604020202020204" pitchFamily="34" charset="0"/>
              </a:rPr>
              <a:t>1 </a:t>
            </a:r>
            <a:r>
              <a:rPr kumimoji="0" lang="en-GB" sz="1050" b="0" i="0" u="none" strike="noStrike" kern="1200" cap="none" spc="0" normalizeH="0" baseline="0" noProof="0" dirty="0" smtClean="0">
                <a:ln>
                  <a:noFill/>
                </a:ln>
                <a:solidFill>
                  <a:prstClr val="black"/>
                </a:solidFill>
                <a:effectLst/>
                <a:uLnTx/>
                <a:uFillTx/>
                <a:latin typeface="Arial" panose="020B0604020202020204" pitchFamily="34" charset="0"/>
                <a:cs typeface="Arial" panose="020B0604020202020204" pitchFamily="34" charset="0"/>
              </a:rPr>
              <a:t>/p7</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050" b="0" i="0" u="none" strike="noStrike" kern="1200" cap="none" spc="0" normalizeH="0" baseline="0" noProof="0" dirty="0" smtClean="0">
              <a:ln>
                <a:noFill/>
              </a:ln>
              <a:solidFill>
                <a:prstClr val="black"/>
              </a:solidFill>
              <a:effectLst/>
              <a:uLnTx/>
              <a:uFillTx/>
              <a:latin typeface="Arial" panose="020B0604020202020204" pitchFamily="34" charset="0"/>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800" b="1" i="0" u="none" strike="noStrike" kern="1200" cap="none" spc="0" normalizeH="0" baseline="0" noProof="0" dirty="0" smtClean="0">
                <a:ln>
                  <a:noFill/>
                </a:ln>
                <a:solidFill>
                  <a:prstClr val="black"/>
                </a:solidFill>
                <a:effectLst/>
                <a:uLnTx/>
                <a:uFillTx/>
                <a:latin typeface="Arial" panose="020B0604020202020204" pitchFamily="34" charset="0"/>
                <a:cs typeface="Arial" panose="020B0604020202020204" pitchFamily="34" charset="0"/>
              </a:rPr>
              <a:t>Reference:</a:t>
            </a:r>
          </a:p>
          <a:p>
            <a:pPr marL="228600" marR="0" lvl="0" indent="-228600" algn="l" defTabSz="457200" rtl="0" eaLnBrk="1" fontAlgn="auto" latinLnBrk="0" hangingPunct="1">
              <a:lnSpc>
                <a:spcPct val="100000"/>
              </a:lnSpc>
              <a:spcBef>
                <a:spcPts val="0"/>
              </a:spcBef>
              <a:spcAft>
                <a:spcPts val="0"/>
              </a:spcAft>
              <a:buClrTx/>
              <a:buSzTx/>
              <a:buFont typeface="+mj-lt"/>
              <a:buAutoNum type="arabicPeriod"/>
              <a:tabLst/>
              <a:defRPr/>
            </a:pPr>
            <a:r>
              <a:rPr lang="en-GB" sz="800" kern="1200" dirty="0" err="1" smtClean="0">
                <a:solidFill>
                  <a:schemeClr val="tx1"/>
                </a:solidFill>
                <a:effectLst/>
                <a:latin typeface="Arial" panose="020B0604020202020204" pitchFamily="34" charset="0"/>
                <a:cs typeface="Arial" panose="020B0604020202020204" pitchFamily="34" charset="0"/>
              </a:rPr>
              <a:t>Coit</a:t>
            </a:r>
            <a:r>
              <a:rPr lang="en-GB" sz="800" kern="1200" dirty="0" smtClean="0">
                <a:solidFill>
                  <a:schemeClr val="tx1"/>
                </a:solidFill>
                <a:effectLst/>
                <a:latin typeface="Arial" panose="020B0604020202020204" pitchFamily="34" charset="0"/>
                <a:cs typeface="Arial" panose="020B0604020202020204" pitchFamily="34" charset="0"/>
              </a:rPr>
              <a:t> DG, Thompson </a:t>
            </a:r>
            <a:r>
              <a:rPr lang="en-GB" sz="800" kern="1200" dirty="0" err="1" smtClean="0">
                <a:solidFill>
                  <a:schemeClr val="tx1"/>
                </a:solidFill>
                <a:effectLst/>
                <a:latin typeface="Arial" panose="020B0604020202020204" pitchFamily="34" charset="0"/>
                <a:cs typeface="Arial" panose="020B0604020202020204" pitchFamily="34" charset="0"/>
              </a:rPr>
              <a:t>JA</a:t>
            </a:r>
            <a:r>
              <a:rPr lang="en-GB" sz="800" kern="1200" dirty="0" smtClean="0">
                <a:solidFill>
                  <a:schemeClr val="tx1"/>
                </a:solidFill>
                <a:effectLst/>
                <a:latin typeface="Arial" panose="020B0604020202020204" pitchFamily="34" charset="0"/>
                <a:cs typeface="Arial" panose="020B0604020202020204" pitchFamily="34" charset="0"/>
              </a:rPr>
              <a:t>, </a:t>
            </a:r>
            <a:r>
              <a:rPr lang="en-GB" sz="800" kern="1200" dirty="0" err="1" smtClean="0">
                <a:solidFill>
                  <a:schemeClr val="tx1"/>
                </a:solidFill>
                <a:effectLst/>
                <a:latin typeface="Arial" panose="020B0604020202020204" pitchFamily="34" charset="0"/>
                <a:cs typeface="Arial" panose="020B0604020202020204" pitchFamily="34" charset="0"/>
              </a:rPr>
              <a:t>Algazi</a:t>
            </a:r>
            <a:r>
              <a:rPr lang="en-GB" sz="800" kern="1200" dirty="0" smtClean="0">
                <a:solidFill>
                  <a:schemeClr val="tx1"/>
                </a:solidFill>
                <a:effectLst/>
                <a:latin typeface="Arial" panose="020B0604020202020204" pitchFamily="34" charset="0"/>
                <a:cs typeface="Arial" panose="020B0604020202020204" pitchFamily="34" charset="0"/>
              </a:rPr>
              <a:t> A, et al. Melanoma, version 2.2016, </a:t>
            </a:r>
            <a:r>
              <a:rPr lang="en-GB" sz="800" kern="1200" dirty="0" err="1" smtClean="0">
                <a:solidFill>
                  <a:schemeClr val="tx1"/>
                </a:solidFill>
                <a:effectLst/>
                <a:latin typeface="Arial" panose="020B0604020202020204" pitchFamily="34" charset="0"/>
                <a:cs typeface="Arial" panose="020B0604020202020204" pitchFamily="34" charset="0"/>
              </a:rPr>
              <a:t>NCCN</a:t>
            </a:r>
            <a:r>
              <a:rPr lang="en-GB" sz="800" kern="1200" dirty="0" smtClean="0">
                <a:solidFill>
                  <a:schemeClr val="tx1"/>
                </a:solidFill>
                <a:effectLst/>
                <a:latin typeface="Arial" panose="020B0604020202020204" pitchFamily="34" charset="0"/>
                <a:cs typeface="Arial" panose="020B0604020202020204" pitchFamily="34" charset="0"/>
              </a:rPr>
              <a:t> clinical practice guidelines in oncology. </a:t>
            </a:r>
            <a:r>
              <a:rPr lang="en-GB" sz="800" i="1" kern="1200" dirty="0" smtClean="0">
                <a:solidFill>
                  <a:schemeClr val="tx1"/>
                </a:solidFill>
                <a:effectLst/>
                <a:latin typeface="Arial" panose="020B0604020202020204" pitchFamily="34" charset="0"/>
                <a:cs typeface="Arial" panose="020B0604020202020204" pitchFamily="34" charset="0"/>
              </a:rPr>
              <a:t>J </a:t>
            </a:r>
            <a:r>
              <a:rPr lang="en-GB" sz="800" i="1" kern="1200" dirty="0" err="1" smtClean="0">
                <a:solidFill>
                  <a:schemeClr val="tx1"/>
                </a:solidFill>
                <a:effectLst/>
                <a:latin typeface="Arial" panose="020B0604020202020204" pitchFamily="34" charset="0"/>
                <a:cs typeface="Arial" panose="020B0604020202020204" pitchFamily="34" charset="0"/>
              </a:rPr>
              <a:t>Natl</a:t>
            </a:r>
            <a:r>
              <a:rPr lang="en-GB" sz="800" i="1" kern="1200" dirty="0" smtClean="0">
                <a:solidFill>
                  <a:schemeClr val="tx1"/>
                </a:solidFill>
                <a:effectLst/>
                <a:latin typeface="Arial" panose="020B0604020202020204" pitchFamily="34" charset="0"/>
                <a:cs typeface="Arial" panose="020B0604020202020204" pitchFamily="34" charset="0"/>
              </a:rPr>
              <a:t> </a:t>
            </a:r>
            <a:r>
              <a:rPr lang="en-GB" sz="800" i="1" kern="1200" dirty="0" err="1" smtClean="0">
                <a:solidFill>
                  <a:schemeClr val="tx1"/>
                </a:solidFill>
                <a:effectLst/>
                <a:latin typeface="Arial" panose="020B0604020202020204" pitchFamily="34" charset="0"/>
                <a:cs typeface="Arial" panose="020B0604020202020204" pitchFamily="34" charset="0"/>
              </a:rPr>
              <a:t>Compr</a:t>
            </a:r>
            <a:r>
              <a:rPr lang="en-GB" sz="800" i="1" kern="1200" dirty="0" smtClean="0">
                <a:solidFill>
                  <a:schemeClr val="tx1"/>
                </a:solidFill>
                <a:effectLst/>
                <a:latin typeface="Arial" panose="020B0604020202020204" pitchFamily="34" charset="0"/>
                <a:cs typeface="Arial" panose="020B0604020202020204" pitchFamily="34" charset="0"/>
              </a:rPr>
              <a:t> </a:t>
            </a:r>
            <a:r>
              <a:rPr lang="en-GB" sz="800" i="1" kern="1200" dirty="0" err="1" smtClean="0">
                <a:solidFill>
                  <a:schemeClr val="tx1"/>
                </a:solidFill>
                <a:effectLst/>
                <a:latin typeface="Arial" panose="020B0604020202020204" pitchFamily="34" charset="0"/>
                <a:cs typeface="Arial" panose="020B0604020202020204" pitchFamily="34" charset="0"/>
              </a:rPr>
              <a:t>Canc</a:t>
            </a:r>
            <a:r>
              <a:rPr lang="en-GB" sz="800" i="1" kern="1200" dirty="0" smtClean="0">
                <a:solidFill>
                  <a:schemeClr val="tx1"/>
                </a:solidFill>
                <a:effectLst/>
                <a:latin typeface="Arial" panose="020B0604020202020204" pitchFamily="34" charset="0"/>
                <a:cs typeface="Arial" panose="020B0604020202020204" pitchFamily="34" charset="0"/>
              </a:rPr>
              <a:t> </a:t>
            </a:r>
            <a:r>
              <a:rPr lang="en-GB" sz="800" i="1" kern="1200" dirty="0" err="1" smtClean="0">
                <a:solidFill>
                  <a:schemeClr val="tx1"/>
                </a:solidFill>
                <a:effectLst/>
                <a:latin typeface="Arial" panose="020B0604020202020204" pitchFamily="34" charset="0"/>
                <a:cs typeface="Arial" panose="020B0604020202020204" pitchFamily="34" charset="0"/>
              </a:rPr>
              <a:t>Netw</a:t>
            </a:r>
            <a:r>
              <a:rPr lang="en-GB" sz="800" i="1" kern="1200" dirty="0" smtClean="0">
                <a:solidFill>
                  <a:schemeClr val="tx1"/>
                </a:solidFill>
                <a:effectLst/>
                <a:latin typeface="Arial" panose="020B0604020202020204" pitchFamily="34" charset="0"/>
                <a:cs typeface="Arial" panose="020B0604020202020204" pitchFamily="34" charset="0"/>
              </a:rPr>
              <a:t>. </a:t>
            </a:r>
            <a:r>
              <a:rPr lang="en-GB" sz="800" kern="1200" dirty="0" smtClean="0">
                <a:solidFill>
                  <a:schemeClr val="tx1"/>
                </a:solidFill>
                <a:effectLst/>
                <a:latin typeface="Arial" panose="020B0604020202020204" pitchFamily="34" charset="0"/>
                <a:cs typeface="Arial" panose="020B0604020202020204" pitchFamily="34" charset="0"/>
              </a:rPr>
              <a:t>2016;14(4):450-473. https://www.nccn.org/professionals/physician_gls/pdf/prostate.pdf. Accessed June 16, 2016.</a:t>
            </a:r>
          </a:p>
        </p:txBody>
      </p:sp>
      <p:sp>
        <p:nvSpPr>
          <p:cNvPr id="4" name="Slide Number Placeholder 3"/>
          <p:cNvSpPr>
            <a:spLocks noGrp="1"/>
          </p:cNvSpPr>
          <p:nvPr>
            <p:ph type="sldNum" sz="quarter" idx="10"/>
          </p:nvPr>
        </p:nvSpPr>
        <p:spPr/>
        <p:txBody>
          <a:bodyPr/>
          <a:lstStyle/>
          <a:p>
            <a:fld id="{739CBBAE-9CAC-CA42-A60E-2BA57908FB49}" type="slidenum">
              <a:rPr lang="en-GB" smtClean="0"/>
              <a:t>53</a:t>
            </a:fld>
            <a:endParaRPr lang="en-GB" dirty="0"/>
          </a:p>
        </p:txBody>
      </p:sp>
    </p:spTree>
    <p:extLst>
      <p:ext uri="{BB962C8B-B14F-4D97-AF65-F5344CB8AC3E}">
        <p14:creationId xmlns:p14="http://schemas.microsoft.com/office/powerpoint/2010/main" val="256019265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050" b="0" u="sng" kern="1200" noProof="0" dirty="0" smtClean="0">
                <a:solidFill>
                  <a:schemeClr val="tx1"/>
                </a:solidFill>
                <a:latin typeface="Arial" panose="020B0604020202020204" pitchFamily="34" charset="0"/>
                <a:cs typeface="Arial" panose="020B0604020202020204" pitchFamily="34" charset="0"/>
              </a:rPr>
              <a:t>Knowledge check (10)</a:t>
            </a:r>
          </a:p>
          <a:p>
            <a:endParaRPr lang="en-GB" sz="1050" b="1" kern="1200" noProof="0" dirty="0" smtClean="0">
              <a:solidFill>
                <a:schemeClr val="tx1"/>
              </a:solidFill>
              <a:latin typeface="Arial" panose="020B0604020202020204" pitchFamily="34" charset="0"/>
              <a:cs typeface="Arial" panose="020B0604020202020204" pitchFamily="34" charset="0"/>
            </a:endParaRPr>
          </a:p>
          <a:p>
            <a:r>
              <a:rPr lang="en-GB" sz="1050" kern="1200" dirty="0" smtClean="0">
                <a:solidFill>
                  <a:schemeClr val="tx1"/>
                </a:solidFill>
                <a:latin typeface="Arial" panose="020B0604020202020204" pitchFamily="34" charset="0"/>
                <a:cs typeface="Arial" panose="020B0604020202020204" pitchFamily="34" charset="0"/>
              </a:rPr>
              <a:t>Based on NCCN guidelines, match the type of recurrence-risk in column A with its associated criteria in column B.</a:t>
            </a:r>
          </a:p>
          <a:p>
            <a:endParaRPr lang="en-GB" sz="1050" baseline="0" dirty="0" smtClean="0">
              <a:latin typeface="Arial" panose="020B0604020202020204" pitchFamily="34" charset="0"/>
              <a:cs typeface="Arial" panose="020B0604020202020204" pitchFamily="34" charset="0"/>
            </a:endParaRPr>
          </a:p>
          <a:p>
            <a:r>
              <a:rPr lang="en-GB" sz="1050" baseline="0" dirty="0" smtClean="0">
                <a:latin typeface="Arial" panose="020B0604020202020204" pitchFamily="34" charset="0"/>
                <a:cs typeface="Arial" panose="020B0604020202020204" pitchFamily="34" charset="0"/>
              </a:rPr>
              <a:t>Column A</a:t>
            </a:r>
          </a:p>
          <a:p>
            <a:pPr marL="365760" indent="-365760">
              <a:buAutoNum type="arabicPeriod"/>
            </a:pPr>
            <a:r>
              <a:rPr lang="en-GB" sz="1050" baseline="0" dirty="0" smtClean="0">
                <a:latin typeface="Arial" panose="020B0604020202020204" pitchFamily="34" charset="0"/>
                <a:cs typeface="Arial" panose="020B0604020202020204" pitchFamily="34" charset="0"/>
              </a:rPr>
              <a:t>Very low risk</a:t>
            </a:r>
          </a:p>
          <a:p>
            <a:pPr marL="365760" indent="-365760">
              <a:buAutoNum type="arabicPeriod"/>
            </a:pPr>
            <a:r>
              <a:rPr lang="en-GB" sz="1050" baseline="0" dirty="0" smtClean="0">
                <a:latin typeface="Arial" panose="020B0604020202020204" pitchFamily="34" charset="0"/>
                <a:cs typeface="Arial" panose="020B0604020202020204" pitchFamily="34" charset="0"/>
              </a:rPr>
              <a:t>Low risk</a:t>
            </a:r>
          </a:p>
          <a:p>
            <a:pPr marL="365760" indent="-365760">
              <a:buAutoNum type="arabicPeriod"/>
            </a:pPr>
            <a:r>
              <a:rPr lang="en-GB" sz="1050" baseline="0" dirty="0" smtClean="0">
                <a:latin typeface="Arial" panose="020B0604020202020204" pitchFamily="34" charset="0"/>
                <a:cs typeface="Arial" panose="020B0604020202020204" pitchFamily="34" charset="0"/>
              </a:rPr>
              <a:t>Intermediate risk</a:t>
            </a:r>
          </a:p>
          <a:p>
            <a:pPr marL="365760" indent="-365760">
              <a:buAutoNum type="arabicPeriod"/>
            </a:pPr>
            <a:r>
              <a:rPr lang="en-GB" sz="1050" baseline="0" dirty="0" smtClean="0">
                <a:latin typeface="Arial" panose="020B0604020202020204" pitchFamily="34" charset="0"/>
                <a:cs typeface="Arial" panose="020B0604020202020204" pitchFamily="34" charset="0"/>
              </a:rPr>
              <a:t>High risk</a:t>
            </a:r>
          </a:p>
          <a:p>
            <a:pPr marL="228600" indent="-228600">
              <a:buAutoNum type="arabicPeriod"/>
            </a:pPr>
            <a:endParaRPr lang="en-GB" sz="1050" baseline="0" dirty="0" smtClean="0">
              <a:latin typeface="Arial" panose="020B0604020202020204" pitchFamily="34" charset="0"/>
              <a:cs typeface="Arial" panose="020B0604020202020204" pitchFamily="34" charset="0"/>
            </a:endParaRPr>
          </a:p>
          <a:p>
            <a:pPr marL="0" indent="0">
              <a:buNone/>
            </a:pPr>
            <a:r>
              <a:rPr lang="en-GB" sz="1050" baseline="0" dirty="0" smtClean="0">
                <a:latin typeface="Arial" panose="020B0604020202020204" pitchFamily="34" charset="0"/>
                <a:cs typeface="Arial" panose="020B0604020202020204" pitchFamily="34" charset="0"/>
              </a:rPr>
              <a:t>Column B</a:t>
            </a:r>
          </a:p>
          <a:p>
            <a:pPr marL="365760" indent="-365760">
              <a:buClr>
                <a:schemeClr val="accent1"/>
              </a:buClr>
              <a:buFont typeface="+mj-lt"/>
              <a:buAutoNum type="alphaLcPeriod"/>
            </a:pPr>
            <a:r>
              <a:rPr lang="en-GB" sz="1050" dirty="0" smtClean="0">
                <a:latin typeface="Arial" panose="020B0604020202020204" pitchFamily="34" charset="0"/>
                <a:cs typeface="Arial" panose="020B0604020202020204" pitchFamily="34" charset="0"/>
              </a:rPr>
              <a:t>PSA 10-20 ng/mL,</a:t>
            </a:r>
            <a:r>
              <a:rPr lang="en-GB" sz="1050" baseline="0" dirty="0" smtClean="0">
                <a:latin typeface="Arial" panose="020B0604020202020204" pitchFamily="34" charset="0"/>
                <a:cs typeface="Arial" panose="020B0604020202020204" pitchFamily="34" charset="0"/>
              </a:rPr>
              <a:t> GS 7, T2b-2c</a:t>
            </a:r>
          </a:p>
          <a:p>
            <a:pPr marL="365760" indent="-365760">
              <a:buClr>
                <a:schemeClr val="accent1"/>
              </a:buClr>
              <a:buFont typeface="+mj-lt"/>
              <a:buAutoNum type="alphaLcPeriod"/>
            </a:pPr>
            <a:r>
              <a:rPr lang="en-GB" sz="1050" dirty="0" err="1" smtClean="0">
                <a:latin typeface="Arial" panose="020B0604020202020204" pitchFamily="34" charset="0"/>
                <a:cs typeface="Arial" panose="020B0604020202020204" pitchFamily="34" charset="0"/>
              </a:rPr>
              <a:t>PSA</a:t>
            </a:r>
            <a:r>
              <a:rPr lang="en-GB" sz="1050" dirty="0" smtClean="0">
                <a:latin typeface="Arial" panose="020B0604020202020204" pitchFamily="34" charset="0"/>
                <a:cs typeface="Arial" panose="020B0604020202020204" pitchFamily="34" charset="0"/>
              </a:rPr>
              <a:t> </a:t>
            </a:r>
            <a:r>
              <a:rPr lang="en-GB" sz="1050" dirty="0" smtClean="0">
                <a:latin typeface="Arial" panose="020B0604020202020204" pitchFamily="34" charset="0"/>
                <a:cs typeface="Arial" panose="020B0604020202020204" pitchFamily="34" charset="0"/>
              </a:rPr>
              <a:t>&gt; 20</a:t>
            </a:r>
            <a:r>
              <a:rPr lang="en-GB" sz="1050" baseline="0" dirty="0" smtClean="0">
                <a:latin typeface="Arial" panose="020B0604020202020204" pitchFamily="34" charset="0"/>
                <a:cs typeface="Arial" panose="020B0604020202020204" pitchFamily="34" charset="0"/>
              </a:rPr>
              <a:t> </a:t>
            </a:r>
            <a:r>
              <a:rPr lang="en-GB" sz="1050" dirty="0" smtClean="0">
                <a:latin typeface="Arial" panose="020B0604020202020204" pitchFamily="34" charset="0"/>
                <a:cs typeface="Arial" panose="020B0604020202020204" pitchFamily="34" charset="0"/>
              </a:rPr>
              <a:t>ng/mL,</a:t>
            </a:r>
            <a:r>
              <a:rPr lang="en-GB" sz="1050" baseline="0" dirty="0" smtClean="0">
                <a:latin typeface="Arial" panose="020B0604020202020204" pitchFamily="34" charset="0"/>
                <a:cs typeface="Arial" panose="020B0604020202020204" pitchFamily="34" charset="0"/>
              </a:rPr>
              <a:t> GS 8-10, T3a</a:t>
            </a:r>
          </a:p>
          <a:p>
            <a:pPr marL="365760" indent="-365760">
              <a:buClr>
                <a:schemeClr val="accent1"/>
              </a:buClr>
              <a:buFont typeface="+mj-lt"/>
              <a:buAutoNum type="alphaLcPeriod"/>
            </a:pPr>
            <a:r>
              <a:rPr lang="en-GB" sz="1050" dirty="0" err="1" smtClean="0">
                <a:latin typeface="Arial" panose="020B0604020202020204" pitchFamily="34" charset="0"/>
                <a:cs typeface="Arial" panose="020B0604020202020204" pitchFamily="34" charset="0"/>
              </a:rPr>
              <a:t>PSA</a:t>
            </a:r>
            <a:r>
              <a:rPr lang="en-GB" sz="1050" baseline="0" dirty="0" smtClean="0">
                <a:latin typeface="Arial" panose="020B0604020202020204" pitchFamily="34" charset="0"/>
                <a:cs typeface="Arial" panose="020B0604020202020204" pitchFamily="34" charset="0"/>
              </a:rPr>
              <a:t> </a:t>
            </a:r>
            <a:r>
              <a:rPr lang="en-GB" sz="1050" baseline="0" dirty="0" smtClean="0">
                <a:latin typeface="Arial" panose="020B0604020202020204" pitchFamily="34" charset="0"/>
                <a:cs typeface="Arial" panose="020B0604020202020204" pitchFamily="34" charset="0"/>
              </a:rPr>
              <a:t>&lt; 10 </a:t>
            </a:r>
            <a:r>
              <a:rPr lang="en-GB" sz="1050" baseline="0" dirty="0" smtClean="0">
                <a:latin typeface="Arial" panose="020B0604020202020204" pitchFamily="34" charset="0"/>
                <a:cs typeface="Arial" panose="020B0604020202020204" pitchFamily="34" charset="0"/>
              </a:rPr>
              <a:t>ng/mL, </a:t>
            </a:r>
            <a:r>
              <a:rPr lang="en-GB" sz="1050" baseline="0" dirty="0" err="1" smtClean="0">
                <a:latin typeface="Arial" panose="020B0604020202020204" pitchFamily="34" charset="0"/>
                <a:cs typeface="Arial" panose="020B0604020202020204" pitchFamily="34" charset="0"/>
              </a:rPr>
              <a:t>GS</a:t>
            </a:r>
            <a:r>
              <a:rPr lang="en-GB" sz="1050" baseline="0" dirty="0" smtClean="0">
                <a:latin typeface="Arial" panose="020B0604020202020204" pitchFamily="34" charset="0"/>
                <a:cs typeface="Arial" panose="020B0604020202020204" pitchFamily="34" charset="0"/>
              </a:rPr>
              <a:t> </a:t>
            </a:r>
            <a:r>
              <a:rPr lang="en-GB" sz="1050" baseline="0" dirty="0" smtClean="0">
                <a:latin typeface="Arial" panose="020B0604020202020204" pitchFamily="34" charset="0"/>
                <a:cs typeface="Arial" panose="020B0604020202020204" pitchFamily="34" charset="0"/>
              </a:rPr>
              <a:t>≤ 6</a:t>
            </a:r>
            <a:r>
              <a:rPr lang="en-GB" sz="1050" baseline="0" dirty="0" smtClean="0">
                <a:latin typeface="Arial" panose="020B0604020202020204" pitchFamily="34" charset="0"/>
                <a:cs typeface="Arial" panose="020B0604020202020204" pitchFamily="34" charset="0"/>
              </a:rPr>
              <a:t>, T1c</a:t>
            </a:r>
          </a:p>
          <a:p>
            <a:pPr marL="365760" indent="-365760">
              <a:buClr>
                <a:schemeClr val="accent1"/>
              </a:buClr>
              <a:buFont typeface="+mj-lt"/>
              <a:buAutoNum type="alphaLcPeriod"/>
            </a:pPr>
            <a:r>
              <a:rPr lang="en-GB" sz="1050" dirty="0" err="1" smtClean="0">
                <a:latin typeface="Arial" panose="020B0604020202020204" pitchFamily="34" charset="0"/>
                <a:cs typeface="Arial" panose="020B0604020202020204" pitchFamily="34" charset="0"/>
              </a:rPr>
              <a:t>PSA</a:t>
            </a:r>
            <a:r>
              <a:rPr lang="en-GB" sz="1050" dirty="0" smtClean="0">
                <a:latin typeface="Arial" panose="020B0604020202020204" pitchFamily="34" charset="0"/>
                <a:cs typeface="Arial" panose="020B0604020202020204" pitchFamily="34" charset="0"/>
              </a:rPr>
              <a:t> </a:t>
            </a:r>
            <a:r>
              <a:rPr lang="en-GB" sz="1050" dirty="0" smtClean="0">
                <a:latin typeface="Arial" panose="020B0604020202020204" pitchFamily="34" charset="0"/>
                <a:cs typeface="Arial" panose="020B0604020202020204" pitchFamily="34" charset="0"/>
              </a:rPr>
              <a:t>&lt; 10 </a:t>
            </a:r>
            <a:r>
              <a:rPr lang="en-GB" sz="1050" dirty="0" smtClean="0">
                <a:latin typeface="Arial" panose="020B0604020202020204" pitchFamily="34" charset="0"/>
                <a:cs typeface="Arial" panose="020B0604020202020204" pitchFamily="34" charset="0"/>
              </a:rPr>
              <a:t>ng/mL,</a:t>
            </a:r>
            <a:r>
              <a:rPr lang="en-GB" sz="1050" baseline="0" dirty="0" smtClean="0">
                <a:latin typeface="Arial" panose="020B0604020202020204" pitchFamily="34" charset="0"/>
                <a:cs typeface="Arial" panose="020B0604020202020204" pitchFamily="34" charset="0"/>
              </a:rPr>
              <a:t> </a:t>
            </a:r>
            <a:r>
              <a:rPr lang="en-GB" sz="1050" baseline="0" dirty="0" err="1" smtClean="0">
                <a:latin typeface="Arial" panose="020B0604020202020204" pitchFamily="34" charset="0"/>
                <a:cs typeface="Arial" panose="020B0604020202020204" pitchFamily="34" charset="0"/>
              </a:rPr>
              <a:t>GS</a:t>
            </a:r>
            <a:r>
              <a:rPr lang="en-GB" sz="1050" baseline="0" dirty="0" smtClean="0">
                <a:latin typeface="Arial" panose="020B0604020202020204" pitchFamily="34" charset="0"/>
                <a:cs typeface="Arial" panose="020B0604020202020204" pitchFamily="34" charset="0"/>
              </a:rPr>
              <a:t> </a:t>
            </a:r>
            <a:r>
              <a:rPr lang="en-GB" sz="1050" baseline="0" dirty="0" smtClean="0">
                <a:latin typeface="Arial" panose="020B0604020202020204" pitchFamily="34" charset="0"/>
                <a:cs typeface="Arial" panose="020B0604020202020204" pitchFamily="34" charset="0"/>
              </a:rPr>
              <a:t>≤ 6</a:t>
            </a:r>
            <a:r>
              <a:rPr lang="en-GB" sz="1050" baseline="0" dirty="0" smtClean="0">
                <a:latin typeface="Arial" panose="020B0604020202020204" pitchFamily="34" charset="0"/>
                <a:cs typeface="Arial" panose="020B0604020202020204" pitchFamily="34" charset="0"/>
              </a:rPr>
              <a:t>, T1-T2a</a:t>
            </a:r>
          </a:p>
          <a:p>
            <a:endParaRPr lang="en-GB" sz="1050" dirty="0" smtClean="0">
              <a:latin typeface="Arial" panose="020B0604020202020204" pitchFamily="34" charset="0"/>
              <a:cs typeface="Arial" panose="020B0604020202020204" pitchFamily="34" charset="0"/>
            </a:endParaRPr>
          </a:p>
          <a:p>
            <a:r>
              <a:rPr lang="en-GB" sz="1050" dirty="0" smtClean="0">
                <a:latin typeface="Arial" panose="020B0604020202020204" pitchFamily="34" charset="0"/>
                <a:cs typeface="Arial" panose="020B0604020202020204" pitchFamily="34" charset="0"/>
              </a:rPr>
              <a:t>Answer:</a:t>
            </a:r>
          </a:p>
          <a:p>
            <a:pPr marL="365760" indent="-365760">
              <a:buAutoNum type="arabicPeriod"/>
            </a:pPr>
            <a:r>
              <a:rPr lang="en-GB" sz="1050" baseline="0" dirty="0" smtClean="0">
                <a:latin typeface="Arial" panose="020B0604020202020204" pitchFamily="34" charset="0"/>
                <a:cs typeface="Arial" panose="020B0604020202020204" pitchFamily="34" charset="0"/>
              </a:rPr>
              <a:t>c.</a:t>
            </a:r>
          </a:p>
          <a:p>
            <a:pPr marL="365760" indent="-365760">
              <a:buAutoNum type="arabicPeriod"/>
            </a:pPr>
            <a:r>
              <a:rPr lang="en-GB" sz="1050" baseline="0" dirty="0" smtClean="0">
                <a:latin typeface="Arial" panose="020B0604020202020204" pitchFamily="34" charset="0"/>
                <a:cs typeface="Arial" panose="020B0604020202020204" pitchFamily="34" charset="0"/>
              </a:rPr>
              <a:t>d.</a:t>
            </a:r>
          </a:p>
          <a:p>
            <a:pPr marL="365760" indent="-365760">
              <a:buAutoNum type="arabicPeriod"/>
            </a:pPr>
            <a:r>
              <a:rPr lang="en-GB" sz="1050" baseline="0" dirty="0" smtClean="0">
                <a:latin typeface="Arial" panose="020B0604020202020204" pitchFamily="34" charset="0"/>
                <a:cs typeface="Arial" panose="020B0604020202020204" pitchFamily="34" charset="0"/>
              </a:rPr>
              <a:t>a.</a:t>
            </a:r>
          </a:p>
          <a:p>
            <a:pPr marL="365760" indent="-365760">
              <a:buAutoNum type="arabicPeriod"/>
            </a:pPr>
            <a:r>
              <a:rPr lang="en-GB" sz="1050" baseline="0" dirty="0" smtClean="0">
                <a:latin typeface="Arial" panose="020B0604020202020204" pitchFamily="34" charset="0"/>
                <a:cs typeface="Arial" panose="020B0604020202020204" pitchFamily="34" charset="0"/>
              </a:rPr>
              <a:t>b.</a:t>
            </a:r>
          </a:p>
          <a:p>
            <a:pPr marL="228600" indent="-228600">
              <a:buAutoNum type="arabicPeriod"/>
            </a:pPr>
            <a:endParaRPr lang="en-GB" sz="1050" baseline="0" dirty="0" smtClean="0">
              <a:latin typeface="Arial" panose="020B0604020202020204" pitchFamily="34" charset="0"/>
              <a:cs typeface="Arial" panose="020B0604020202020204" pitchFamily="34" charset="0"/>
            </a:endParaRPr>
          </a:p>
          <a:p>
            <a:pPr lvl="0">
              <a:defRPr/>
            </a:pPr>
            <a:r>
              <a:rPr lang="en-GB" sz="1050" kern="0" dirty="0" err="1" smtClean="0">
                <a:solidFill>
                  <a:schemeClr val="tx1"/>
                </a:solidFill>
                <a:latin typeface="Arial" panose="020B0604020202020204" pitchFamily="34" charset="0"/>
                <a:cs typeface="Arial" panose="020B0604020202020204" pitchFamily="34" charset="0"/>
              </a:rPr>
              <a:t>GS</a:t>
            </a:r>
            <a:r>
              <a:rPr lang="en-GB" sz="1050" kern="0" dirty="0" smtClean="0">
                <a:solidFill>
                  <a:schemeClr val="tx1"/>
                </a:solidFill>
                <a:latin typeface="Arial" panose="020B0604020202020204" pitchFamily="34" charset="0"/>
                <a:cs typeface="Arial" panose="020B0604020202020204" pitchFamily="34" charset="0"/>
              </a:rPr>
              <a:t>, Gleason score; </a:t>
            </a:r>
            <a:r>
              <a:rPr lang="en-GB" sz="1050" kern="0" dirty="0" err="1" smtClean="0">
                <a:solidFill>
                  <a:schemeClr val="tx1"/>
                </a:solidFill>
                <a:latin typeface="Arial" panose="020B0604020202020204" pitchFamily="34" charset="0"/>
                <a:cs typeface="Arial" panose="020B0604020202020204" pitchFamily="34" charset="0"/>
              </a:rPr>
              <a:t>NCCN</a:t>
            </a:r>
            <a:r>
              <a:rPr lang="en-GB" sz="1050" kern="0" dirty="0" smtClean="0">
                <a:solidFill>
                  <a:schemeClr val="tx1"/>
                </a:solidFill>
                <a:latin typeface="Arial" panose="020B0604020202020204" pitchFamily="34" charset="0"/>
                <a:cs typeface="Arial" panose="020B0604020202020204" pitchFamily="34" charset="0"/>
              </a:rPr>
              <a:t>, National Comprehensive Cancer Network; </a:t>
            </a:r>
            <a:r>
              <a:rPr lang="en-GB" sz="1050" kern="0" dirty="0" err="1" smtClean="0">
                <a:solidFill>
                  <a:schemeClr val="tx1"/>
                </a:solidFill>
                <a:latin typeface="Arial" panose="020B0604020202020204" pitchFamily="34" charset="0"/>
                <a:cs typeface="Arial" panose="020B0604020202020204" pitchFamily="34" charset="0"/>
              </a:rPr>
              <a:t>PSA</a:t>
            </a:r>
            <a:r>
              <a:rPr lang="en-GB" sz="1050" kern="0" dirty="0" smtClean="0">
                <a:solidFill>
                  <a:schemeClr val="tx1"/>
                </a:solidFill>
                <a:latin typeface="Arial" panose="020B0604020202020204" pitchFamily="34" charset="0"/>
                <a:cs typeface="Arial" panose="020B0604020202020204" pitchFamily="34" charset="0"/>
              </a:rPr>
              <a:t>, prostate-specific antigen.</a:t>
            </a:r>
          </a:p>
        </p:txBody>
      </p:sp>
      <p:sp>
        <p:nvSpPr>
          <p:cNvPr id="4" name="Slide Number Placeholder 3"/>
          <p:cNvSpPr>
            <a:spLocks noGrp="1"/>
          </p:cNvSpPr>
          <p:nvPr>
            <p:ph type="sldNum" sz="quarter" idx="10"/>
          </p:nvPr>
        </p:nvSpPr>
        <p:spPr/>
        <p:txBody>
          <a:bodyPr/>
          <a:lstStyle/>
          <a:p>
            <a:fld id="{FC51A87A-2AE1-D146-87E8-F584AD5E8E38}" type="slidenum">
              <a:rPr lang="en-GB" smtClean="0"/>
              <a:t>54</a:t>
            </a:fld>
            <a:endParaRPr lang="en-GB" dirty="0"/>
          </a:p>
        </p:txBody>
      </p:sp>
    </p:spTree>
    <p:extLst>
      <p:ext uri="{BB962C8B-B14F-4D97-AF65-F5344CB8AC3E}">
        <p14:creationId xmlns:p14="http://schemas.microsoft.com/office/powerpoint/2010/main" val="145229419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739CBBAE-9CAC-CA42-A60E-2BA57908FB49}" type="slidenum">
              <a:rPr lang="en-GB" smtClean="0"/>
              <a:t>55</a:t>
            </a:fld>
            <a:endParaRPr lang="en-GB" dirty="0"/>
          </a:p>
        </p:txBody>
      </p:sp>
    </p:spTree>
    <p:extLst>
      <p:ext uri="{BB962C8B-B14F-4D97-AF65-F5344CB8AC3E}">
        <p14:creationId xmlns:p14="http://schemas.microsoft.com/office/powerpoint/2010/main" val="191942085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GB" sz="1050" u="sng" dirty="0" smtClean="0">
                <a:latin typeface="Arial" panose="020B0604020202020204" pitchFamily="34" charset="0"/>
                <a:cs typeface="Arial" panose="020B0604020202020204" pitchFamily="34" charset="0"/>
              </a:rPr>
              <a:t>Treatment continuum:</a:t>
            </a:r>
            <a:r>
              <a:rPr lang="en-GB" sz="1050" u="sng" baseline="0" dirty="0" smtClean="0">
                <a:latin typeface="Arial" panose="020B0604020202020204" pitchFamily="34" charset="0"/>
                <a:cs typeface="Arial" panose="020B0604020202020204" pitchFamily="34" charset="0"/>
              </a:rPr>
              <a:t> Prostate cancer</a:t>
            </a:r>
          </a:p>
          <a:p>
            <a:pPr marL="0" marR="0" indent="0" algn="l" defTabSz="457200" rtl="0" eaLnBrk="1" fontAlgn="auto" latinLnBrk="0" hangingPunct="1">
              <a:lnSpc>
                <a:spcPct val="100000"/>
              </a:lnSpc>
              <a:spcBef>
                <a:spcPts val="0"/>
              </a:spcBef>
              <a:spcAft>
                <a:spcPts val="0"/>
              </a:spcAft>
              <a:buClrTx/>
              <a:buSzTx/>
              <a:buFontTx/>
              <a:buNone/>
              <a:tabLst/>
              <a:defRPr/>
            </a:pPr>
            <a:endParaRPr lang="en-GB" sz="1050" baseline="0" dirty="0" smtClean="0">
              <a:latin typeface="Arial" panose="020B0604020202020204" pitchFamily="34" charset="0"/>
              <a:cs typeface="Arial" panose="020B0604020202020204" pitchFamily="34" charset="0"/>
            </a:endParaRPr>
          </a:p>
          <a:p>
            <a:pPr marL="0" marR="0" indent="0" algn="l" defTabSz="457200" rtl="0" eaLnBrk="1" fontAlgn="auto" latinLnBrk="0" hangingPunct="1">
              <a:lnSpc>
                <a:spcPct val="100000"/>
              </a:lnSpc>
              <a:spcBef>
                <a:spcPts val="0"/>
              </a:spcBef>
              <a:spcAft>
                <a:spcPts val="0"/>
              </a:spcAft>
              <a:buClrTx/>
              <a:buSzTx/>
              <a:buFontTx/>
              <a:buNone/>
              <a:tabLst/>
              <a:defRPr/>
            </a:pPr>
            <a:r>
              <a:rPr lang="en-GB" sz="1050" baseline="0" dirty="0" smtClean="0">
                <a:latin typeface="Arial" panose="020B0604020202020204" pitchFamily="34" charset="0"/>
                <a:cs typeface="Arial" panose="020B0604020202020204" pitchFamily="34" charset="0"/>
              </a:rPr>
              <a:t>Prostate cancer stages range from androgen-sensitive to castration-resistant.</a:t>
            </a:r>
            <a:r>
              <a:rPr lang="en-GB" sz="1050" baseline="30000" dirty="0" smtClean="0">
                <a:latin typeface="Arial" panose="020B0604020202020204" pitchFamily="34" charset="0"/>
                <a:cs typeface="Arial" panose="020B0604020202020204" pitchFamily="34" charset="0"/>
              </a:rPr>
              <a:t>1</a:t>
            </a:r>
            <a:r>
              <a:rPr lang="en-GB" sz="1050" dirty="0" smtClean="0">
                <a:latin typeface="Arial" panose="020B0604020202020204" pitchFamily="34" charset="0"/>
                <a:cs typeface="Arial" panose="020B0604020202020204" pitchFamily="34" charset="0"/>
              </a:rPr>
              <a:t> </a:t>
            </a:r>
            <a:r>
              <a:rPr lang="en-GB" sz="1050" baseline="0" dirty="0" smtClean="0">
                <a:latin typeface="Arial" panose="020B0604020202020204" pitchFamily="34" charset="0"/>
                <a:cs typeface="Arial" panose="020B0604020202020204" pitchFamily="34" charset="0"/>
              </a:rPr>
              <a:t>/p2 Androgen-sensitive stages include newly diagnosed localised disease, nonmetastatic biochemical relapse and metastatic hormone-sensitive disease.</a:t>
            </a:r>
            <a:r>
              <a:rPr lang="en-GB" sz="1050" baseline="30000" dirty="0" smtClean="0">
                <a:latin typeface="Arial" panose="020B0604020202020204" pitchFamily="34" charset="0"/>
                <a:cs typeface="Arial" panose="020B0604020202020204" pitchFamily="34" charset="0"/>
              </a:rPr>
              <a:t>1 </a:t>
            </a:r>
            <a:r>
              <a:rPr lang="en-GB" sz="1050" baseline="0" dirty="0" smtClean="0">
                <a:latin typeface="Arial" panose="020B0604020202020204" pitchFamily="34" charset="0"/>
                <a:cs typeface="Arial" panose="020B0604020202020204" pitchFamily="34" charset="0"/>
              </a:rPr>
              <a:t>/p2 Based on the guidelines outlined by the EAU, the ESMO and </a:t>
            </a:r>
            <a:r>
              <a:rPr lang="en-GB" sz="1050" baseline="0" dirty="0" err="1" smtClean="0">
                <a:latin typeface="Arial" panose="020B0604020202020204" pitchFamily="34" charset="0"/>
                <a:cs typeface="Arial" panose="020B0604020202020204" pitchFamily="34" charset="0"/>
              </a:rPr>
              <a:t>NCCN</a:t>
            </a:r>
            <a:r>
              <a:rPr lang="en-GB" sz="1050" baseline="0" dirty="0" smtClean="0">
                <a:latin typeface="Arial" panose="020B0604020202020204" pitchFamily="34" charset="0"/>
                <a:cs typeface="Arial" panose="020B0604020202020204" pitchFamily="34" charset="0"/>
              </a:rPr>
              <a:t>, the physician in conjunction with the patient is faced with many choices.</a:t>
            </a:r>
            <a:r>
              <a:rPr lang="en-GB" sz="1050" baseline="30000" dirty="0" smtClean="0">
                <a:latin typeface="Arial" panose="020B0604020202020204" pitchFamily="34" charset="0"/>
                <a:cs typeface="Arial" panose="020B0604020202020204" pitchFamily="34" charset="0"/>
              </a:rPr>
              <a:t>2-4</a:t>
            </a:r>
            <a:r>
              <a:rPr lang="en-GB" sz="1050" baseline="0" dirty="0" smtClean="0">
                <a:latin typeface="Arial" panose="020B0604020202020204" pitchFamily="34" charset="0"/>
                <a:cs typeface="Arial" panose="020B0604020202020204" pitchFamily="34" charset="0"/>
              </a:rPr>
              <a:t> Additionally, nomograms may be consulted to arrive at the right treatment decision for a specific patient.</a:t>
            </a:r>
            <a:r>
              <a:rPr lang="en-GB" sz="1050" baseline="30000" dirty="0" smtClean="0">
                <a:latin typeface="Arial" panose="020B0604020202020204" pitchFamily="34" charset="0"/>
                <a:cs typeface="Arial" panose="020B0604020202020204" pitchFamily="34" charset="0"/>
              </a:rPr>
              <a:t>5</a:t>
            </a:r>
            <a:r>
              <a:rPr lang="en-GB" sz="1050" baseline="0" dirty="0" smtClean="0">
                <a:latin typeface="Arial" panose="020B0604020202020204" pitchFamily="34" charset="0"/>
                <a:cs typeface="Arial" panose="020B0604020202020204" pitchFamily="34" charset="0"/>
              </a:rPr>
              <a:t> /p2/para1 </a:t>
            </a:r>
          </a:p>
          <a:p>
            <a:pPr marL="0" marR="0" indent="0" algn="l" defTabSz="457200" rtl="0" eaLnBrk="1" fontAlgn="auto" latinLnBrk="0" hangingPunct="1">
              <a:lnSpc>
                <a:spcPct val="100000"/>
              </a:lnSpc>
              <a:spcBef>
                <a:spcPts val="0"/>
              </a:spcBef>
              <a:spcAft>
                <a:spcPts val="0"/>
              </a:spcAft>
              <a:buClrTx/>
              <a:buSzTx/>
              <a:buFontTx/>
              <a:buNone/>
              <a:tabLst/>
              <a:defRPr/>
            </a:pPr>
            <a:endParaRPr lang="en-GB" sz="1050" baseline="0" dirty="0" smtClean="0">
              <a:latin typeface="Arial" panose="020B0604020202020204" pitchFamily="34" charset="0"/>
              <a:cs typeface="Arial" panose="020B0604020202020204" pitchFamily="34" charset="0"/>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GB" sz="1050" dirty="0" smtClean="0">
              <a:latin typeface="Arial" panose="020B0604020202020204" pitchFamily="34" charset="0"/>
              <a:cs typeface="Arial" panose="020B0604020202020204" pitchFamily="34" charset="0"/>
            </a:endParaRPr>
          </a:p>
          <a:p>
            <a:r>
              <a:rPr lang="en-GB" sz="800" b="1" dirty="0" smtClean="0">
                <a:latin typeface="Arial" panose="020B0604020202020204" pitchFamily="34" charset="0"/>
                <a:cs typeface="Arial" panose="020B0604020202020204" pitchFamily="34" charset="0"/>
              </a:rPr>
              <a:t>References:</a:t>
            </a:r>
            <a:endParaRPr lang="en-GB" sz="800" dirty="0" smtClean="0">
              <a:latin typeface="Arial" panose="020B0604020202020204" pitchFamily="34" charset="0"/>
              <a:cs typeface="Arial" panose="020B0604020202020204" pitchFamily="34" charset="0"/>
            </a:endParaRPr>
          </a:p>
          <a:p>
            <a:pPr marL="228600" marR="0" lvl="0" indent="-228600" algn="l" defTabSz="457200" rtl="0" eaLnBrk="1" fontAlgn="auto" latinLnBrk="0" hangingPunct="1">
              <a:lnSpc>
                <a:spcPct val="100000"/>
              </a:lnSpc>
              <a:spcBef>
                <a:spcPts val="0"/>
              </a:spcBef>
              <a:spcAft>
                <a:spcPts val="0"/>
              </a:spcAft>
              <a:buClrTx/>
              <a:buSzTx/>
              <a:buFont typeface="+mj-lt"/>
              <a:buAutoNum type="arabicPeriod"/>
              <a:tabLst/>
              <a:defRPr/>
            </a:pPr>
            <a:r>
              <a:rPr lang="en-US" sz="800" kern="1200" dirty="0" smtClean="0">
                <a:solidFill>
                  <a:schemeClr val="tx1"/>
                </a:solidFill>
                <a:effectLst/>
                <a:latin typeface="Arial" panose="020B0604020202020204" pitchFamily="34" charset="0"/>
                <a:cs typeface="Arial" panose="020B0604020202020204" pitchFamily="34" charset="0"/>
              </a:rPr>
              <a:t>Shore ND. Advances in treating </a:t>
            </a:r>
            <a:r>
              <a:rPr lang="en-US" sz="800" kern="1200" dirty="0" err="1" smtClean="0">
                <a:solidFill>
                  <a:schemeClr val="tx1"/>
                </a:solidFill>
                <a:effectLst/>
                <a:latin typeface="Arial" panose="020B0604020202020204" pitchFamily="34" charset="0"/>
                <a:cs typeface="Arial" panose="020B0604020202020204" pitchFamily="34" charset="0"/>
              </a:rPr>
              <a:t>mCRPC</a:t>
            </a:r>
            <a:r>
              <a:rPr lang="en-US" sz="800" kern="1200" dirty="0" smtClean="0">
                <a:solidFill>
                  <a:schemeClr val="tx1"/>
                </a:solidFill>
                <a:effectLst/>
                <a:latin typeface="Arial" panose="020B0604020202020204" pitchFamily="34" charset="0"/>
                <a:cs typeface="Arial" panose="020B0604020202020204" pitchFamily="34" charset="0"/>
              </a:rPr>
              <a:t>: Focus on combining and sequencing therapies. Application of new therapeutic agents in </a:t>
            </a:r>
            <a:r>
              <a:rPr lang="en-US" sz="800" kern="1200" dirty="0" err="1" smtClean="0">
                <a:solidFill>
                  <a:schemeClr val="tx1"/>
                </a:solidFill>
                <a:effectLst/>
                <a:latin typeface="Arial" panose="020B0604020202020204" pitchFamily="34" charset="0"/>
                <a:cs typeface="Arial" panose="020B0604020202020204" pitchFamily="34" charset="0"/>
              </a:rPr>
              <a:t>mCRPC</a:t>
            </a:r>
            <a:r>
              <a:rPr lang="en-US" sz="800" kern="1200" dirty="0" smtClean="0">
                <a:solidFill>
                  <a:schemeClr val="tx1"/>
                </a:solidFill>
                <a:effectLst/>
                <a:latin typeface="Arial" panose="020B0604020202020204" pitchFamily="34" charset="0"/>
                <a:cs typeface="Arial" panose="020B0604020202020204" pitchFamily="34" charset="0"/>
              </a:rPr>
              <a:t> after failure of androgen-deprivation therapy (Media). Urology Gold Journal Web site. http://education.goldjournal.net/video.php?event_id=649&amp;stage_id=5&amp;vcs=1. </a:t>
            </a:r>
            <a:r>
              <a:rPr lang="en-GB" sz="800" kern="1200" baseline="0" dirty="0" smtClean="0">
                <a:solidFill>
                  <a:schemeClr val="tx1"/>
                </a:solidFill>
                <a:effectLst/>
                <a:latin typeface="Arial" panose="020B0604020202020204" pitchFamily="34" charset="0"/>
                <a:cs typeface="Arial" panose="020B0604020202020204" pitchFamily="34" charset="0"/>
              </a:rPr>
              <a:t>Accessed May 13, 2016.</a:t>
            </a:r>
          </a:p>
          <a:p>
            <a:pPr marL="228600" marR="0" lvl="0" indent="-228600" algn="l" defTabSz="457200" rtl="0" eaLnBrk="1" fontAlgn="auto" latinLnBrk="0" hangingPunct="1">
              <a:lnSpc>
                <a:spcPct val="100000"/>
              </a:lnSpc>
              <a:spcBef>
                <a:spcPts val="0"/>
              </a:spcBef>
              <a:spcAft>
                <a:spcPts val="0"/>
              </a:spcAft>
              <a:buClrTx/>
              <a:buSzTx/>
              <a:buFont typeface="+mj-lt"/>
              <a:buAutoNum type="arabicPeriod"/>
              <a:tabLst/>
              <a:defRPr/>
            </a:pPr>
            <a:r>
              <a:rPr lang="en-GB" sz="800" dirty="0" smtClean="0">
                <a:latin typeface="Arial" panose="020B0604020202020204" pitchFamily="34" charset="0"/>
                <a:cs typeface="Arial" panose="020B0604020202020204" pitchFamily="34" charset="0"/>
              </a:rPr>
              <a:t>Mottet N, Bellmunt J, Briers E, et al. Guidelines on prostate cancer. European Association of Urology Web site. http://uroweb.org/wp-content/uploads/09-Prostate-Cancer_LR.pdf. Accessed April 8, 2016.</a:t>
            </a:r>
          </a:p>
          <a:p>
            <a:pPr marL="228600" marR="0" lvl="0" indent="-228600" algn="l" defTabSz="457200" rtl="0" eaLnBrk="1" fontAlgn="auto" latinLnBrk="0" hangingPunct="1">
              <a:lnSpc>
                <a:spcPct val="100000"/>
              </a:lnSpc>
              <a:spcBef>
                <a:spcPts val="0"/>
              </a:spcBef>
              <a:spcAft>
                <a:spcPts val="0"/>
              </a:spcAft>
              <a:buClrTx/>
              <a:buSzTx/>
              <a:buFont typeface="+mj-lt"/>
              <a:buAutoNum type="arabicPeriod"/>
              <a:tabLst/>
              <a:defRPr/>
            </a:pPr>
            <a:r>
              <a:rPr lang="en-GB" sz="800" kern="1200" dirty="0" smtClean="0">
                <a:solidFill>
                  <a:schemeClr val="tx1"/>
                </a:solidFill>
                <a:effectLst/>
                <a:latin typeface="Arial" panose="020B0604020202020204" pitchFamily="34" charset="0"/>
                <a:cs typeface="Arial" panose="020B0604020202020204" pitchFamily="34" charset="0"/>
              </a:rPr>
              <a:t>Parker C, Gillessen S, Heidenreich A, ESMO</a:t>
            </a:r>
            <a:r>
              <a:rPr lang="en-GB" sz="800" kern="1200" baseline="0" dirty="0" smtClean="0">
                <a:solidFill>
                  <a:schemeClr val="tx1"/>
                </a:solidFill>
                <a:effectLst/>
                <a:latin typeface="Arial" panose="020B0604020202020204" pitchFamily="34" charset="0"/>
                <a:cs typeface="Arial" panose="020B0604020202020204" pitchFamily="34" charset="0"/>
              </a:rPr>
              <a:t> </a:t>
            </a:r>
            <a:r>
              <a:rPr lang="en-GB" sz="800" kern="1200" dirty="0" smtClean="0">
                <a:solidFill>
                  <a:schemeClr val="tx1"/>
                </a:solidFill>
                <a:effectLst/>
                <a:latin typeface="Arial" panose="020B0604020202020204" pitchFamily="34" charset="0"/>
                <a:cs typeface="Arial" panose="020B0604020202020204" pitchFamily="34" charset="0"/>
              </a:rPr>
              <a:t>Guidelines Committee. Cancer of the prostate: ESMO clinical practice guidelines for diagnosis, treatment, and follow-up. </a:t>
            </a:r>
            <a:r>
              <a:rPr lang="en-GB" sz="800" i="1" kern="1200" dirty="0" smtClean="0">
                <a:solidFill>
                  <a:schemeClr val="tx1"/>
                </a:solidFill>
                <a:effectLst/>
                <a:latin typeface="Arial" panose="020B0604020202020204" pitchFamily="34" charset="0"/>
                <a:cs typeface="Arial" panose="020B0604020202020204" pitchFamily="34" charset="0"/>
              </a:rPr>
              <a:t>Ann Oncol. </a:t>
            </a:r>
            <a:r>
              <a:rPr lang="en-GB" sz="800" kern="1200" dirty="0" smtClean="0">
                <a:solidFill>
                  <a:schemeClr val="tx1"/>
                </a:solidFill>
                <a:effectLst/>
                <a:latin typeface="Arial" panose="020B0604020202020204" pitchFamily="34" charset="0"/>
                <a:cs typeface="Arial" panose="020B0604020202020204" pitchFamily="34" charset="0"/>
              </a:rPr>
              <a:t>2015;26(Suppl 5):v69-v77. </a:t>
            </a:r>
            <a:r>
              <a:rPr lang="en-GB" sz="800" dirty="0" smtClean="0">
                <a:latin typeface="Arial" panose="020B0604020202020204" pitchFamily="34" charset="0"/>
                <a:cs typeface="Arial" panose="020B0604020202020204" pitchFamily="34" charset="0"/>
              </a:rPr>
              <a:t>doi:10.1093/annonc/mdv222.</a:t>
            </a:r>
          </a:p>
          <a:p>
            <a:pPr marL="228600" marR="0" lvl="0" indent="-228600" algn="l" defTabSz="457200" rtl="0" eaLnBrk="1" fontAlgn="auto" latinLnBrk="0" hangingPunct="1">
              <a:lnSpc>
                <a:spcPct val="100000"/>
              </a:lnSpc>
              <a:spcBef>
                <a:spcPts val="0"/>
              </a:spcBef>
              <a:spcAft>
                <a:spcPts val="0"/>
              </a:spcAft>
              <a:buClrTx/>
              <a:buSzTx/>
              <a:buFont typeface="+mj-lt"/>
              <a:buAutoNum type="arabicPeriod"/>
              <a:tabLst/>
              <a:defRPr/>
            </a:pPr>
            <a:r>
              <a:rPr lang="en-GB" sz="800" kern="1200" dirty="0" err="1" smtClean="0">
                <a:solidFill>
                  <a:schemeClr val="tx1"/>
                </a:solidFill>
                <a:effectLst/>
                <a:latin typeface="Arial" panose="020B0604020202020204" pitchFamily="34" charset="0"/>
                <a:cs typeface="Arial" panose="020B0604020202020204" pitchFamily="34" charset="0"/>
              </a:rPr>
              <a:t>Coit</a:t>
            </a:r>
            <a:r>
              <a:rPr lang="en-GB" sz="800" kern="1200" dirty="0" smtClean="0">
                <a:solidFill>
                  <a:schemeClr val="tx1"/>
                </a:solidFill>
                <a:effectLst/>
                <a:latin typeface="Arial" panose="020B0604020202020204" pitchFamily="34" charset="0"/>
                <a:cs typeface="Arial" panose="020B0604020202020204" pitchFamily="34" charset="0"/>
              </a:rPr>
              <a:t> DG, Thompson </a:t>
            </a:r>
            <a:r>
              <a:rPr lang="en-GB" sz="800" kern="1200" dirty="0" err="1" smtClean="0">
                <a:solidFill>
                  <a:schemeClr val="tx1"/>
                </a:solidFill>
                <a:effectLst/>
                <a:latin typeface="Arial" panose="020B0604020202020204" pitchFamily="34" charset="0"/>
                <a:cs typeface="Arial" panose="020B0604020202020204" pitchFamily="34" charset="0"/>
              </a:rPr>
              <a:t>JA</a:t>
            </a:r>
            <a:r>
              <a:rPr lang="en-GB" sz="800" kern="1200" dirty="0" smtClean="0">
                <a:solidFill>
                  <a:schemeClr val="tx1"/>
                </a:solidFill>
                <a:effectLst/>
                <a:latin typeface="Arial" panose="020B0604020202020204" pitchFamily="34" charset="0"/>
                <a:cs typeface="Arial" panose="020B0604020202020204" pitchFamily="34" charset="0"/>
              </a:rPr>
              <a:t>, </a:t>
            </a:r>
            <a:r>
              <a:rPr lang="en-GB" sz="800" kern="1200" dirty="0" err="1" smtClean="0">
                <a:solidFill>
                  <a:schemeClr val="tx1"/>
                </a:solidFill>
                <a:effectLst/>
                <a:latin typeface="Arial" panose="020B0604020202020204" pitchFamily="34" charset="0"/>
                <a:cs typeface="Arial" panose="020B0604020202020204" pitchFamily="34" charset="0"/>
              </a:rPr>
              <a:t>Algazi</a:t>
            </a:r>
            <a:r>
              <a:rPr lang="en-GB" sz="800" kern="1200" dirty="0" smtClean="0">
                <a:solidFill>
                  <a:schemeClr val="tx1"/>
                </a:solidFill>
                <a:effectLst/>
                <a:latin typeface="Arial" panose="020B0604020202020204" pitchFamily="34" charset="0"/>
                <a:cs typeface="Arial" panose="020B0604020202020204" pitchFamily="34" charset="0"/>
              </a:rPr>
              <a:t> A, et al. Melanoma, version 2.2016, </a:t>
            </a:r>
            <a:r>
              <a:rPr lang="en-GB" sz="800" kern="1200" dirty="0" err="1" smtClean="0">
                <a:solidFill>
                  <a:schemeClr val="tx1"/>
                </a:solidFill>
                <a:effectLst/>
                <a:latin typeface="Arial" panose="020B0604020202020204" pitchFamily="34" charset="0"/>
                <a:cs typeface="Arial" panose="020B0604020202020204" pitchFamily="34" charset="0"/>
              </a:rPr>
              <a:t>NCCN</a:t>
            </a:r>
            <a:r>
              <a:rPr lang="en-GB" sz="800" kern="1200" dirty="0" smtClean="0">
                <a:solidFill>
                  <a:schemeClr val="tx1"/>
                </a:solidFill>
                <a:effectLst/>
                <a:latin typeface="Arial" panose="020B0604020202020204" pitchFamily="34" charset="0"/>
                <a:cs typeface="Arial" panose="020B0604020202020204" pitchFamily="34" charset="0"/>
              </a:rPr>
              <a:t> clinical practice guidelines in oncology. </a:t>
            </a:r>
            <a:r>
              <a:rPr lang="en-GB" sz="800" i="1" kern="1200" dirty="0" smtClean="0">
                <a:solidFill>
                  <a:schemeClr val="tx1"/>
                </a:solidFill>
                <a:effectLst/>
                <a:latin typeface="Arial" panose="020B0604020202020204" pitchFamily="34" charset="0"/>
                <a:cs typeface="Arial" panose="020B0604020202020204" pitchFamily="34" charset="0"/>
              </a:rPr>
              <a:t>J </a:t>
            </a:r>
            <a:r>
              <a:rPr lang="en-GB" sz="800" i="1" kern="1200" dirty="0" err="1" smtClean="0">
                <a:solidFill>
                  <a:schemeClr val="tx1"/>
                </a:solidFill>
                <a:effectLst/>
                <a:latin typeface="Arial" panose="020B0604020202020204" pitchFamily="34" charset="0"/>
                <a:cs typeface="Arial" panose="020B0604020202020204" pitchFamily="34" charset="0"/>
              </a:rPr>
              <a:t>Natl</a:t>
            </a:r>
            <a:r>
              <a:rPr lang="en-GB" sz="800" i="1" kern="1200" dirty="0" smtClean="0">
                <a:solidFill>
                  <a:schemeClr val="tx1"/>
                </a:solidFill>
                <a:effectLst/>
                <a:latin typeface="Arial" panose="020B0604020202020204" pitchFamily="34" charset="0"/>
                <a:cs typeface="Arial" panose="020B0604020202020204" pitchFamily="34" charset="0"/>
              </a:rPr>
              <a:t> </a:t>
            </a:r>
            <a:r>
              <a:rPr lang="en-GB" sz="800" i="1" kern="1200" dirty="0" err="1" smtClean="0">
                <a:solidFill>
                  <a:schemeClr val="tx1"/>
                </a:solidFill>
                <a:effectLst/>
                <a:latin typeface="Arial" panose="020B0604020202020204" pitchFamily="34" charset="0"/>
                <a:cs typeface="Arial" panose="020B0604020202020204" pitchFamily="34" charset="0"/>
              </a:rPr>
              <a:t>Compr</a:t>
            </a:r>
            <a:r>
              <a:rPr lang="en-GB" sz="800" i="1" kern="1200" dirty="0" smtClean="0">
                <a:solidFill>
                  <a:schemeClr val="tx1"/>
                </a:solidFill>
                <a:effectLst/>
                <a:latin typeface="Arial" panose="020B0604020202020204" pitchFamily="34" charset="0"/>
                <a:cs typeface="Arial" panose="020B0604020202020204" pitchFamily="34" charset="0"/>
              </a:rPr>
              <a:t> </a:t>
            </a:r>
            <a:r>
              <a:rPr lang="en-GB" sz="800" i="1" kern="1200" dirty="0" err="1" smtClean="0">
                <a:solidFill>
                  <a:schemeClr val="tx1"/>
                </a:solidFill>
                <a:effectLst/>
                <a:latin typeface="Arial" panose="020B0604020202020204" pitchFamily="34" charset="0"/>
                <a:cs typeface="Arial" panose="020B0604020202020204" pitchFamily="34" charset="0"/>
              </a:rPr>
              <a:t>Canc</a:t>
            </a:r>
            <a:r>
              <a:rPr lang="en-GB" sz="800" i="1" kern="1200" dirty="0" smtClean="0">
                <a:solidFill>
                  <a:schemeClr val="tx1"/>
                </a:solidFill>
                <a:effectLst/>
                <a:latin typeface="Arial" panose="020B0604020202020204" pitchFamily="34" charset="0"/>
                <a:cs typeface="Arial" panose="020B0604020202020204" pitchFamily="34" charset="0"/>
              </a:rPr>
              <a:t> </a:t>
            </a:r>
            <a:r>
              <a:rPr lang="en-GB" sz="800" i="1" kern="1200" dirty="0" err="1" smtClean="0">
                <a:solidFill>
                  <a:schemeClr val="tx1"/>
                </a:solidFill>
                <a:effectLst/>
                <a:latin typeface="Arial" panose="020B0604020202020204" pitchFamily="34" charset="0"/>
                <a:cs typeface="Arial" panose="020B0604020202020204" pitchFamily="34" charset="0"/>
              </a:rPr>
              <a:t>Netw</a:t>
            </a:r>
            <a:r>
              <a:rPr lang="en-GB" sz="800" i="1" kern="1200" dirty="0" smtClean="0">
                <a:solidFill>
                  <a:schemeClr val="tx1"/>
                </a:solidFill>
                <a:effectLst/>
                <a:latin typeface="Arial" panose="020B0604020202020204" pitchFamily="34" charset="0"/>
                <a:cs typeface="Arial" panose="020B0604020202020204" pitchFamily="34" charset="0"/>
              </a:rPr>
              <a:t>. </a:t>
            </a:r>
            <a:r>
              <a:rPr lang="en-GB" sz="800" kern="1200" dirty="0" smtClean="0">
                <a:solidFill>
                  <a:schemeClr val="tx1"/>
                </a:solidFill>
                <a:effectLst/>
                <a:latin typeface="Arial" panose="020B0604020202020204" pitchFamily="34" charset="0"/>
                <a:cs typeface="Arial" panose="020B0604020202020204" pitchFamily="34" charset="0"/>
              </a:rPr>
              <a:t>2016;14(4):450-473. https://www.nccn.org/professionals/physician_gls/pdf/prostate.pdf. Accessed June 16, 2016.</a:t>
            </a:r>
          </a:p>
          <a:p>
            <a:pPr marL="228600" marR="0" lvl="0" indent="-228600" algn="l" defTabSz="457200" rtl="0" eaLnBrk="1" fontAlgn="auto" latinLnBrk="0" hangingPunct="1">
              <a:lnSpc>
                <a:spcPct val="100000"/>
              </a:lnSpc>
              <a:spcBef>
                <a:spcPts val="0"/>
              </a:spcBef>
              <a:spcAft>
                <a:spcPts val="0"/>
              </a:spcAft>
              <a:buClrTx/>
              <a:buSzTx/>
              <a:buFont typeface="+mj-lt"/>
              <a:buAutoNum type="arabicPeriod"/>
              <a:tabLst/>
              <a:defRPr/>
            </a:pPr>
            <a:r>
              <a:rPr lang="en-GB" sz="800" dirty="0" err="1" smtClean="0">
                <a:latin typeface="Arial" panose="020B0604020202020204" pitchFamily="34" charset="0"/>
                <a:cs typeface="Arial" panose="020B0604020202020204" pitchFamily="34" charset="0"/>
              </a:rPr>
              <a:t>Shariat</a:t>
            </a:r>
            <a:r>
              <a:rPr lang="en-GB" sz="800" dirty="0" smtClean="0">
                <a:latin typeface="Arial" panose="020B0604020202020204" pitchFamily="34" charset="0"/>
                <a:cs typeface="Arial" panose="020B0604020202020204" pitchFamily="34" charset="0"/>
              </a:rPr>
              <a:t> SF, Kattan MW, Vickers AJ, Karakiewicz PI, Scardino PT. Critical</a:t>
            </a:r>
            <a:r>
              <a:rPr lang="en-GB" sz="800" baseline="0" dirty="0" smtClean="0">
                <a:latin typeface="Arial" panose="020B0604020202020204" pitchFamily="34" charset="0"/>
                <a:cs typeface="Arial" panose="020B0604020202020204" pitchFamily="34" charset="0"/>
              </a:rPr>
              <a:t> review of prostate cancer predictive tools. </a:t>
            </a:r>
            <a:r>
              <a:rPr lang="en-GB" sz="800" i="1" baseline="0" dirty="0" smtClean="0">
                <a:latin typeface="Arial" panose="020B0604020202020204" pitchFamily="34" charset="0"/>
                <a:cs typeface="Arial" panose="020B0604020202020204" pitchFamily="34" charset="0"/>
              </a:rPr>
              <a:t>Future Oncol</a:t>
            </a:r>
            <a:r>
              <a:rPr lang="en-GB" sz="800" baseline="0" dirty="0" smtClean="0">
                <a:latin typeface="Arial" panose="020B0604020202020204" pitchFamily="34" charset="0"/>
                <a:cs typeface="Arial" panose="020B0604020202020204" pitchFamily="34" charset="0"/>
              </a:rPr>
              <a:t>. 2009;5(10):1555-1584. </a:t>
            </a:r>
            <a:r>
              <a:rPr lang="en-GB" sz="800" b="0" i="0" kern="1200" dirty="0" smtClean="0">
                <a:solidFill>
                  <a:schemeClr val="tx1"/>
                </a:solidFill>
                <a:effectLst/>
                <a:latin typeface="Arial" panose="020B0604020202020204" pitchFamily="34" charset="0"/>
                <a:cs typeface="Arial" panose="020B0604020202020204" pitchFamily="34" charset="0"/>
              </a:rPr>
              <a:t>doi:10.2217/fon.09.121.</a:t>
            </a:r>
            <a:endParaRPr lang="en-GB" sz="800" kern="1200" dirty="0" smtClean="0">
              <a:solidFill>
                <a:schemeClr val="tx1"/>
              </a:solidFill>
              <a:effectLst/>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FC51A87A-2AE1-D146-87E8-F584AD5E8E38}" type="slidenum">
              <a:rPr lang="en-GB" smtClean="0"/>
              <a:t>56</a:t>
            </a:fld>
            <a:endParaRPr lang="en-GB" dirty="0"/>
          </a:p>
        </p:txBody>
      </p:sp>
    </p:spTree>
    <p:extLst>
      <p:ext uri="{BB962C8B-B14F-4D97-AF65-F5344CB8AC3E}">
        <p14:creationId xmlns:p14="http://schemas.microsoft.com/office/powerpoint/2010/main" val="164211427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159656" y="4343400"/>
            <a:ext cx="6545943" cy="4114800"/>
          </a:xfrm>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GB" sz="1000" u="sng" dirty="0" smtClean="0">
                <a:latin typeface="Arial" panose="020B0604020202020204" pitchFamily="34" charset="0"/>
                <a:cs typeface="Arial" panose="020B0604020202020204" pitchFamily="34" charset="0"/>
              </a:rPr>
              <a:t>Treatment continuum:</a:t>
            </a:r>
            <a:r>
              <a:rPr lang="en-GB" sz="1000" u="sng" baseline="0" dirty="0" smtClean="0">
                <a:latin typeface="Arial" panose="020B0604020202020204" pitchFamily="34" charset="0"/>
                <a:cs typeface="Arial" panose="020B0604020202020204" pitchFamily="34" charset="0"/>
              </a:rPr>
              <a:t> Prostate cancer (cont.)</a:t>
            </a:r>
          </a:p>
          <a:p>
            <a:pPr marL="0" marR="0" indent="0" algn="l" defTabSz="457200" rtl="0" eaLnBrk="1" fontAlgn="auto" latinLnBrk="0" hangingPunct="1">
              <a:lnSpc>
                <a:spcPct val="100000"/>
              </a:lnSpc>
              <a:spcBef>
                <a:spcPts val="0"/>
              </a:spcBef>
              <a:spcAft>
                <a:spcPts val="0"/>
              </a:spcAft>
              <a:buClrTx/>
              <a:buSzTx/>
              <a:buFontTx/>
              <a:buNone/>
              <a:tabLst/>
              <a:defRPr/>
            </a:pPr>
            <a:endParaRPr lang="en-GB" sz="1000" baseline="0" dirty="0" smtClean="0">
              <a:latin typeface="Arial" panose="020B0604020202020204" pitchFamily="34" charset="0"/>
              <a:cs typeface="Arial" panose="020B0604020202020204" pitchFamily="34" charset="0"/>
            </a:endParaRPr>
          </a:p>
          <a:p>
            <a:pPr marL="0" marR="0" indent="0" algn="l" defTabSz="457200" rtl="0" eaLnBrk="1" fontAlgn="auto" latinLnBrk="0" hangingPunct="1">
              <a:lnSpc>
                <a:spcPct val="100000"/>
              </a:lnSpc>
              <a:spcBef>
                <a:spcPts val="0"/>
              </a:spcBef>
              <a:spcAft>
                <a:spcPts val="0"/>
              </a:spcAft>
              <a:buClrTx/>
              <a:buSzTx/>
              <a:buFontTx/>
              <a:buNone/>
              <a:tabLst/>
              <a:defRPr/>
            </a:pPr>
            <a:r>
              <a:rPr lang="en-GB" sz="1000" baseline="0" dirty="0" smtClean="0">
                <a:latin typeface="Arial" panose="020B0604020202020204" pitchFamily="34" charset="0"/>
                <a:cs typeface="Arial" panose="020B0604020202020204" pitchFamily="34" charset="0"/>
              </a:rPr>
              <a:t>The treatment options for the early stages (very low-risk and low-risk localised) of prostate cancer when the patient is still hormone-sensitive include radical prostatectomy and radiation therapy. As the cancer progresses to the intermediate-risk localised stage, neoadjuvant or concomitant ADT is introduced along with radiotherapy, or in symptomatic patients, ADT monotherapy. For high-risk cancers, short-term or long-term adjuvant or neoadjuvant ADT along with radiation, or ADT with radiation and chemotherapy, or radiation with adjuvant and neoadjuvant ADT are all acceptable choices.</a:t>
            </a:r>
            <a:r>
              <a:rPr lang="en-GB" sz="1000" baseline="30000" dirty="0" smtClean="0">
                <a:latin typeface="Arial" panose="020B0604020202020204" pitchFamily="34" charset="0"/>
                <a:cs typeface="Arial" panose="020B0604020202020204" pitchFamily="34" charset="0"/>
              </a:rPr>
              <a:t>1-3</a:t>
            </a:r>
            <a:r>
              <a:rPr lang="en-GB" sz="1000" baseline="0" dirty="0" smtClean="0">
                <a:latin typeface="Arial" panose="020B0604020202020204" pitchFamily="34" charset="0"/>
                <a:cs typeface="Arial" panose="020B0604020202020204" pitchFamily="34" charset="0"/>
              </a:rPr>
              <a:t> /p8-11 /pv71/Table3, /pv70/col2/para2-3, /p76-77/Table6.9</a:t>
            </a:r>
          </a:p>
          <a:p>
            <a:pPr marL="0" marR="0" indent="0" algn="l" defTabSz="457200" rtl="0" eaLnBrk="1" fontAlgn="auto" latinLnBrk="0" hangingPunct="1">
              <a:lnSpc>
                <a:spcPct val="100000"/>
              </a:lnSpc>
              <a:spcBef>
                <a:spcPts val="0"/>
              </a:spcBef>
              <a:spcAft>
                <a:spcPts val="0"/>
              </a:spcAft>
              <a:buClrTx/>
              <a:buSzTx/>
              <a:buFontTx/>
              <a:buNone/>
              <a:tabLst/>
              <a:defRPr/>
            </a:pPr>
            <a:endParaRPr lang="en-GB" sz="1000" baseline="0" dirty="0" smtClean="0">
              <a:latin typeface="Arial" panose="020B0604020202020204" pitchFamily="34" charset="0"/>
              <a:cs typeface="Arial" panose="020B0604020202020204" pitchFamily="34" charset="0"/>
            </a:endParaRPr>
          </a:p>
          <a:p>
            <a:pPr marL="0" marR="0" indent="0" algn="l" defTabSz="457200" rtl="0" eaLnBrk="1" fontAlgn="auto" latinLnBrk="0" hangingPunct="1">
              <a:lnSpc>
                <a:spcPct val="100000"/>
              </a:lnSpc>
              <a:spcBef>
                <a:spcPts val="0"/>
              </a:spcBef>
              <a:spcAft>
                <a:spcPts val="0"/>
              </a:spcAft>
              <a:buClrTx/>
              <a:buSzTx/>
              <a:buFontTx/>
              <a:buNone/>
              <a:tabLst/>
              <a:defRPr/>
            </a:pPr>
            <a:r>
              <a:rPr lang="en-GB" sz="1000" baseline="0" dirty="0" smtClean="0">
                <a:latin typeface="Arial" panose="020B0604020202020204" pitchFamily="34" charset="0"/>
                <a:cs typeface="Arial" panose="020B0604020202020204" pitchFamily="34" charset="0"/>
              </a:rPr>
              <a:t>New options available to treat castration-resistant prostate cancer patients include sipuleucel-T (immunotherapy) for asymptomatic patients, CYP450 inhibitor </a:t>
            </a:r>
            <a:r>
              <a:rPr lang="en-GB" sz="1000" baseline="0" dirty="0" err="1" smtClean="0">
                <a:latin typeface="Arial" panose="020B0604020202020204" pitchFamily="34" charset="0"/>
                <a:cs typeface="Arial" panose="020B0604020202020204" pitchFamily="34" charset="0"/>
              </a:rPr>
              <a:t>abiraterone</a:t>
            </a:r>
            <a:r>
              <a:rPr lang="en-GB" sz="1000" baseline="0" dirty="0" smtClean="0">
                <a:latin typeface="Arial" panose="020B0604020202020204" pitchFamily="34" charset="0"/>
                <a:cs typeface="Arial" panose="020B0604020202020204" pitchFamily="34" charset="0"/>
              </a:rPr>
              <a:t> that can be given with prednisone before and after chemotherapy or the antiandrogen enzalutamide that is indicated for patients who have already received docetaxel. Radioisotopes, such as radium-223 can be administered before or after chemotherapy.</a:t>
            </a:r>
            <a:r>
              <a:rPr lang="en-GB" sz="1000" baseline="30000" dirty="0" smtClean="0">
                <a:latin typeface="Arial" panose="020B0604020202020204" pitchFamily="34" charset="0"/>
                <a:cs typeface="Arial" panose="020B0604020202020204" pitchFamily="34" charset="0"/>
              </a:rPr>
              <a:t>4 </a:t>
            </a:r>
            <a:r>
              <a:rPr lang="en-GB" sz="1000" baseline="0" dirty="0" smtClean="0">
                <a:latin typeface="Arial" panose="020B0604020202020204" pitchFamily="34" charset="0"/>
                <a:cs typeface="Arial" panose="020B0604020202020204" pitchFamily="34" charset="0"/>
              </a:rPr>
              <a:t>/p2/para1-4 Finally, treatments with bisphosphonates or denosumab may be used for bone metastases, before, during and after chemotherapy.</a:t>
            </a:r>
            <a:r>
              <a:rPr lang="en-GB" sz="1000" baseline="30000" dirty="0" smtClean="0">
                <a:latin typeface="Arial" panose="020B0604020202020204" pitchFamily="34" charset="0"/>
                <a:cs typeface="Arial" panose="020B0604020202020204" pitchFamily="34" charset="0"/>
              </a:rPr>
              <a:t>4 </a:t>
            </a:r>
            <a:r>
              <a:rPr lang="en-GB" sz="1000" baseline="0" dirty="0" smtClean="0">
                <a:latin typeface="Arial" panose="020B0604020202020204" pitchFamily="34" charset="0"/>
                <a:cs typeface="Arial" panose="020B0604020202020204" pitchFamily="34" charset="0"/>
              </a:rPr>
              <a:t>/p3/para1 </a:t>
            </a:r>
          </a:p>
          <a:p>
            <a:pPr marL="0" marR="0" indent="0" algn="l" defTabSz="457200" rtl="0" eaLnBrk="1" fontAlgn="auto" latinLnBrk="0" hangingPunct="1">
              <a:lnSpc>
                <a:spcPct val="100000"/>
              </a:lnSpc>
              <a:spcBef>
                <a:spcPts val="0"/>
              </a:spcBef>
              <a:spcAft>
                <a:spcPts val="0"/>
              </a:spcAft>
              <a:buClrTx/>
              <a:buSzTx/>
              <a:buFontTx/>
              <a:buNone/>
              <a:tabLst/>
              <a:defRPr/>
            </a:pPr>
            <a:endParaRPr lang="en-GB" sz="1000" baseline="0" dirty="0" smtClean="0">
              <a:latin typeface="Arial" panose="020B0604020202020204" pitchFamily="34" charset="0"/>
              <a:cs typeface="Arial" panose="020B0604020202020204" pitchFamily="34" charset="0"/>
            </a:endParaRPr>
          </a:p>
          <a:p>
            <a:pPr marL="0" marR="0" indent="0" algn="l" defTabSz="457200" rtl="0" eaLnBrk="1" fontAlgn="auto" latinLnBrk="0" hangingPunct="1">
              <a:lnSpc>
                <a:spcPct val="100000"/>
              </a:lnSpc>
              <a:spcBef>
                <a:spcPts val="0"/>
              </a:spcBef>
              <a:spcAft>
                <a:spcPts val="0"/>
              </a:spcAft>
              <a:buClrTx/>
              <a:buSzTx/>
              <a:buFontTx/>
              <a:buNone/>
              <a:tabLst/>
              <a:defRPr/>
            </a:pPr>
            <a:r>
              <a:rPr lang="en-GB" sz="1000" baseline="0" dirty="0" smtClean="0">
                <a:latin typeface="Arial" panose="020B0604020202020204" pitchFamily="34" charset="0"/>
                <a:cs typeface="Arial" panose="020B0604020202020204" pitchFamily="34" charset="0"/>
              </a:rPr>
              <a:t>The next slides provide detailed information on the NCCN, ESMO and EAU guidelines. First, let us look at the guidelines for treatment of localised prostate cancer.</a:t>
            </a:r>
          </a:p>
          <a:p>
            <a:pPr marL="0" marR="0" indent="0" algn="l" defTabSz="457200" rtl="0" eaLnBrk="1" fontAlgn="auto" latinLnBrk="0" hangingPunct="1">
              <a:lnSpc>
                <a:spcPct val="100000"/>
              </a:lnSpc>
              <a:spcBef>
                <a:spcPts val="0"/>
              </a:spcBef>
              <a:spcAft>
                <a:spcPts val="0"/>
              </a:spcAft>
              <a:buClrTx/>
              <a:buSzTx/>
              <a:buFontTx/>
              <a:buNone/>
              <a:tabLst/>
              <a:defRPr/>
            </a:pPr>
            <a:endParaRPr lang="en-GB" sz="1000" dirty="0" smtClean="0">
              <a:latin typeface="Arial" panose="020B0604020202020204" pitchFamily="34" charset="0"/>
              <a:cs typeface="Arial" panose="020B0604020202020204" pitchFamily="34" charset="0"/>
            </a:endParaRPr>
          </a:p>
          <a:p>
            <a:r>
              <a:rPr lang="en-GB" sz="800" b="1" dirty="0" smtClean="0">
                <a:latin typeface="Arial" panose="020B0604020202020204" pitchFamily="34" charset="0"/>
                <a:cs typeface="Arial" panose="020B0604020202020204" pitchFamily="34" charset="0"/>
              </a:rPr>
              <a:t>References:</a:t>
            </a:r>
            <a:endParaRPr lang="en-GB" sz="800" dirty="0" smtClean="0">
              <a:latin typeface="Arial" panose="020B0604020202020204" pitchFamily="34" charset="0"/>
              <a:cs typeface="Arial" panose="020B0604020202020204" pitchFamily="34" charset="0"/>
            </a:endParaRPr>
          </a:p>
          <a:p>
            <a:pPr marL="228600" marR="0" lvl="0" indent="-228600" algn="l" defTabSz="457200" rtl="0" eaLnBrk="1" fontAlgn="auto" latinLnBrk="0" hangingPunct="1">
              <a:lnSpc>
                <a:spcPct val="100000"/>
              </a:lnSpc>
              <a:spcBef>
                <a:spcPts val="0"/>
              </a:spcBef>
              <a:spcAft>
                <a:spcPts val="0"/>
              </a:spcAft>
              <a:buClrTx/>
              <a:buSzTx/>
              <a:buFont typeface="+mj-lt"/>
              <a:buAutoNum type="arabicPeriod"/>
              <a:tabLst/>
              <a:defRPr/>
            </a:pPr>
            <a:r>
              <a:rPr lang="en-GB" sz="800" dirty="0" smtClean="0">
                <a:latin typeface="Arial" panose="020B0604020202020204" pitchFamily="34" charset="0"/>
                <a:cs typeface="Arial" panose="020B0604020202020204" pitchFamily="34" charset="0"/>
              </a:rPr>
              <a:t>Mottet N, Bellmunt J, Briers E, et al. Guidelines on prostate cancer. European Association of Urology Web site. http://uroweb.org/wp-content/uploads/09-Prostate-Cancer_LR.pdf. Accessed April 8, 2016.</a:t>
            </a:r>
          </a:p>
          <a:p>
            <a:pPr marL="228600" marR="0" lvl="0" indent="-228600" algn="l" defTabSz="457200" rtl="0" eaLnBrk="1" fontAlgn="auto" latinLnBrk="0" hangingPunct="1">
              <a:lnSpc>
                <a:spcPct val="100000"/>
              </a:lnSpc>
              <a:spcBef>
                <a:spcPts val="0"/>
              </a:spcBef>
              <a:spcAft>
                <a:spcPts val="0"/>
              </a:spcAft>
              <a:buClrTx/>
              <a:buSzTx/>
              <a:buFont typeface="+mj-lt"/>
              <a:buAutoNum type="arabicPeriod"/>
              <a:tabLst/>
              <a:defRPr/>
            </a:pPr>
            <a:r>
              <a:rPr lang="en-GB" sz="800" kern="1200" dirty="0" smtClean="0">
                <a:solidFill>
                  <a:schemeClr val="tx1"/>
                </a:solidFill>
                <a:effectLst/>
                <a:latin typeface="Arial" panose="020B0604020202020204" pitchFamily="34" charset="0"/>
                <a:cs typeface="Arial" panose="020B0604020202020204" pitchFamily="34" charset="0"/>
              </a:rPr>
              <a:t>Parker C, Gillessen S, Heidenreich A, ESMO</a:t>
            </a:r>
            <a:r>
              <a:rPr lang="en-GB" sz="800" kern="1200" baseline="0" dirty="0" smtClean="0">
                <a:solidFill>
                  <a:schemeClr val="tx1"/>
                </a:solidFill>
                <a:effectLst/>
                <a:latin typeface="Arial" panose="020B0604020202020204" pitchFamily="34" charset="0"/>
                <a:cs typeface="Arial" panose="020B0604020202020204" pitchFamily="34" charset="0"/>
              </a:rPr>
              <a:t> </a:t>
            </a:r>
            <a:r>
              <a:rPr lang="en-GB" sz="800" kern="1200" dirty="0" smtClean="0">
                <a:solidFill>
                  <a:schemeClr val="tx1"/>
                </a:solidFill>
                <a:effectLst/>
                <a:latin typeface="Arial" panose="020B0604020202020204" pitchFamily="34" charset="0"/>
                <a:cs typeface="Arial" panose="020B0604020202020204" pitchFamily="34" charset="0"/>
              </a:rPr>
              <a:t>Guidelines Committee. Cancer of the prostate: ESMO clinical practice guidelines for diagnosis, treatment, and follow-up. </a:t>
            </a:r>
            <a:r>
              <a:rPr lang="en-GB" sz="800" i="1" kern="1200" dirty="0" smtClean="0">
                <a:solidFill>
                  <a:schemeClr val="tx1"/>
                </a:solidFill>
                <a:effectLst/>
                <a:latin typeface="Arial" panose="020B0604020202020204" pitchFamily="34" charset="0"/>
                <a:cs typeface="Arial" panose="020B0604020202020204" pitchFamily="34" charset="0"/>
              </a:rPr>
              <a:t>Ann Oncol. </a:t>
            </a:r>
            <a:r>
              <a:rPr lang="en-GB" sz="800" kern="1200" dirty="0" smtClean="0">
                <a:solidFill>
                  <a:schemeClr val="tx1"/>
                </a:solidFill>
                <a:effectLst/>
                <a:latin typeface="Arial" panose="020B0604020202020204" pitchFamily="34" charset="0"/>
                <a:cs typeface="Arial" panose="020B0604020202020204" pitchFamily="34" charset="0"/>
              </a:rPr>
              <a:t>2015;26(Suppl 5):v69-v77. </a:t>
            </a:r>
            <a:r>
              <a:rPr lang="en-GB" sz="800" dirty="0" smtClean="0">
                <a:latin typeface="Arial" panose="020B0604020202020204" pitchFamily="34" charset="0"/>
                <a:cs typeface="Arial" panose="020B0604020202020204" pitchFamily="34" charset="0"/>
              </a:rPr>
              <a:t>doi:10.1093/annonc/mdv222.</a:t>
            </a:r>
          </a:p>
          <a:p>
            <a:pPr marL="228600" marR="0" lvl="0" indent="-228600" algn="l" defTabSz="457200" rtl="0" eaLnBrk="1" fontAlgn="auto" latinLnBrk="0" hangingPunct="1">
              <a:lnSpc>
                <a:spcPct val="100000"/>
              </a:lnSpc>
              <a:spcBef>
                <a:spcPts val="0"/>
              </a:spcBef>
              <a:spcAft>
                <a:spcPts val="0"/>
              </a:spcAft>
              <a:buClrTx/>
              <a:buSzTx/>
              <a:buFont typeface="+mj-lt"/>
              <a:buAutoNum type="arabicPeriod"/>
              <a:tabLst/>
              <a:defRPr/>
            </a:pPr>
            <a:r>
              <a:rPr lang="en-GB" sz="800" kern="1200" dirty="0" err="1" smtClean="0">
                <a:solidFill>
                  <a:schemeClr val="tx1"/>
                </a:solidFill>
                <a:effectLst/>
                <a:latin typeface="Arial" panose="020B0604020202020204" pitchFamily="34" charset="0"/>
                <a:cs typeface="Arial" panose="020B0604020202020204" pitchFamily="34" charset="0"/>
              </a:rPr>
              <a:t>Coit</a:t>
            </a:r>
            <a:r>
              <a:rPr lang="en-GB" sz="800" kern="1200" dirty="0" smtClean="0">
                <a:solidFill>
                  <a:schemeClr val="tx1"/>
                </a:solidFill>
                <a:effectLst/>
                <a:latin typeface="Arial" panose="020B0604020202020204" pitchFamily="34" charset="0"/>
                <a:cs typeface="Arial" panose="020B0604020202020204" pitchFamily="34" charset="0"/>
              </a:rPr>
              <a:t> DG, Thompson </a:t>
            </a:r>
            <a:r>
              <a:rPr lang="en-GB" sz="800" kern="1200" dirty="0" err="1" smtClean="0">
                <a:solidFill>
                  <a:schemeClr val="tx1"/>
                </a:solidFill>
                <a:effectLst/>
                <a:latin typeface="Arial" panose="020B0604020202020204" pitchFamily="34" charset="0"/>
                <a:cs typeface="Arial" panose="020B0604020202020204" pitchFamily="34" charset="0"/>
              </a:rPr>
              <a:t>JA</a:t>
            </a:r>
            <a:r>
              <a:rPr lang="en-GB" sz="800" kern="1200" dirty="0" smtClean="0">
                <a:solidFill>
                  <a:schemeClr val="tx1"/>
                </a:solidFill>
                <a:effectLst/>
                <a:latin typeface="Arial" panose="020B0604020202020204" pitchFamily="34" charset="0"/>
                <a:cs typeface="Arial" panose="020B0604020202020204" pitchFamily="34" charset="0"/>
              </a:rPr>
              <a:t>, </a:t>
            </a:r>
            <a:r>
              <a:rPr lang="en-GB" sz="800" kern="1200" dirty="0" err="1" smtClean="0">
                <a:solidFill>
                  <a:schemeClr val="tx1"/>
                </a:solidFill>
                <a:effectLst/>
                <a:latin typeface="Arial" panose="020B0604020202020204" pitchFamily="34" charset="0"/>
                <a:cs typeface="Arial" panose="020B0604020202020204" pitchFamily="34" charset="0"/>
              </a:rPr>
              <a:t>Algazi</a:t>
            </a:r>
            <a:r>
              <a:rPr lang="en-GB" sz="800" kern="1200" dirty="0" smtClean="0">
                <a:solidFill>
                  <a:schemeClr val="tx1"/>
                </a:solidFill>
                <a:effectLst/>
                <a:latin typeface="Arial" panose="020B0604020202020204" pitchFamily="34" charset="0"/>
                <a:cs typeface="Arial" panose="020B0604020202020204" pitchFamily="34" charset="0"/>
              </a:rPr>
              <a:t> A, et al. Melanoma, version 2.2016, </a:t>
            </a:r>
            <a:r>
              <a:rPr lang="en-GB" sz="800" kern="1200" dirty="0" err="1" smtClean="0">
                <a:solidFill>
                  <a:schemeClr val="tx1"/>
                </a:solidFill>
                <a:effectLst/>
                <a:latin typeface="Arial" panose="020B0604020202020204" pitchFamily="34" charset="0"/>
                <a:cs typeface="Arial" panose="020B0604020202020204" pitchFamily="34" charset="0"/>
              </a:rPr>
              <a:t>NCCN</a:t>
            </a:r>
            <a:r>
              <a:rPr lang="en-GB" sz="800" kern="1200" dirty="0" smtClean="0">
                <a:solidFill>
                  <a:schemeClr val="tx1"/>
                </a:solidFill>
                <a:effectLst/>
                <a:latin typeface="Arial" panose="020B0604020202020204" pitchFamily="34" charset="0"/>
                <a:cs typeface="Arial" panose="020B0604020202020204" pitchFamily="34" charset="0"/>
              </a:rPr>
              <a:t> clinical practice guidelines in oncology. </a:t>
            </a:r>
            <a:r>
              <a:rPr lang="en-GB" sz="800" i="1" kern="1200" dirty="0" smtClean="0">
                <a:solidFill>
                  <a:schemeClr val="tx1"/>
                </a:solidFill>
                <a:effectLst/>
                <a:latin typeface="Arial" panose="020B0604020202020204" pitchFamily="34" charset="0"/>
                <a:cs typeface="Arial" panose="020B0604020202020204" pitchFamily="34" charset="0"/>
              </a:rPr>
              <a:t>J </a:t>
            </a:r>
            <a:r>
              <a:rPr lang="en-GB" sz="800" i="1" kern="1200" dirty="0" err="1" smtClean="0">
                <a:solidFill>
                  <a:schemeClr val="tx1"/>
                </a:solidFill>
                <a:effectLst/>
                <a:latin typeface="Arial" panose="020B0604020202020204" pitchFamily="34" charset="0"/>
                <a:cs typeface="Arial" panose="020B0604020202020204" pitchFamily="34" charset="0"/>
              </a:rPr>
              <a:t>Natl</a:t>
            </a:r>
            <a:r>
              <a:rPr lang="en-GB" sz="800" i="1" kern="1200" dirty="0" smtClean="0">
                <a:solidFill>
                  <a:schemeClr val="tx1"/>
                </a:solidFill>
                <a:effectLst/>
                <a:latin typeface="Arial" panose="020B0604020202020204" pitchFamily="34" charset="0"/>
                <a:cs typeface="Arial" panose="020B0604020202020204" pitchFamily="34" charset="0"/>
              </a:rPr>
              <a:t> </a:t>
            </a:r>
            <a:r>
              <a:rPr lang="en-GB" sz="800" i="1" kern="1200" dirty="0" err="1" smtClean="0">
                <a:solidFill>
                  <a:schemeClr val="tx1"/>
                </a:solidFill>
                <a:effectLst/>
                <a:latin typeface="Arial" panose="020B0604020202020204" pitchFamily="34" charset="0"/>
                <a:cs typeface="Arial" panose="020B0604020202020204" pitchFamily="34" charset="0"/>
              </a:rPr>
              <a:t>Compr</a:t>
            </a:r>
            <a:r>
              <a:rPr lang="en-GB" sz="800" i="1" kern="1200" dirty="0" smtClean="0">
                <a:solidFill>
                  <a:schemeClr val="tx1"/>
                </a:solidFill>
                <a:effectLst/>
                <a:latin typeface="Arial" panose="020B0604020202020204" pitchFamily="34" charset="0"/>
                <a:cs typeface="Arial" panose="020B0604020202020204" pitchFamily="34" charset="0"/>
              </a:rPr>
              <a:t> </a:t>
            </a:r>
            <a:r>
              <a:rPr lang="en-GB" sz="800" i="1" kern="1200" dirty="0" err="1" smtClean="0">
                <a:solidFill>
                  <a:schemeClr val="tx1"/>
                </a:solidFill>
                <a:effectLst/>
                <a:latin typeface="Arial" panose="020B0604020202020204" pitchFamily="34" charset="0"/>
                <a:cs typeface="Arial" panose="020B0604020202020204" pitchFamily="34" charset="0"/>
              </a:rPr>
              <a:t>Canc</a:t>
            </a:r>
            <a:r>
              <a:rPr lang="en-GB" sz="800" i="1" kern="1200" dirty="0" smtClean="0">
                <a:solidFill>
                  <a:schemeClr val="tx1"/>
                </a:solidFill>
                <a:effectLst/>
                <a:latin typeface="Arial" panose="020B0604020202020204" pitchFamily="34" charset="0"/>
                <a:cs typeface="Arial" panose="020B0604020202020204" pitchFamily="34" charset="0"/>
              </a:rPr>
              <a:t> </a:t>
            </a:r>
            <a:r>
              <a:rPr lang="en-GB" sz="800" i="1" kern="1200" dirty="0" err="1" smtClean="0">
                <a:solidFill>
                  <a:schemeClr val="tx1"/>
                </a:solidFill>
                <a:effectLst/>
                <a:latin typeface="Arial" panose="020B0604020202020204" pitchFamily="34" charset="0"/>
                <a:cs typeface="Arial" panose="020B0604020202020204" pitchFamily="34" charset="0"/>
              </a:rPr>
              <a:t>Netw</a:t>
            </a:r>
            <a:r>
              <a:rPr lang="en-GB" sz="800" i="1" kern="1200" dirty="0" smtClean="0">
                <a:solidFill>
                  <a:schemeClr val="tx1"/>
                </a:solidFill>
                <a:effectLst/>
                <a:latin typeface="Arial" panose="020B0604020202020204" pitchFamily="34" charset="0"/>
                <a:cs typeface="Arial" panose="020B0604020202020204" pitchFamily="34" charset="0"/>
              </a:rPr>
              <a:t>. </a:t>
            </a:r>
            <a:r>
              <a:rPr lang="en-GB" sz="800" kern="1200" dirty="0" smtClean="0">
                <a:solidFill>
                  <a:schemeClr val="tx1"/>
                </a:solidFill>
                <a:effectLst/>
                <a:latin typeface="Arial" panose="020B0604020202020204" pitchFamily="34" charset="0"/>
                <a:cs typeface="Arial" panose="020B0604020202020204" pitchFamily="34" charset="0"/>
              </a:rPr>
              <a:t>2016;14(4):450-473. https://www.nccn.org/professionals/physician_gls/pdf/prostate.pdf. Accessed June 16, 2016.</a:t>
            </a:r>
          </a:p>
          <a:p>
            <a:pPr marL="228600" marR="0" lvl="0" indent="-228600" algn="l" defTabSz="457200" rtl="0" eaLnBrk="1" fontAlgn="auto" latinLnBrk="0" hangingPunct="1">
              <a:lnSpc>
                <a:spcPct val="100000"/>
              </a:lnSpc>
              <a:spcBef>
                <a:spcPts val="0"/>
              </a:spcBef>
              <a:spcAft>
                <a:spcPts val="0"/>
              </a:spcAft>
              <a:buClrTx/>
              <a:buSzTx/>
              <a:buFont typeface="+mj-lt"/>
              <a:buAutoNum type="arabicPeriod"/>
              <a:tabLst/>
              <a:defRPr/>
            </a:pPr>
            <a:r>
              <a:rPr lang="en-US" sz="800" kern="1200" dirty="0" smtClean="0">
                <a:solidFill>
                  <a:schemeClr val="tx1"/>
                </a:solidFill>
                <a:effectLst/>
                <a:latin typeface="Arial" panose="020B0604020202020204" pitchFamily="34" charset="0"/>
                <a:cs typeface="Arial" panose="020B0604020202020204" pitchFamily="34" charset="0"/>
              </a:rPr>
              <a:t>Shore ND. Advances in treating </a:t>
            </a:r>
            <a:r>
              <a:rPr lang="en-US" sz="800" kern="1200" dirty="0" err="1" smtClean="0">
                <a:solidFill>
                  <a:schemeClr val="tx1"/>
                </a:solidFill>
                <a:effectLst/>
                <a:latin typeface="Arial" panose="020B0604020202020204" pitchFamily="34" charset="0"/>
                <a:cs typeface="Arial" panose="020B0604020202020204" pitchFamily="34" charset="0"/>
              </a:rPr>
              <a:t>mCRPC</a:t>
            </a:r>
            <a:r>
              <a:rPr lang="en-US" sz="800" kern="1200" dirty="0" smtClean="0">
                <a:solidFill>
                  <a:schemeClr val="tx1"/>
                </a:solidFill>
                <a:effectLst/>
                <a:latin typeface="Arial" panose="020B0604020202020204" pitchFamily="34" charset="0"/>
                <a:cs typeface="Arial" panose="020B0604020202020204" pitchFamily="34" charset="0"/>
              </a:rPr>
              <a:t>: Focus on combining and sequencing therapies. Application of new therapeutic agents in </a:t>
            </a:r>
            <a:r>
              <a:rPr lang="en-US" sz="800" kern="1200" dirty="0" err="1" smtClean="0">
                <a:solidFill>
                  <a:schemeClr val="tx1"/>
                </a:solidFill>
                <a:effectLst/>
                <a:latin typeface="Arial" panose="020B0604020202020204" pitchFamily="34" charset="0"/>
                <a:cs typeface="Arial" panose="020B0604020202020204" pitchFamily="34" charset="0"/>
              </a:rPr>
              <a:t>mCRPC</a:t>
            </a:r>
            <a:r>
              <a:rPr lang="en-US" sz="800" kern="1200" dirty="0" smtClean="0">
                <a:solidFill>
                  <a:schemeClr val="tx1"/>
                </a:solidFill>
                <a:effectLst/>
                <a:latin typeface="Arial" panose="020B0604020202020204" pitchFamily="34" charset="0"/>
                <a:cs typeface="Arial" panose="020B0604020202020204" pitchFamily="34" charset="0"/>
              </a:rPr>
              <a:t> after failure of androgen-deprivation therapy (Media). Urology Gold Journal Web site. http://education.goldjournal.net/video.php?event_id=649&amp;stage_id=5&amp;vcs=1. </a:t>
            </a:r>
            <a:r>
              <a:rPr lang="en-GB" sz="800" kern="1200" baseline="0" dirty="0" smtClean="0">
                <a:solidFill>
                  <a:schemeClr val="tx1"/>
                </a:solidFill>
                <a:effectLst/>
                <a:latin typeface="Arial" panose="020B0604020202020204" pitchFamily="34" charset="0"/>
                <a:cs typeface="Arial" panose="020B0604020202020204" pitchFamily="34" charset="0"/>
              </a:rPr>
              <a:t>Accessed May 13, 2016.</a:t>
            </a:r>
          </a:p>
          <a:p>
            <a:pPr marL="228600" marR="0" lvl="0" indent="-228600" algn="l" defTabSz="457200" rtl="0" eaLnBrk="1" fontAlgn="auto" latinLnBrk="0" hangingPunct="1">
              <a:lnSpc>
                <a:spcPct val="100000"/>
              </a:lnSpc>
              <a:spcBef>
                <a:spcPts val="0"/>
              </a:spcBef>
              <a:spcAft>
                <a:spcPts val="0"/>
              </a:spcAft>
              <a:buClrTx/>
              <a:buSzTx/>
              <a:buFont typeface="+mj-lt"/>
              <a:buAutoNum type="arabicPeriod"/>
              <a:tabLst/>
              <a:defRPr/>
            </a:pPr>
            <a:endParaRPr lang="en-GB" sz="800" kern="1200" dirty="0" smtClean="0">
              <a:solidFill>
                <a:schemeClr val="tx1"/>
              </a:solidFill>
              <a:effectLst/>
              <a:latin typeface="Arial" panose="020B0604020202020204" pitchFamily="34" charset="0"/>
              <a:cs typeface="Arial" panose="020B0604020202020204" pitchFamily="34" charset="0"/>
            </a:endParaRPr>
          </a:p>
          <a:p>
            <a:pPr marL="228600" marR="0" lvl="0" indent="-228600" algn="l" defTabSz="457200" rtl="0" eaLnBrk="1" fontAlgn="auto" latinLnBrk="0" hangingPunct="1">
              <a:lnSpc>
                <a:spcPct val="100000"/>
              </a:lnSpc>
              <a:spcBef>
                <a:spcPts val="0"/>
              </a:spcBef>
              <a:spcAft>
                <a:spcPts val="0"/>
              </a:spcAft>
              <a:buClrTx/>
              <a:buSzTx/>
              <a:buFont typeface="+mj-lt"/>
              <a:buAutoNum type="arabicPeriod"/>
              <a:tabLst/>
              <a:defRPr/>
            </a:pPr>
            <a:endParaRPr lang="en-GB" sz="800" kern="1200" dirty="0" smtClean="0">
              <a:solidFill>
                <a:schemeClr val="tx1"/>
              </a:solidFill>
              <a:effectLst/>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FC51A87A-2AE1-D146-87E8-F584AD5E8E38}" type="slidenum">
              <a:rPr lang="en-GB" smtClean="0"/>
              <a:t>57</a:t>
            </a:fld>
            <a:endParaRPr lang="en-GB" dirty="0"/>
          </a:p>
        </p:txBody>
      </p:sp>
    </p:spTree>
    <p:extLst>
      <p:ext uri="{BB962C8B-B14F-4D97-AF65-F5344CB8AC3E}">
        <p14:creationId xmlns:p14="http://schemas.microsoft.com/office/powerpoint/2010/main" val="357570856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GB" sz="1050" u="sng" dirty="0" smtClean="0">
                <a:latin typeface="Arial" panose="020B0604020202020204" pitchFamily="34" charset="0"/>
                <a:cs typeface="Arial" panose="020B0604020202020204" pitchFamily="34" charset="0"/>
              </a:rPr>
              <a:t>NCCN guidelines: Localised treatment</a:t>
            </a:r>
          </a:p>
          <a:p>
            <a:pPr marL="0" marR="0" indent="0" algn="l" defTabSz="457200" rtl="0" eaLnBrk="1" fontAlgn="auto" latinLnBrk="0" hangingPunct="1">
              <a:lnSpc>
                <a:spcPct val="100000"/>
              </a:lnSpc>
              <a:spcBef>
                <a:spcPts val="0"/>
              </a:spcBef>
              <a:spcAft>
                <a:spcPts val="0"/>
              </a:spcAft>
              <a:buClrTx/>
              <a:buSzTx/>
              <a:buFontTx/>
              <a:buNone/>
              <a:tabLst/>
              <a:defRPr/>
            </a:pPr>
            <a:endParaRPr lang="en-GB" sz="1050" dirty="0" smtClean="0">
              <a:latin typeface="Arial" panose="020B0604020202020204" pitchFamily="34" charset="0"/>
              <a:cs typeface="Arial" panose="020B0604020202020204" pitchFamily="34" charset="0"/>
            </a:endParaRPr>
          </a:p>
          <a:p>
            <a:pPr marL="0" marR="0" indent="0" algn="l" defTabSz="457200" rtl="0" eaLnBrk="1" fontAlgn="auto" latinLnBrk="0" hangingPunct="1">
              <a:lnSpc>
                <a:spcPct val="100000"/>
              </a:lnSpc>
              <a:spcBef>
                <a:spcPts val="0"/>
              </a:spcBef>
              <a:spcAft>
                <a:spcPts val="0"/>
              </a:spcAft>
              <a:buClrTx/>
              <a:buSzTx/>
              <a:buFontTx/>
              <a:buNone/>
              <a:tabLst/>
              <a:defRPr/>
            </a:pPr>
            <a:r>
              <a:rPr lang="en-GB" sz="1050" dirty="0" smtClean="0">
                <a:latin typeface="Arial" panose="020B0604020202020204" pitchFamily="34" charset="0"/>
                <a:cs typeface="Arial" panose="020B0604020202020204" pitchFamily="34" charset="0"/>
              </a:rPr>
              <a:t>The </a:t>
            </a:r>
            <a:r>
              <a:rPr lang="en-GB" sz="1050" dirty="0" err="1" smtClean="0">
                <a:latin typeface="Arial" panose="020B0604020202020204" pitchFamily="34" charset="0"/>
                <a:cs typeface="Arial" panose="020B0604020202020204" pitchFamily="34" charset="0"/>
              </a:rPr>
              <a:t>NCCN</a:t>
            </a:r>
            <a:r>
              <a:rPr lang="en-GB" sz="1050" dirty="0" smtClean="0">
                <a:latin typeface="Arial" panose="020B0604020202020204" pitchFamily="34" charset="0"/>
                <a:cs typeface="Arial" panose="020B0604020202020204" pitchFamily="34" charset="0"/>
              </a:rPr>
              <a:t> clinical practice</a:t>
            </a:r>
            <a:r>
              <a:rPr lang="en-GB" sz="1050" baseline="0" dirty="0" smtClean="0">
                <a:latin typeface="Arial" panose="020B0604020202020204" pitchFamily="34" charset="0"/>
                <a:cs typeface="Arial" panose="020B0604020202020204" pitchFamily="34" charset="0"/>
              </a:rPr>
              <a:t> guidelines for </a:t>
            </a:r>
            <a:r>
              <a:rPr lang="en-GB" sz="1050" dirty="0" smtClean="0">
                <a:latin typeface="Arial" panose="020B0604020202020204" pitchFamily="34" charset="0"/>
                <a:cs typeface="Arial" panose="020B0604020202020204" pitchFamily="34" charset="0"/>
              </a:rPr>
              <a:t>prostate cancer group</a:t>
            </a:r>
            <a:r>
              <a:rPr lang="en-GB" sz="1050" baseline="0" dirty="0" smtClean="0">
                <a:latin typeface="Arial" panose="020B0604020202020204" pitchFamily="34" charset="0"/>
                <a:cs typeface="Arial" panose="020B0604020202020204" pitchFamily="34" charset="0"/>
              </a:rPr>
              <a:t> localised disease</a:t>
            </a:r>
            <a:r>
              <a:rPr lang="en-GB" sz="1050" dirty="0" smtClean="0">
                <a:latin typeface="Arial" panose="020B0604020202020204" pitchFamily="34" charset="0"/>
                <a:cs typeface="Arial" panose="020B0604020202020204" pitchFamily="34" charset="0"/>
              </a:rPr>
              <a:t> is tailored in relation to recurrence risk and treatment. For</a:t>
            </a:r>
            <a:r>
              <a:rPr lang="en-GB" sz="1050" baseline="0" dirty="0" smtClean="0">
                <a:latin typeface="Arial" panose="020B0604020202020204" pitchFamily="34" charset="0"/>
                <a:cs typeface="Arial" panose="020B0604020202020204" pitchFamily="34" charset="0"/>
              </a:rPr>
              <a:t> very low-risk and low-risk patients, radiation therapy (EBRT or LDR brachytherapy) or radical prostatectomy (with or without PLND) is recommended.</a:t>
            </a:r>
            <a:r>
              <a:rPr lang="en-GB" sz="1050" baseline="30000" dirty="0" smtClean="0">
                <a:latin typeface="Arial" panose="020B0604020202020204" pitchFamily="34" charset="0"/>
                <a:cs typeface="Arial" panose="020B0604020202020204" pitchFamily="34" charset="0"/>
              </a:rPr>
              <a:t>1 </a:t>
            </a:r>
            <a:r>
              <a:rPr lang="en-GB" sz="1050" dirty="0" smtClean="0">
                <a:latin typeface="Arial" panose="020B0604020202020204" pitchFamily="34" charset="0"/>
                <a:cs typeface="Arial" panose="020B0604020202020204" pitchFamily="34" charset="0"/>
              </a:rPr>
              <a:t>/p8-11</a:t>
            </a:r>
            <a:r>
              <a:rPr lang="en-GB" sz="1050" baseline="0" dirty="0" smtClean="0">
                <a:latin typeface="Arial" panose="020B0604020202020204" pitchFamily="34" charset="0"/>
                <a:cs typeface="Arial" panose="020B0604020202020204" pitchFamily="34" charset="0"/>
              </a:rPr>
              <a:t> </a:t>
            </a:r>
          </a:p>
          <a:p>
            <a:endParaRPr lang="en-GB" sz="800" dirty="0" smtClean="0">
              <a:latin typeface="Arial" panose="020B0604020202020204" pitchFamily="34" charset="0"/>
              <a:cs typeface="Arial" panose="020B0604020202020204" pitchFamily="34" charset="0"/>
            </a:endParaRPr>
          </a:p>
          <a:p>
            <a:r>
              <a:rPr lang="en-GB" sz="800" b="1" dirty="0" smtClean="0">
                <a:latin typeface="Arial" panose="020B0604020202020204" pitchFamily="34" charset="0"/>
                <a:cs typeface="Arial" panose="020B0604020202020204" pitchFamily="34" charset="0"/>
              </a:rPr>
              <a:t>Reference:</a:t>
            </a:r>
            <a:endParaRPr lang="en-GB" sz="800" dirty="0" smtClean="0">
              <a:latin typeface="Arial" panose="020B0604020202020204" pitchFamily="34" charset="0"/>
              <a:cs typeface="Arial" panose="020B0604020202020204" pitchFamily="34" charset="0"/>
            </a:endParaRPr>
          </a:p>
          <a:p>
            <a:pPr marL="228600" marR="0" lvl="0" indent="-228600" algn="l" defTabSz="457200" rtl="0" eaLnBrk="1" fontAlgn="auto" latinLnBrk="0" hangingPunct="1">
              <a:lnSpc>
                <a:spcPct val="100000"/>
              </a:lnSpc>
              <a:spcBef>
                <a:spcPts val="0"/>
              </a:spcBef>
              <a:spcAft>
                <a:spcPts val="0"/>
              </a:spcAft>
              <a:buClrTx/>
              <a:buSzTx/>
              <a:buFont typeface="+mj-lt"/>
              <a:buAutoNum type="arabicPeriod"/>
              <a:tabLst/>
              <a:defRPr/>
            </a:pPr>
            <a:r>
              <a:rPr lang="en-GB" sz="800" kern="1200" dirty="0" err="1" smtClean="0">
                <a:solidFill>
                  <a:schemeClr val="tx1"/>
                </a:solidFill>
                <a:effectLst/>
                <a:latin typeface="Arial" panose="020B0604020202020204" pitchFamily="34" charset="0"/>
                <a:cs typeface="Arial" panose="020B0604020202020204" pitchFamily="34" charset="0"/>
              </a:rPr>
              <a:t>Coit</a:t>
            </a:r>
            <a:r>
              <a:rPr lang="en-GB" sz="800" kern="1200" dirty="0" smtClean="0">
                <a:solidFill>
                  <a:schemeClr val="tx1"/>
                </a:solidFill>
                <a:effectLst/>
                <a:latin typeface="Arial" panose="020B0604020202020204" pitchFamily="34" charset="0"/>
                <a:cs typeface="Arial" panose="020B0604020202020204" pitchFamily="34" charset="0"/>
              </a:rPr>
              <a:t> DG, Thompson </a:t>
            </a:r>
            <a:r>
              <a:rPr lang="en-GB" sz="800" kern="1200" dirty="0" err="1" smtClean="0">
                <a:solidFill>
                  <a:schemeClr val="tx1"/>
                </a:solidFill>
                <a:effectLst/>
                <a:latin typeface="Arial" panose="020B0604020202020204" pitchFamily="34" charset="0"/>
                <a:cs typeface="Arial" panose="020B0604020202020204" pitchFamily="34" charset="0"/>
              </a:rPr>
              <a:t>JA</a:t>
            </a:r>
            <a:r>
              <a:rPr lang="en-GB" sz="800" kern="1200" dirty="0" smtClean="0">
                <a:solidFill>
                  <a:schemeClr val="tx1"/>
                </a:solidFill>
                <a:effectLst/>
                <a:latin typeface="Arial" panose="020B0604020202020204" pitchFamily="34" charset="0"/>
                <a:cs typeface="Arial" panose="020B0604020202020204" pitchFamily="34" charset="0"/>
              </a:rPr>
              <a:t>, </a:t>
            </a:r>
            <a:r>
              <a:rPr lang="en-GB" sz="800" kern="1200" dirty="0" err="1" smtClean="0">
                <a:solidFill>
                  <a:schemeClr val="tx1"/>
                </a:solidFill>
                <a:effectLst/>
                <a:latin typeface="Arial" panose="020B0604020202020204" pitchFamily="34" charset="0"/>
                <a:cs typeface="Arial" panose="020B0604020202020204" pitchFamily="34" charset="0"/>
              </a:rPr>
              <a:t>Algazi</a:t>
            </a:r>
            <a:r>
              <a:rPr lang="en-GB" sz="800" kern="1200" dirty="0" smtClean="0">
                <a:solidFill>
                  <a:schemeClr val="tx1"/>
                </a:solidFill>
                <a:effectLst/>
                <a:latin typeface="Arial" panose="020B0604020202020204" pitchFamily="34" charset="0"/>
                <a:cs typeface="Arial" panose="020B0604020202020204" pitchFamily="34" charset="0"/>
              </a:rPr>
              <a:t> A, et al. Melanoma, version 2.2016, </a:t>
            </a:r>
            <a:r>
              <a:rPr lang="en-GB" sz="800" kern="1200" dirty="0" err="1" smtClean="0">
                <a:solidFill>
                  <a:schemeClr val="tx1"/>
                </a:solidFill>
                <a:effectLst/>
                <a:latin typeface="Arial" panose="020B0604020202020204" pitchFamily="34" charset="0"/>
                <a:cs typeface="Arial" panose="020B0604020202020204" pitchFamily="34" charset="0"/>
              </a:rPr>
              <a:t>NCCN</a:t>
            </a:r>
            <a:r>
              <a:rPr lang="en-GB" sz="800" kern="1200" dirty="0" smtClean="0">
                <a:solidFill>
                  <a:schemeClr val="tx1"/>
                </a:solidFill>
                <a:effectLst/>
                <a:latin typeface="Arial" panose="020B0604020202020204" pitchFamily="34" charset="0"/>
                <a:cs typeface="Arial" panose="020B0604020202020204" pitchFamily="34" charset="0"/>
              </a:rPr>
              <a:t> clinical practice guidelines in oncology. </a:t>
            </a:r>
            <a:r>
              <a:rPr lang="en-GB" sz="800" i="1" kern="1200" dirty="0" smtClean="0">
                <a:solidFill>
                  <a:schemeClr val="tx1"/>
                </a:solidFill>
                <a:effectLst/>
                <a:latin typeface="Arial" panose="020B0604020202020204" pitchFamily="34" charset="0"/>
                <a:cs typeface="Arial" panose="020B0604020202020204" pitchFamily="34" charset="0"/>
              </a:rPr>
              <a:t>J </a:t>
            </a:r>
            <a:r>
              <a:rPr lang="en-GB" sz="800" i="1" kern="1200" dirty="0" err="1" smtClean="0">
                <a:solidFill>
                  <a:schemeClr val="tx1"/>
                </a:solidFill>
                <a:effectLst/>
                <a:latin typeface="Arial" panose="020B0604020202020204" pitchFamily="34" charset="0"/>
                <a:cs typeface="Arial" panose="020B0604020202020204" pitchFamily="34" charset="0"/>
              </a:rPr>
              <a:t>Natl</a:t>
            </a:r>
            <a:r>
              <a:rPr lang="en-GB" sz="800" i="1" kern="1200" dirty="0" smtClean="0">
                <a:solidFill>
                  <a:schemeClr val="tx1"/>
                </a:solidFill>
                <a:effectLst/>
                <a:latin typeface="Arial" panose="020B0604020202020204" pitchFamily="34" charset="0"/>
                <a:cs typeface="Arial" panose="020B0604020202020204" pitchFamily="34" charset="0"/>
              </a:rPr>
              <a:t> </a:t>
            </a:r>
            <a:r>
              <a:rPr lang="en-GB" sz="800" i="1" kern="1200" dirty="0" err="1" smtClean="0">
                <a:solidFill>
                  <a:schemeClr val="tx1"/>
                </a:solidFill>
                <a:effectLst/>
                <a:latin typeface="Arial" panose="020B0604020202020204" pitchFamily="34" charset="0"/>
                <a:cs typeface="Arial" panose="020B0604020202020204" pitchFamily="34" charset="0"/>
              </a:rPr>
              <a:t>Compr</a:t>
            </a:r>
            <a:r>
              <a:rPr lang="en-GB" sz="800" i="1" kern="1200" dirty="0" smtClean="0">
                <a:solidFill>
                  <a:schemeClr val="tx1"/>
                </a:solidFill>
                <a:effectLst/>
                <a:latin typeface="Arial" panose="020B0604020202020204" pitchFamily="34" charset="0"/>
                <a:cs typeface="Arial" panose="020B0604020202020204" pitchFamily="34" charset="0"/>
              </a:rPr>
              <a:t> </a:t>
            </a:r>
            <a:r>
              <a:rPr lang="en-GB" sz="800" i="1" kern="1200" dirty="0" err="1" smtClean="0">
                <a:solidFill>
                  <a:schemeClr val="tx1"/>
                </a:solidFill>
                <a:effectLst/>
                <a:latin typeface="Arial" panose="020B0604020202020204" pitchFamily="34" charset="0"/>
                <a:cs typeface="Arial" panose="020B0604020202020204" pitchFamily="34" charset="0"/>
              </a:rPr>
              <a:t>Canc</a:t>
            </a:r>
            <a:r>
              <a:rPr lang="en-GB" sz="800" i="1" kern="1200" dirty="0" smtClean="0">
                <a:solidFill>
                  <a:schemeClr val="tx1"/>
                </a:solidFill>
                <a:effectLst/>
                <a:latin typeface="Arial" panose="020B0604020202020204" pitchFamily="34" charset="0"/>
                <a:cs typeface="Arial" panose="020B0604020202020204" pitchFamily="34" charset="0"/>
              </a:rPr>
              <a:t> </a:t>
            </a:r>
            <a:r>
              <a:rPr lang="en-GB" sz="800" i="1" kern="1200" dirty="0" err="1" smtClean="0">
                <a:solidFill>
                  <a:schemeClr val="tx1"/>
                </a:solidFill>
                <a:effectLst/>
                <a:latin typeface="Arial" panose="020B0604020202020204" pitchFamily="34" charset="0"/>
                <a:cs typeface="Arial" panose="020B0604020202020204" pitchFamily="34" charset="0"/>
              </a:rPr>
              <a:t>Netw</a:t>
            </a:r>
            <a:r>
              <a:rPr lang="en-GB" sz="800" i="1" kern="1200" dirty="0" smtClean="0">
                <a:solidFill>
                  <a:schemeClr val="tx1"/>
                </a:solidFill>
                <a:effectLst/>
                <a:latin typeface="Arial" panose="020B0604020202020204" pitchFamily="34" charset="0"/>
                <a:cs typeface="Arial" panose="020B0604020202020204" pitchFamily="34" charset="0"/>
              </a:rPr>
              <a:t>. </a:t>
            </a:r>
            <a:r>
              <a:rPr lang="en-GB" sz="800" kern="1200" dirty="0" smtClean="0">
                <a:solidFill>
                  <a:schemeClr val="tx1"/>
                </a:solidFill>
                <a:effectLst/>
                <a:latin typeface="Arial" panose="020B0604020202020204" pitchFamily="34" charset="0"/>
                <a:cs typeface="Arial" panose="020B0604020202020204" pitchFamily="34" charset="0"/>
              </a:rPr>
              <a:t>2016;14(4):450-473. https://www.nccn.org/professionals/physician_gls/pdf/prostate.pdf. Accessed June 16, 2016.</a:t>
            </a:r>
          </a:p>
          <a:p>
            <a:pPr marL="228600" marR="0" lvl="0" indent="-228600" algn="l" defTabSz="457200" rtl="0" eaLnBrk="1" fontAlgn="auto" latinLnBrk="0" hangingPunct="1">
              <a:lnSpc>
                <a:spcPct val="100000"/>
              </a:lnSpc>
              <a:spcBef>
                <a:spcPts val="0"/>
              </a:spcBef>
              <a:spcAft>
                <a:spcPts val="0"/>
              </a:spcAft>
              <a:buClrTx/>
              <a:buSzTx/>
              <a:buFont typeface="+mj-lt"/>
              <a:buAutoNum type="arabicPeriod"/>
              <a:tabLst/>
              <a:defRPr/>
            </a:pPr>
            <a:endParaRPr lang="en-GB" sz="1050" kern="1200" dirty="0" smtClean="0">
              <a:solidFill>
                <a:schemeClr val="tx1"/>
              </a:solidFill>
              <a:effectLst/>
              <a:latin typeface="Arial" panose="020B0604020202020204" pitchFamily="34" charset="0"/>
              <a:cs typeface="Arial" panose="020B0604020202020204" pitchFamily="34" charset="0"/>
            </a:endParaRPr>
          </a:p>
          <a:p>
            <a:endParaRPr lang="en-GB" sz="1050" dirty="0" smtClean="0">
              <a:latin typeface="Arial" panose="020B0604020202020204" pitchFamily="34" charset="0"/>
              <a:cs typeface="Arial" panose="020B0604020202020204" pitchFamily="34" charset="0"/>
            </a:endParaRPr>
          </a:p>
          <a:p>
            <a:endParaRPr lang="en-GB" sz="1050" dirty="0" smtClean="0">
              <a:latin typeface="Arial" panose="020B0604020202020204" pitchFamily="34" charset="0"/>
              <a:cs typeface="Arial" panose="020B0604020202020204" pitchFamily="34" charset="0"/>
            </a:endParaRPr>
          </a:p>
          <a:p>
            <a:endParaRPr lang="en-GB" sz="105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FC51A87A-2AE1-D146-87E8-F584AD5E8E38}" type="slidenum">
              <a:rPr lang="en-GB" smtClean="0"/>
              <a:t>58</a:t>
            </a:fld>
            <a:endParaRPr lang="en-GB" dirty="0"/>
          </a:p>
        </p:txBody>
      </p:sp>
    </p:spTree>
    <p:extLst>
      <p:ext uri="{BB962C8B-B14F-4D97-AF65-F5344CB8AC3E}">
        <p14:creationId xmlns:p14="http://schemas.microsoft.com/office/powerpoint/2010/main" val="148605923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GB" sz="1050" u="sng" dirty="0" smtClean="0">
                <a:latin typeface="Arial" panose="020B0604020202020204" pitchFamily="34" charset="0"/>
                <a:cs typeface="Arial" panose="020B0604020202020204" pitchFamily="34" charset="0"/>
              </a:rPr>
              <a:t>NCCN guidelines: Localised treatment (cont.)</a:t>
            </a:r>
          </a:p>
          <a:p>
            <a:pPr marL="0" marR="0" indent="0" algn="l" defTabSz="457200" rtl="0" eaLnBrk="1" fontAlgn="auto" latinLnBrk="0" hangingPunct="1">
              <a:lnSpc>
                <a:spcPct val="100000"/>
              </a:lnSpc>
              <a:spcBef>
                <a:spcPts val="0"/>
              </a:spcBef>
              <a:spcAft>
                <a:spcPts val="0"/>
              </a:spcAft>
              <a:buClrTx/>
              <a:buSzTx/>
              <a:buFontTx/>
              <a:buNone/>
              <a:tabLst/>
              <a:defRPr/>
            </a:pPr>
            <a:endParaRPr lang="en-GB" sz="1050" dirty="0" smtClean="0">
              <a:latin typeface="Arial" panose="020B0604020202020204" pitchFamily="34" charset="0"/>
              <a:cs typeface="Arial" panose="020B0604020202020204" pitchFamily="34" charset="0"/>
            </a:endParaRPr>
          </a:p>
          <a:p>
            <a:pPr marL="0" marR="0" indent="0" algn="l" defTabSz="457200" rtl="0" eaLnBrk="1" fontAlgn="auto" latinLnBrk="0" hangingPunct="1">
              <a:lnSpc>
                <a:spcPct val="100000"/>
              </a:lnSpc>
              <a:spcBef>
                <a:spcPts val="0"/>
              </a:spcBef>
              <a:spcAft>
                <a:spcPts val="0"/>
              </a:spcAft>
              <a:buClrTx/>
              <a:buSzTx/>
              <a:buFontTx/>
              <a:buNone/>
              <a:tabLst/>
              <a:defRPr/>
            </a:pPr>
            <a:r>
              <a:rPr lang="en-GB" sz="1050" dirty="0" smtClean="0">
                <a:latin typeface="Arial" panose="020B0604020202020204" pitchFamily="34" charset="0"/>
                <a:cs typeface="Arial" panose="020B0604020202020204" pitchFamily="34" charset="0"/>
              </a:rPr>
              <a:t>The </a:t>
            </a:r>
            <a:r>
              <a:rPr lang="en-GB" sz="1050" dirty="0" err="1" smtClean="0">
                <a:latin typeface="Arial" panose="020B0604020202020204" pitchFamily="34" charset="0"/>
                <a:cs typeface="Arial" panose="020B0604020202020204" pitchFamily="34" charset="0"/>
              </a:rPr>
              <a:t>NCCN</a:t>
            </a:r>
            <a:r>
              <a:rPr lang="en-GB" sz="1050" dirty="0" smtClean="0">
                <a:latin typeface="Arial" panose="020B0604020202020204" pitchFamily="34" charset="0"/>
                <a:cs typeface="Arial" panose="020B0604020202020204" pitchFamily="34" charset="0"/>
              </a:rPr>
              <a:t> clinical practice</a:t>
            </a:r>
            <a:r>
              <a:rPr lang="en-GB" sz="1050" baseline="0" dirty="0" smtClean="0">
                <a:latin typeface="Arial" panose="020B0604020202020204" pitchFamily="34" charset="0"/>
                <a:cs typeface="Arial" panose="020B0604020202020204" pitchFamily="34" charset="0"/>
              </a:rPr>
              <a:t> guidelines recommend that intermediate patients may additionally be given ADT (short-term neoadjuvant or adjuvant) with radiation, LDR brachytherapy monotherapy, or radical prostatectomy with PLND. High-risk patients may receive radiation therapy (EBRT) with long-term adjuvant or neoadjuvant ADT, or EBRT with LDR brachytherapy and short-term adjuvant or neoadjuvant ADT. Similar to the other risk categories, radical prostatectomy with PLND is an option. An additional recommendation for high-risk patients is EBRT along with ADT and chemotherapy (docetaxel). Treatment for very high-risk patients is along similar lines to that for high-risk patients. ADT may be given to these patients if they are not candidates for definitive therapy.</a:t>
            </a:r>
            <a:r>
              <a:rPr lang="en-GB" sz="1050" baseline="30000" dirty="0" smtClean="0">
                <a:latin typeface="Arial" panose="020B0604020202020204" pitchFamily="34" charset="0"/>
                <a:cs typeface="Arial" panose="020B0604020202020204" pitchFamily="34" charset="0"/>
              </a:rPr>
              <a:t>1 </a:t>
            </a:r>
            <a:r>
              <a:rPr lang="en-GB" sz="1050" dirty="0" smtClean="0">
                <a:latin typeface="Arial" panose="020B0604020202020204" pitchFamily="34" charset="0"/>
                <a:cs typeface="Arial" panose="020B0604020202020204" pitchFamily="34" charset="0"/>
              </a:rPr>
              <a:t>/p8-11</a:t>
            </a:r>
            <a:r>
              <a:rPr lang="en-GB" sz="1050" baseline="0" dirty="0" smtClean="0">
                <a:latin typeface="Arial" panose="020B0604020202020204" pitchFamily="34" charset="0"/>
                <a:cs typeface="Arial" panose="020B0604020202020204" pitchFamily="34" charset="0"/>
              </a:rPr>
              <a:t> </a:t>
            </a:r>
          </a:p>
          <a:p>
            <a:endParaRPr lang="en-GB" sz="800" dirty="0" smtClean="0">
              <a:latin typeface="Arial" panose="020B0604020202020204" pitchFamily="34" charset="0"/>
              <a:cs typeface="Arial" panose="020B0604020202020204" pitchFamily="34" charset="0"/>
            </a:endParaRPr>
          </a:p>
          <a:p>
            <a:r>
              <a:rPr lang="en-GB" sz="800" b="1" dirty="0" smtClean="0">
                <a:latin typeface="Arial" panose="020B0604020202020204" pitchFamily="34" charset="0"/>
                <a:cs typeface="Arial" panose="020B0604020202020204" pitchFamily="34" charset="0"/>
              </a:rPr>
              <a:t>Reference:</a:t>
            </a:r>
            <a:endParaRPr lang="en-GB" sz="800" dirty="0" smtClean="0">
              <a:latin typeface="Arial" panose="020B0604020202020204" pitchFamily="34" charset="0"/>
              <a:cs typeface="Arial" panose="020B0604020202020204" pitchFamily="34" charset="0"/>
            </a:endParaRPr>
          </a:p>
          <a:p>
            <a:pPr marL="228600" marR="0" lvl="0" indent="-228600" algn="l" defTabSz="457200" rtl="0" eaLnBrk="1" fontAlgn="auto" latinLnBrk="0" hangingPunct="1">
              <a:lnSpc>
                <a:spcPct val="100000"/>
              </a:lnSpc>
              <a:spcBef>
                <a:spcPts val="0"/>
              </a:spcBef>
              <a:spcAft>
                <a:spcPts val="0"/>
              </a:spcAft>
              <a:buClrTx/>
              <a:buSzTx/>
              <a:buFont typeface="+mj-lt"/>
              <a:buAutoNum type="arabicPeriod"/>
              <a:tabLst/>
              <a:defRPr/>
            </a:pPr>
            <a:r>
              <a:rPr lang="en-GB" sz="800" kern="1200" dirty="0" err="1" smtClean="0">
                <a:solidFill>
                  <a:schemeClr val="tx1"/>
                </a:solidFill>
                <a:effectLst/>
                <a:latin typeface="Arial" panose="020B0604020202020204" pitchFamily="34" charset="0"/>
                <a:cs typeface="Arial" panose="020B0604020202020204" pitchFamily="34" charset="0"/>
              </a:rPr>
              <a:t>Coit</a:t>
            </a:r>
            <a:r>
              <a:rPr lang="en-GB" sz="800" kern="1200" dirty="0" smtClean="0">
                <a:solidFill>
                  <a:schemeClr val="tx1"/>
                </a:solidFill>
                <a:effectLst/>
                <a:latin typeface="Arial" panose="020B0604020202020204" pitchFamily="34" charset="0"/>
                <a:cs typeface="Arial" panose="020B0604020202020204" pitchFamily="34" charset="0"/>
              </a:rPr>
              <a:t> DG, Thompson </a:t>
            </a:r>
            <a:r>
              <a:rPr lang="en-GB" sz="800" kern="1200" dirty="0" err="1" smtClean="0">
                <a:solidFill>
                  <a:schemeClr val="tx1"/>
                </a:solidFill>
                <a:effectLst/>
                <a:latin typeface="Arial" panose="020B0604020202020204" pitchFamily="34" charset="0"/>
                <a:cs typeface="Arial" panose="020B0604020202020204" pitchFamily="34" charset="0"/>
              </a:rPr>
              <a:t>JA</a:t>
            </a:r>
            <a:r>
              <a:rPr lang="en-GB" sz="800" kern="1200" dirty="0" smtClean="0">
                <a:solidFill>
                  <a:schemeClr val="tx1"/>
                </a:solidFill>
                <a:effectLst/>
                <a:latin typeface="Arial" panose="020B0604020202020204" pitchFamily="34" charset="0"/>
                <a:cs typeface="Arial" panose="020B0604020202020204" pitchFamily="34" charset="0"/>
              </a:rPr>
              <a:t>, </a:t>
            </a:r>
            <a:r>
              <a:rPr lang="en-GB" sz="800" kern="1200" dirty="0" err="1" smtClean="0">
                <a:solidFill>
                  <a:schemeClr val="tx1"/>
                </a:solidFill>
                <a:effectLst/>
                <a:latin typeface="Arial" panose="020B0604020202020204" pitchFamily="34" charset="0"/>
                <a:cs typeface="Arial" panose="020B0604020202020204" pitchFamily="34" charset="0"/>
              </a:rPr>
              <a:t>Algazi</a:t>
            </a:r>
            <a:r>
              <a:rPr lang="en-GB" sz="800" kern="1200" dirty="0" smtClean="0">
                <a:solidFill>
                  <a:schemeClr val="tx1"/>
                </a:solidFill>
                <a:effectLst/>
                <a:latin typeface="Arial" panose="020B0604020202020204" pitchFamily="34" charset="0"/>
                <a:cs typeface="Arial" panose="020B0604020202020204" pitchFamily="34" charset="0"/>
              </a:rPr>
              <a:t> A, et al. Melanoma, version 2.2016, </a:t>
            </a:r>
            <a:r>
              <a:rPr lang="en-GB" sz="800" kern="1200" dirty="0" err="1" smtClean="0">
                <a:solidFill>
                  <a:schemeClr val="tx1"/>
                </a:solidFill>
                <a:effectLst/>
                <a:latin typeface="Arial" panose="020B0604020202020204" pitchFamily="34" charset="0"/>
                <a:cs typeface="Arial" panose="020B0604020202020204" pitchFamily="34" charset="0"/>
              </a:rPr>
              <a:t>NCCN</a:t>
            </a:r>
            <a:r>
              <a:rPr lang="en-GB" sz="800" kern="1200" dirty="0" smtClean="0">
                <a:solidFill>
                  <a:schemeClr val="tx1"/>
                </a:solidFill>
                <a:effectLst/>
                <a:latin typeface="Arial" panose="020B0604020202020204" pitchFamily="34" charset="0"/>
                <a:cs typeface="Arial" panose="020B0604020202020204" pitchFamily="34" charset="0"/>
              </a:rPr>
              <a:t> clinical practice guidelines in oncology. </a:t>
            </a:r>
            <a:r>
              <a:rPr lang="en-GB" sz="800" i="1" kern="1200" dirty="0" smtClean="0">
                <a:solidFill>
                  <a:schemeClr val="tx1"/>
                </a:solidFill>
                <a:effectLst/>
                <a:latin typeface="Arial" panose="020B0604020202020204" pitchFamily="34" charset="0"/>
                <a:cs typeface="Arial" panose="020B0604020202020204" pitchFamily="34" charset="0"/>
              </a:rPr>
              <a:t>J </a:t>
            </a:r>
            <a:r>
              <a:rPr lang="en-GB" sz="800" i="1" kern="1200" dirty="0" err="1" smtClean="0">
                <a:solidFill>
                  <a:schemeClr val="tx1"/>
                </a:solidFill>
                <a:effectLst/>
                <a:latin typeface="Arial" panose="020B0604020202020204" pitchFamily="34" charset="0"/>
                <a:cs typeface="Arial" panose="020B0604020202020204" pitchFamily="34" charset="0"/>
              </a:rPr>
              <a:t>Natl</a:t>
            </a:r>
            <a:r>
              <a:rPr lang="en-GB" sz="800" i="1" kern="1200" dirty="0" smtClean="0">
                <a:solidFill>
                  <a:schemeClr val="tx1"/>
                </a:solidFill>
                <a:effectLst/>
                <a:latin typeface="Arial" panose="020B0604020202020204" pitchFamily="34" charset="0"/>
                <a:cs typeface="Arial" panose="020B0604020202020204" pitchFamily="34" charset="0"/>
              </a:rPr>
              <a:t> </a:t>
            </a:r>
            <a:r>
              <a:rPr lang="en-GB" sz="800" i="1" kern="1200" dirty="0" err="1" smtClean="0">
                <a:solidFill>
                  <a:schemeClr val="tx1"/>
                </a:solidFill>
                <a:effectLst/>
                <a:latin typeface="Arial" panose="020B0604020202020204" pitchFamily="34" charset="0"/>
                <a:cs typeface="Arial" panose="020B0604020202020204" pitchFamily="34" charset="0"/>
              </a:rPr>
              <a:t>Compr</a:t>
            </a:r>
            <a:r>
              <a:rPr lang="en-GB" sz="800" i="1" kern="1200" dirty="0" smtClean="0">
                <a:solidFill>
                  <a:schemeClr val="tx1"/>
                </a:solidFill>
                <a:effectLst/>
                <a:latin typeface="Arial" panose="020B0604020202020204" pitchFamily="34" charset="0"/>
                <a:cs typeface="Arial" panose="020B0604020202020204" pitchFamily="34" charset="0"/>
              </a:rPr>
              <a:t> </a:t>
            </a:r>
            <a:r>
              <a:rPr lang="en-GB" sz="800" i="1" kern="1200" dirty="0" err="1" smtClean="0">
                <a:solidFill>
                  <a:schemeClr val="tx1"/>
                </a:solidFill>
                <a:effectLst/>
                <a:latin typeface="Arial" panose="020B0604020202020204" pitchFamily="34" charset="0"/>
                <a:cs typeface="Arial" panose="020B0604020202020204" pitchFamily="34" charset="0"/>
              </a:rPr>
              <a:t>Canc</a:t>
            </a:r>
            <a:r>
              <a:rPr lang="en-GB" sz="800" i="1" kern="1200" dirty="0" smtClean="0">
                <a:solidFill>
                  <a:schemeClr val="tx1"/>
                </a:solidFill>
                <a:effectLst/>
                <a:latin typeface="Arial" panose="020B0604020202020204" pitchFamily="34" charset="0"/>
                <a:cs typeface="Arial" panose="020B0604020202020204" pitchFamily="34" charset="0"/>
              </a:rPr>
              <a:t> </a:t>
            </a:r>
            <a:r>
              <a:rPr lang="en-GB" sz="800" i="1" kern="1200" dirty="0" err="1" smtClean="0">
                <a:solidFill>
                  <a:schemeClr val="tx1"/>
                </a:solidFill>
                <a:effectLst/>
                <a:latin typeface="Arial" panose="020B0604020202020204" pitchFamily="34" charset="0"/>
                <a:cs typeface="Arial" panose="020B0604020202020204" pitchFamily="34" charset="0"/>
              </a:rPr>
              <a:t>Netw</a:t>
            </a:r>
            <a:r>
              <a:rPr lang="en-GB" sz="800" i="1" kern="1200" dirty="0" smtClean="0">
                <a:solidFill>
                  <a:schemeClr val="tx1"/>
                </a:solidFill>
                <a:effectLst/>
                <a:latin typeface="Arial" panose="020B0604020202020204" pitchFamily="34" charset="0"/>
                <a:cs typeface="Arial" panose="020B0604020202020204" pitchFamily="34" charset="0"/>
              </a:rPr>
              <a:t>. </a:t>
            </a:r>
            <a:r>
              <a:rPr lang="en-GB" sz="800" kern="1200" dirty="0" smtClean="0">
                <a:solidFill>
                  <a:schemeClr val="tx1"/>
                </a:solidFill>
                <a:effectLst/>
                <a:latin typeface="Arial" panose="020B0604020202020204" pitchFamily="34" charset="0"/>
                <a:cs typeface="Arial" panose="020B0604020202020204" pitchFamily="34" charset="0"/>
              </a:rPr>
              <a:t>2016;14(4):450-473. https://www.nccn.org/professionals/physician_gls/pdf/prostate.pdf. Accessed June 16, 2016.</a:t>
            </a:r>
          </a:p>
          <a:p>
            <a:pPr marL="228600" marR="0" lvl="0" indent="-228600" algn="l" defTabSz="457200" rtl="0" eaLnBrk="1" fontAlgn="auto" latinLnBrk="0" hangingPunct="1">
              <a:lnSpc>
                <a:spcPct val="100000"/>
              </a:lnSpc>
              <a:spcBef>
                <a:spcPts val="0"/>
              </a:spcBef>
              <a:spcAft>
                <a:spcPts val="0"/>
              </a:spcAft>
              <a:buClrTx/>
              <a:buSzTx/>
              <a:buFont typeface="+mj-lt"/>
              <a:buAutoNum type="arabicPeriod"/>
              <a:tabLst/>
              <a:defRPr/>
            </a:pPr>
            <a:endParaRPr lang="en-GB" sz="1050" kern="1200" dirty="0" smtClean="0">
              <a:solidFill>
                <a:schemeClr val="tx1"/>
              </a:solidFill>
              <a:effectLst/>
              <a:latin typeface="Arial" panose="020B0604020202020204" pitchFamily="34" charset="0"/>
              <a:cs typeface="Arial" panose="020B0604020202020204" pitchFamily="34" charset="0"/>
            </a:endParaRPr>
          </a:p>
          <a:p>
            <a:endParaRPr lang="en-GB" sz="1050" dirty="0" smtClean="0">
              <a:latin typeface="Arial" panose="020B0604020202020204" pitchFamily="34" charset="0"/>
              <a:cs typeface="Arial" panose="020B0604020202020204" pitchFamily="34" charset="0"/>
            </a:endParaRPr>
          </a:p>
          <a:p>
            <a:endParaRPr lang="en-GB" sz="1050" dirty="0" smtClean="0">
              <a:latin typeface="Arial" panose="020B0604020202020204" pitchFamily="34" charset="0"/>
              <a:cs typeface="Arial" panose="020B0604020202020204" pitchFamily="34" charset="0"/>
            </a:endParaRPr>
          </a:p>
          <a:p>
            <a:endParaRPr lang="en-GB" sz="105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FC51A87A-2AE1-D146-87E8-F584AD5E8E38}" type="slidenum">
              <a:rPr lang="en-GB" smtClean="0"/>
              <a:t>59</a:t>
            </a:fld>
            <a:endParaRPr lang="en-GB" dirty="0"/>
          </a:p>
        </p:txBody>
      </p:sp>
    </p:spTree>
    <p:extLst>
      <p:ext uri="{BB962C8B-B14F-4D97-AF65-F5344CB8AC3E}">
        <p14:creationId xmlns:p14="http://schemas.microsoft.com/office/powerpoint/2010/main" val="540967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343399"/>
            <a:ext cx="5486400" cy="4799013"/>
          </a:xfrm>
        </p:spPr>
        <p:txBody>
          <a:bodyPr/>
          <a:lstStyle/>
          <a:p>
            <a:r>
              <a:rPr lang="en-GB" sz="1050" u="sng" dirty="0" smtClean="0">
                <a:latin typeface="Arial" panose="020B0604020202020204" pitchFamily="34" charset="0"/>
                <a:cs typeface="Arial" panose="020B0604020202020204" pitchFamily="34" charset="0"/>
              </a:rPr>
              <a:t>Prognostic models and nomograms</a:t>
            </a:r>
          </a:p>
          <a:p>
            <a:endParaRPr lang="en-GB" sz="1050" dirty="0" smtClean="0">
              <a:latin typeface="Arial" panose="020B0604020202020204" pitchFamily="34" charset="0"/>
              <a:cs typeface="Arial" panose="020B0604020202020204" pitchFamily="34" charset="0"/>
            </a:endParaRPr>
          </a:p>
          <a:p>
            <a:r>
              <a:rPr lang="en-GB" sz="1050" baseline="0" dirty="0" smtClean="0">
                <a:latin typeface="Arial" panose="020B0604020202020204" pitchFamily="34" charset="0"/>
                <a:cs typeface="Arial" panose="020B0604020202020204" pitchFamily="34" charset="0"/>
              </a:rPr>
              <a:t>Nomograms are one of the most accurate predictive tools.</a:t>
            </a:r>
            <a:r>
              <a:rPr lang="en-GB" sz="1050" baseline="30000" dirty="0" smtClean="0">
                <a:latin typeface="Arial" panose="020B0604020202020204" pitchFamily="34" charset="0"/>
                <a:cs typeface="Arial" panose="020B0604020202020204" pitchFamily="34" charset="0"/>
              </a:rPr>
              <a:t>1</a:t>
            </a:r>
            <a:r>
              <a:rPr lang="en-GB" sz="1050" baseline="0" dirty="0" smtClean="0">
                <a:latin typeface="Arial" panose="020B0604020202020204" pitchFamily="34" charset="0"/>
                <a:cs typeface="Arial" panose="020B0604020202020204" pitchFamily="34" charset="0"/>
              </a:rPr>
              <a:t> /p5/para4 </a:t>
            </a:r>
            <a:r>
              <a:rPr lang="en-GB" sz="1050" dirty="0" smtClean="0">
                <a:latin typeface="Arial" panose="020B0604020202020204" pitchFamily="34" charset="0"/>
                <a:cs typeface="Arial" panose="020B0604020202020204" pitchFamily="34" charset="0"/>
              </a:rPr>
              <a:t>Nomogram</a:t>
            </a:r>
            <a:r>
              <a:rPr lang="en-GB" sz="1050" baseline="0" dirty="0" smtClean="0">
                <a:latin typeface="Arial" panose="020B0604020202020204" pitchFamily="34" charset="0"/>
                <a:cs typeface="Arial" panose="020B0604020202020204" pitchFamily="34" charset="0"/>
              </a:rPr>
              <a:t> is the term used to describe various statistical methodologies that can be used to predict a particular disease outcome. The nomogram incorporates continuous or categorical variables, and the effect of these on the outcome of interest is represented by the axes. Risk points are attributed depending on the prognostic significance of the variable of interest.</a:t>
            </a:r>
            <a:r>
              <a:rPr lang="en-GB" sz="1050" baseline="30000" dirty="0" smtClean="0">
                <a:latin typeface="Arial" panose="020B0604020202020204" pitchFamily="34" charset="0"/>
                <a:cs typeface="Arial" panose="020B0604020202020204" pitchFamily="34" charset="0"/>
              </a:rPr>
              <a:t>1 </a:t>
            </a:r>
            <a:r>
              <a:rPr lang="en-GB" sz="1050" baseline="0" dirty="0" smtClean="0">
                <a:latin typeface="Arial" panose="020B0604020202020204" pitchFamily="34" charset="0"/>
                <a:cs typeface="Arial" panose="020B0604020202020204" pitchFamily="34" charset="0"/>
              </a:rPr>
              <a:t>/p5/para1</a:t>
            </a:r>
          </a:p>
          <a:p>
            <a:endParaRPr lang="en-GB" sz="1050" dirty="0" smtClean="0">
              <a:latin typeface="Arial" panose="020B0604020202020204" pitchFamily="34" charset="0"/>
              <a:cs typeface="Arial" panose="020B0604020202020204" pitchFamily="34" charset="0"/>
            </a:endParaRPr>
          </a:p>
          <a:p>
            <a:pPr marL="0" marR="0" indent="0" algn="l" defTabSz="457200" rtl="0" eaLnBrk="1" fontAlgn="auto" latinLnBrk="0" hangingPunct="1">
              <a:lnSpc>
                <a:spcPct val="100000"/>
              </a:lnSpc>
              <a:spcBef>
                <a:spcPts val="0"/>
              </a:spcBef>
              <a:spcAft>
                <a:spcPts val="0"/>
              </a:spcAft>
              <a:buClrTx/>
              <a:buSzTx/>
              <a:buFontTx/>
              <a:buNone/>
              <a:tabLst/>
              <a:defRPr/>
            </a:pPr>
            <a:r>
              <a:rPr lang="en-GB" sz="1050" dirty="0" smtClean="0">
                <a:latin typeface="Arial" panose="020B0604020202020204" pitchFamily="34" charset="0"/>
                <a:cs typeface="Arial" panose="020B0604020202020204" pitchFamily="34" charset="0"/>
              </a:rPr>
              <a:t>Nomograms</a:t>
            </a:r>
            <a:r>
              <a:rPr lang="en-GB" sz="1050" baseline="0" dirty="0" smtClean="0">
                <a:latin typeface="Arial" panose="020B0604020202020204" pitchFamily="34" charset="0"/>
                <a:cs typeface="Arial" panose="020B0604020202020204" pitchFamily="34" charset="0"/>
              </a:rPr>
              <a:t> can assist both physicians and patients in taking treatment decisions.</a:t>
            </a:r>
            <a:r>
              <a:rPr lang="en-GB" sz="1050" baseline="30000" dirty="0" smtClean="0">
                <a:latin typeface="Arial" panose="020B0604020202020204" pitchFamily="34" charset="0"/>
                <a:cs typeface="Arial" panose="020B0604020202020204" pitchFamily="34" charset="0"/>
              </a:rPr>
              <a:t>1 </a:t>
            </a:r>
            <a:r>
              <a:rPr lang="en-GB" sz="1050" baseline="0" dirty="0" smtClean="0">
                <a:latin typeface="Arial" panose="020B0604020202020204" pitchFamily="34" charset="0"/>
                <a:cs typeface="Arial" panose="020B0604020202020204" pitchFamily="34" charset="0"/>
              </a:rPr>
              <a:t>/p5/para4, /p10/para4-5</a:t>
            </a:r>
            <a:r>
              <a:rPr lang="en-GB" sz="1050" baseline="30000" dirty="0" smtClean="0">
                <a:latin typeface="Arial" panose="020B0604020202020204" pitchFamily="34" charset="0"/>
                <a:cs typeface="Arial" panose="020B0604020202020204" pitchFamily="34" charset="0"/>
              </a:rPr>
              <a:t> </a:t>
            </a:r>
            <a:r>
              <a:rPr lang="en-GB" sz="1050" baseline="0" dirty="0" smtClean="0">
                <a:latin typeface="Arial" panose="020B0604020202020204" pitchFamily="34" charset="0"/>
                <a:cs typeface="Arial" panose="020B0604020202020204" pitchFamily="34" charset="0"/>
              </a:rPr>
              <a:t>N</a:t>
            </a:r>
            <a:r>
              <a:rPr lang="en-GB" sz="1050" dirty="0" smtClean="0">
                <a:latin typeface="Arial" panose="020B0604020202020204" pitchFamily="34" charset="0"/>
                <a:cs typeface="Arial" panose="020B0604020202020204" pitchFamily="34" charset="0"/>
              </a:rPr>
              <a:t>omogram can be used at each stage of the disease pathway to assist the clinician to make a tailored prediction based on the clinical parameters of an individual patient rather than a risk group. </a:t>
            </a:r>
          </a:p>
          <a:p>
            <a:pPr marL="0" marR="0" indent="0" algn="l" defTabSz="457200" rtl="0" eaLnBrk="1" fontAlgn="auto" latinLnBrk="0" hangingPunct="1">
              <a:lnSpc>
                <a:spcPct val="100000"/>
              </a:lnSpc>
              <a:spcBef>
                <a:spcPts val="0"/>
              </a:spcBef>
              <a:spcAft>
                <a:spcPts val="0"/>
              </a:spcAft>
              <a:buClrTx/>
              <a:buSzTx/>
              <a:buFontTx/>
              <a:buNone/>
              <a:tabLst/>
              <a:defRPr/>
            </a:pPr>
            <a:endParaRPr lang="en-GB" sz="1050" b="1" dirty="0" smtClean="0">
              <a:latin typeface="Arial" panose="020B0604020202020204" pitchFamily="34" charset="0"/>
              <a:cs typeface="Arial" panose="020B0604020202020204" pitchFamily="34" charset="0"/>
            </a:endParaRPr>
          </a:p>
          <a:p>
            <a:r>
              <a:rPr lang="en-GB" sz="800" b="1" dirty="0" smtClean="0">
                <a:latin typeface="Arial" panose="020B0604020202020204" pitchFamily="34" charset="0"/>
                <a:cs typeface="Arial" panose="020B0604020202020204" pitchFamily="34" charset="0"/>
              </a:rPr>
              <a:t>Reference:</a:t>
            </a:r>
            <a:endParaRPr lang="en-GB" sz="800" dirty="0" smtClean="0">
              <a:latin typeface="Arial" panose="020B0604020202020204" pitchFamily="34" charset="0"/>
              <a:cs typeface="Arial" panose="020B0604020202020204" pitchFamily="34" charset="0"/>
            </a:endParaRPr>
          </a:p>
          <a:p>
            <a:pPr marL="228600" indent="-228600">
              <a:buAutoNum type="arabicPeriod"/>
            </a:pPr>
            <a:r>
              <a:rPr lang="en-GB" sz="800" dirty="0" smtClean="0">
                <a:latin typeface="Arial" panose="020B0604020202020204" pitchFamily="34" charset="0"/>
                <a:cs typeface="Arial" panose="020B0604020202020204" pitchFamily="34" charset="0"/>
              </a:rPr>
              <a:t>Shariat SF, Kattan MW, Vickers AJ, Karakiewicz PI, Scardino PT. Critical</a:t>
            </a:r>
            <a:r>
              <a:rPr lang="en-GB" sz="800" baseline="0" dirty="0" smtClean="0">
                <a:latin typeface="Arial" panose="020B0604020202020204" pitchFamily="34" charset="0"/>
                <a:cs typeface="Arial" panose="020B0604020202020204" pitchFamily="34" charset="0"/>
              </a:rPr>
              <a:t> review of prostate cancer predictive tools. </a:t>
            </a:r>
            <a:r>
              <a:rPr lang="en-GB" sz="800" i="1" baseline="0" dirty="0" smtClean="0">
                <a:latin typeface="Arial" panose="020B0604020202020204" pitchFamily="34" charset="0"/>
                <a:cs typeface="Arial" panose="020B0604020202020204" pitchFamily="34" charset="0"/>
              </a:rPr>
              <a:t>Future Oncol</a:t>
            </a:r>
            <a:r>
              <a:rPr lang="en-GB" sz="800" baseline="0" dirty="0" smtClean="0">
                <a:latin typeface="Arial" panose="020B0604020202020204" pitchFamily="34" charset="0"/>
                <a:cs typeface="Arial" panose="020B0604020202020204" pitchFamily="34" charset="0"/>
              </a:rPr>
              <a:t>. 2009;5(10):1555-1584. </a:t>
            </a:r>
            <a:r>
              <a:rPr lang="en-GB" sz="800" b="0" i="0" kern="1200" dirty="0" smtClean="0">
                <a:solidFill>
                  <a:schemeClr val="tx1"/>
                </a:solidFill>
                <a:effectLst/>
                <a:latin typeface="Arial" panose="020B0604020202020204" pitchFamily="34" charset="0"/>
                <a:cs typeface="Arial" panose="020B0604020202020204" pitchFamily="34" charset="0"/>
              </a:rPr>
              <a:t>doi:10.2217/fon.09.121.</a:t>
            </a:r>
            <a:endParaRPr lang="en-GB" sz="800" baseline="0" dirty="0" smtClean="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FC51A87A-2AE1-D146-87E8-F584AD5E8E38}" type="slidenum">
              <a:rPr lang="en-GB" smtClean="0"/>
              <a:t>6</a:t>
            </a:fld>
            <a:endParaRPr lang="en-GB" dirty="0"/>
          </a:p>
        </p:txBody>
      </p:sp>
    </p:spTree>
    <p:extLst>
      <p:ext uri="{BB962C8B-B14F-4D97-AF65-F5344CB8AC3E}">
        <p14:creationId xmlns:p14="http://schemas.microsoft.com/office/powerpoint/2010/main" val="346299485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GB" sz="1050" u="sng" dirty="0" smtClean="0">
                <a:latin typeface="Arial" panose="020B0604020202020204" pitchFamily="34" charset="0"/>
                <a:cs typeface="Arial" panose="020B0604020202020204" pitchFamily="34" charset="0"/>
              </a:rPr>
              <a:t>ESMO guidelines</a:t>
            </a:r>
            <a:r>
              <a:rPr lang="en-GB" sz="1050" u="sng" baseline="0" dirty="0" smtClean="0">
                <a:latin typeface="Arial" panose="020B0604020202020204" pitchFamily="34" charset="0"/>
                <a:cs typeface="Arial" panose="020B0604020202020204" pitchFamily="34" charset="0"/>
              </a:rPr>
              <a:t>: Localised treatment</a:t>
            </a:r>
          </a:p>
          <a:p>
            <a:pPr marL="0" marR="0" indent="0" algn="l" defTabSz="457200" rtl="0" eaLnBrk="1" fontAlgn="auto" latinLnBrk="0" hangingPunct="1">
              <a:lnSpc>
                <a:spcPct val="100000"/>
              </a:lnSpc>
              <a:spcBef>
                <a:spcPts val="0"/>
              </a:spcBef>
              <a:spcAft>
                <a:spcPts val="0"/>
              </a:spcAft>
              <a:buClrTx/>
              <a:buSzTx/>
              <a:buFontTx/>
              <a:buNone/>
              <a:tabLst/>
              <a:defRPr/>
            </a:pPr>
            <a:endParaRPr lang="en-GB" sz="1050" baseline="0" dirty="0" smtClean="0">
              <a:latin typeface="Arial" panose="020B0604020202020204" pitchFamily="34" charset="0"/>
              <a:cs typeface="Arial" panose="020B0604020202020204" pitchFamily="34" charset="0"/>
            </a:endParaRPr>
          </a:p>
          <a:p>
            <a:pPr marL="0" marR="0" indent="0" algn="l" defTabSz="457200" rtl="0" eaLnBrk="1" fontAlgn="auto" latinLnBrk="0" hangingPunct="1">
              <a:lnSpc>
                <a:spcPct val="100000"/>
              </a:lnSpc>
              <a:spcBef>
                <a:spcPts val="0"/>
              </a:spcBef>
              <a:spcAft>
                <a:spcPts val="0"/>
              </a:spcAft>
              <a:buClrTx/>
              <a:buSzTx/>
              <a:buFontTx/>
              <a:buNone/>
              <a:tabLst/>
              <a:defRPr/>
            </a:pPr>
            <a:r>
              <a:rPr lang="en-GB" sz="1050" dirty="0" smtClean="0">
                <a:latin typeface="Arial" panose="020B0604020202020204" pitchFamily="34" charset="0"/>
                <a:cs typeface="Arial" panose="020B0604020202020204" pitchFamily="34" charset="0"/>
              </a:rPr>
              <a:t>The ESMO</a:t>
            </a:r>
            <a:r>
              <a:rPr lang="en-GB" sz="1050" baseline="0" dirty="0" smtClean="0">
                <a:latin typeface="Arial" panose="020B0604020202020204" pitchFamily="34" charset="0"/>
                <a:cs typeface="Arial" panose="020B0604020202020204" pitchFamily="34" charset="0"/>
              </a:rPr>
              <a:t> provides guidelines for the therapeutic management of different stages of prostate cancer. </a:t>
            </a:r>
            <a:r>
              <a:rPr lang="en-GB" sz="1050" dirty="0" smtClean="0">
                <a:latin typeface="Arial" pitchFamily="34" charset="0"/>
                <a:cs typeface="Arial" panose="020B0604020202020204" pitchFamily="34" charset="0"/>
              </a:rPr>
              <a:t>As</a:t>
            </a:r>
            <a:r>
              <a:rPr lang="en-GB" sz="1050" baseline="0" dirty="0" smtClean="0">
                <a:latin typeface="Arial" pitchFamily="34" charset="0"/>
                <a:cs typeface="Arial" panose="020B0604020202020204" pitchFamily="34" charset="0"/>
              </a:rPr>
              <a:t> with the NCCN guidelines, the ESMO prostate cancer clinical practice guidelines for </a:t>
            </a:r>
            <a:r>
              <a:rPr lang="en-GB" sz="1050" dirty="0" smtClean="0">
                <a:latin typeface="Arial" pitchFamily="34" charset="0"/>
                <a:cs typeface="Arial" panose="020B0604020202020204" pitchFamily="34" charset="0"/>
              </a:rPr>
              <a:t>localised disease are also grouped in relation to recurrence risk. </a:t>
            </a:r>
            <a:r>
              <a:rPr lang="en-GB" sz="1050" baseline="0" dirty="0" smtClean="0">
                <a:latin typeface="Arial" panose="020B0604020202020204" pitchFamily="34" charset="0"/>
                <a:cs typeface="Arial" panose="020B0604020202020204" pitchFamily="34" charset="0"/>
              </a:rPr>
              <a:t>Recommendations include watchful waiting with delayed hormone therapy for patients with low-risk disease and those with localised disease who are not suited or unwilling to have radical treatment. Radical prostatectomy or radiotherapy including external beam or brachytherapy are options for patients with low- or intermediate-risk disease. EBRT in combination with hormonal therapy or radical prostatectomy with pelvic lymphadenectomy are options for patients with high-risk cancer.</a:t>
            </a:r>
            <a:r>
              <a:rPr lang="en-GB" sz="1050" baseline="30000" dirty="0" smtClean="0">
                <a:latin typeface="Arial" panose="020B0604020202020204" pitchFamily="34" charset="0"/>
                <a:cs typeface="Arial" panose="020B0604020202020204" pitchFamily="34" charset="0"/>
              </a:rPr>
              <a:t>1 </a:t>
            </a:r>
            <a:r>
              <a:rPr lang="en-GB" sz="1050" baseline="0" dirty="0" smtClean="0">
                <a:latin typeface="Arial" panose="020B0604020202020204" pitchFamily="34" charset="0"/>
                <a:cs typeface="Arial" panose="020B0604020202020204" pitchFamily="34" charset="0"/>
              </a:rPr>
              <a:t>/pv70/col2/para2-3, /pv71/Table3</a:t>
            </a:r>
            <a:endParaRPr lang="en-GB" sz="1050" dirty="0" smtClean="0">
              <a:latin typeface="Arial" panose="020B0604020202020204" pitchFamily="34" charset="0"/>
              <a:cs typeface="Arial" panose="020B0604020202020204" pitchFamily="34" charset="0"/>
            </a:endParaRPr>
          </a:p>
          <a:p>
            <a:endParaRPr lang="en-GB" sz="1050" dirty="0" smtClean="0">
              <a:latin typeface="Arial" panose="020B0604020202020204" pitchFamily="34" charset="0"/>
              <a:cs typeface="Arial" panose="020B0604020202020204" pitchFamily="34" charset="0"/>
            </a:endParaRPr>
          </a:p>
          <a:p>
            <a:r>
              <a:rPr lang="en-GB" sz="800" b="1" dirty="0" smtClean="0">
                <a:latin typeface="Arial" panose="020B0604020202020204" pitchFamily="34" charset="0"/>
                <a:cs typeface="Arial" panose="020B0604020202020204" pitchFamily="34" charset="0"/>
              </a:rPr>
              <a:t>Reference:</a:t>
            </a:r>
            <a:endParaRPr lang="en-GB" sz="800" dirty="0" smtClean="0">
              <a:latin typeface="Arial" panose="020B0604020202020204" pitchFamily="34" charset="0"/>
              <a:cs typeface="Arial" panose="020B0604020202020204" pitchFamily="34" charset="0"/>
            </a:endParaRPr>
          </a:p>
          <a:p>
            <a:pPr marL="228600" marR="0" lvl="0" indent="-228600" algn="l" defTabSz="457200" rtl="0" eaLnBrk="1" fontAlgn="auto" latinLnBrk="0" hangingPunct="1">
              <a:lnSpc>
                <a:spcPct val="100000"/>
              </a:lnSpc>
              <a:spcBef>
                <a:spcPts val="0"/>
              </a:spcBef>
              <a:spcAft>
                <a:spcPts val="0"/>
              </a:spcAft>
              <a:buClrTx/>
              <a:buSzTx/>
              <a:buFont typeface="+mj-lt"/>
              <a:buAutoNum type="arabicPeriod"/>
              <a:tabLst/>
              <a:defRPr/>
            </a:pPr>
            <a:r>
              <a:rPr lang="en-GB" sz="800" kern="1200" dirty="0" smtClean="0">
                <a:solidFill>
                  <a:schemeClr val="tx1"/>
                </a:solidFill>
                <a:effectLst/>
                <a:latin typeface="Arial" panose="020B0604020202020204" pitchFamily="34" charset="0"/>
                <a:cs typeface="Arial" panose="020B0604020202020204" pitchFamily="34" charset="0"/>
              </a:rPr>
              <a:t>Parker C, Gillessen S, Heidenreich A, </a:t>
            </a:r>
            <a:r>
              <a:rPr lang="en-GB" sz="800" b="0" i="0" u="none" strike="noStrike" kern="1200" baseline="0" dirty="0" smtClean="0">
                <a:solidFill>
                  <a:schemeClr val="tx1"/>
                </a:solidFill>
                <a:latin typeface="Arial" panose="020B0604020202020204" pitchFamily="34" charset="0"/>
                <a:cs typeface="Arial" panose="020B0604020202020204" pitchFamily="34" charset="0"/>
              </a:rPr>
              <a:t>Horwich A, </a:t>
            </a:r>
            <a:r>
              <a:rPr lang="en-GB" sz="800" kern="1200" dirty="0" smtClean="0">
                <a:solidFill>
                  <a:schemeClr val="tx1"/>
                </a:solidFill>
                <a:effectLst/>
                <a:latin typeface="Arial" panose="020B0604020202020204" pitchFamily="34" charset="0"/>
                <a:cs typeface="Arial" panose="020B0604020202020204" pitchFamily="34" charset="0"/>
              </a:rPr>
              <a:t>ESMO</a:t>
            </a:r>
            <a:r>
              <a:rPr lang="en-GB" sz="800" kern="1200" baseline="0" dirty="0" smtClean="0">
                <a:solidFill>
                  <a:schemeClr val="tx1"/>
                </a:solidFill>
                <a:effectLst/>
                <a:latin typeface="Arial" panose="020B0604020202020204" pitchFamily="34" charset="0"/>
                <a:cs typeface="Arial" panose="020B0604020202020204" pitchFamily="34" charset="0"/>
              </a:rPr>
              <a:t> </a:t>
            </a:r>
            <a:r>
              <a:rPr lang="en-GB" sz="800" kern="1200" dirty="0" smtClean="0">
                <a:solidFill>
                  <a:schemeClr val="tx1"/>
                </a:solidFill>
                <a:effectLst/>
                <a:latin typeface="Arial" panose="020B0604020202020204" pitchFamily="34" charset="0"/>
                <a:cs typeface="Arial" panose="020B0604020202020204" pitchFamily="34" charset="0"/>
              </a:rPr>
              <a:t>Guidelines Committee. Cancer of the prostate: ESMO clinical practice guidelines for diagnosis, treatment, and follow-up. </a:t>
            </a:r>
            <a:r>
              <a:rPr lang="en-GB" sz="800" i="1" kern="1200" dirty="0" smtClean="0">
                <a:solidFill>
                  <a:schemeClr val="tx1"/>
                </a:solidFill>
                <a:effectLst/>
                <a:latin typeface="Arial" panose="020B0604020202020204" pitchFamily="34" charset="0"/>
                <a:cs typeface="Arial" panose="020B0604020202020204" pitchFamily="34" charset="0"/>
              </a:rPr>
              <a:t>Ann Oncol. </a:t>
            </a:r>
            <a:r>
              <a:rPr lang="en-GB" sz="800" kern="1200" dirty="0" smtClean="0">
                <a:solidFill>
                  <a:schemeClr val="tx1"/>
                </a:solidFill>
                <a:effectLst/>
                <a:latin typeface="Arial" panose="020B0604020202020204" pitchFamily="34" charset="0"/>
                <a:cs typeface="Arial" panose="020B0604020202020204" pitchFamily="34" charset="0"/>
              </a:rPr>
              <a:t>2015;26(Suppl 5):v69-v77. </a:t>
            </a:r>
            <a:r>
              <a:rPr lang="en-GB" sz="800" dirty="0" smtClean="0">
                <a:latin typeface="Arial" panose="020B0604020202020204" pitchFamily="34" charset="0"/>
                <a:cs typeface="Arial" panose="020B0604020202020204" pitchFamily="34" charset="0"/>
              </a:rPr>
              <a:t>doi:10.1093/annonc/mdv222.</a:t>
            </a:r>
            <a:endParaRPr lang="en-GB" sz="800" kern="1200" dirty="0" smtClean="0">
              <a:solidFill>
                <a:schemeClr val="tx1"/>
              </a:solidFill>
              <a:effectLst/>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FC51A87A-2AE1-D146-87E8-F584AD5E8E38}" type="slidenum">
              <a:rPr lang="en-GB" smtClean="0"/>
              <a:t>60</a:t>
            </a:fld>
            <a:endParaRPr lang="en-GB" dirty="0"/>
          </a:p>
        </p:txBody>
      </p:sp>
    </p:spTree>
    <p:extLst>
      <p:ext uri="{BB962C8B-B14F-4D97-AF65-F5344CB8AC3E}">
        <p14:creationId xmlns:p14="http://schemas.microsoft.com/office/powerpoint/2010/main" val="262839732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377371" y="4343400"/>
            <a:ext cx="6183085" cy="4574280"/>
          </a:xfrm>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GB" sz="1050" u="sng" dirty="0" smtClean="0">
                <a:latin typeface="Arial" panose="020B0604020202020204" pitchFamily="34" charset="0"/>
                <a:cs typeface="Arial" panose="020B0604020202020204" pitchFamily="34" charset="0"/>
              </a:rPr>
              <a:t>EAU guidelines</a:t>
            </a:r>
            <a:r>
              <a:rPr lang="en-GB" sz="1050" u="sng" baseline="0" dirty="0" smtClean="0">
                <a:latin typeface="Arial" panose="020B0604020202020204" pitchFamily="34" charset="0"/>
                <a:cs typeface="Arial" panose="020B0604020202020204" pitchFamily="34" charset="0"/>
              </a:rPr>
              <a:t>: Localised treatment</a:t>
            </a:r>
          </a:p>
          <a:p>
            <a:pPr marL="0" marR="0" indent="0" algn="l" defTabSz="457200" rtl="0" eaLnBrk="1" fontAlgn="auto" latinLnBrk="0" hangingPunct="1">
              <a:lnSpc>
                <a:spcPct val="100000"/>
              </a:lnSpc>
              <a:spcBef>
                <a:spcPts val="0"/>
              </a:spcBef>
              <a:spcAft>
                <a:spcPts val="0"/>
              </a:spcAft>
              <a:buClrTx/>
              <a:buSzTx/>
              <a:buFontTx/>
              <a:buNone/>
              <a:tabLst/>
              <a:defRPr/>
            </a:pPr>
            <a:endParaRPr lang="en-GB" sz="1050" b="0" dirty="0" smtClean="0">
              <a:latin typeface="Arial" panose="020B0604020202020204" pitchFamily="34" charset="0"/>
              <a:cs typeface="Arial" panose="020B0604020202020204" pitchFamily="34" charset="0"/>
            </a:endParaRPr>
          </a:p>
          <a:p>
            <a:pPr marL="0" marR="0" indent="0" algn="l" defTabSz="457200" rtl="0" eaLnBrk="1" fontAlgn="auto" latinLnBrk="0" hangingPunct="1">
              <a:lnSpc>
                <a:spcPct val="100000"/>
              </a:lnSpc>
              <a:spcBef>
                <a:spcPts val="0"/>
              </a:spcBef>
              <a:spcAft>
                <a:spcPts val="0"/>
              </a:spcAft>
              <a:buClrTx/>
              <a:buSzTx/>
              <a:buFontTx/>
              <a:buNone/>
              <a:tabLst/>
              <a:defRPr/>
            </a:pPr>
            <a:r>
              <a:rPr lang="en-GB" sz="1050" b="0" dirty="0" smtClean="0">
                <a:latin typeface="Arial" panose="020B0604020202020204" pitchFamily="34" charset="0"/>
                <a:cs typeface="Arial" panose="020B0604020202020204" pitchFamily="34" charset="0"/>
              </a:rPr>
              <a:t>Watchful waiting is an option in patients with low-risk, intermediate-risk and high-risk localised prostate cancer not eligible for curative treatments and those with a short life expectancy. These patients should receive non-curative treatments based on symptoms and disease progression</a:t>
            </a:r>
            <a:r>
              <a:rPr lang="en-GB" sz="1050" b="0" baseline="0" dirty="0" smtClean="0">
                <a:latin typeface="Arial" panose="020B0604020202020204" pitchFamily="34" charset="0"/>
                <a:cs typeface="Arial" panose="020B0604020202020204" pitchFamily="34" charset="0"/>
              </a:rPr>
              <a:t>.</a:t>
            </a:r>
            <a:r>
              <a:rPr lang="en-GB" sz="1050" b="0" baseline="30000" dirty="0" smtClean="0">
                <a:latin typeface="Arial" panose="020B0604020202020204" pitchFamily="34" charset="0"/>
                <a:cs typeface="Arial" panose="020B0604020202020204" pitchFamily="34" charset="0"/>
              </a:rPr>
              <a:t>1 </a:t>
            </a:r>
            <a:r>
              <a:rPr lang="en-GB" sz="1050" b="0" baseline="0" dirty="0" smtClean="0">
                <a:latin typeface="Arial" panose="020B0604020202020204" pitchFamily="34" charset="0"/>
                <a:cs typeface="Arial" panose="020B0604020202020204" pitchFamily="34" charset="0"/>
              </a:rPr>
              <a:t>/p76/Table6.9, /p77/Table6.9 Active surveillance is an option for patients with a life expectancy of greater than 10 years and the lowest risk of cancer progression. In this group, radical prostatectomy is an option. Patients at low risk may undergo radiotherapy, such as brachytherapy, with a total dose between 74 and 78 Gy. Those patients unsuited to these options can be treated with cryosurgery or HIFU. The EAU guidelines do not recommend focal therapy as an option outside clinical trials.</a:t>
            </a:r>
            <a:r>
              <a:rPr lang="en-GB" sz="1050" b="0" baseline="30000" dirty="0" smtClean="0">
                <a:latin typeface="Arial" panose="020B0604020202020204" pitchFamily="34" charset="0"/>
                <a:cs typeface="Arial" panose="020B0604020202020204" pitchFamily="34" charset="0"/>
              </a:rPr>
              <a:t>1 </a:t>
            </a:r>
            <a:r>
              <a:rPr lang="en-GB" sz="1050" b="0" baseline="0" dirty="0" smtClean="0">
                <a:latin typeface="Arial" panose="020B0604020202020204" pitchFamily="34" charset="0"/>
                <a:cs typeface="Arial" panose="020B0604020202020204" pitchFamily="34" charset="0"/>
              </a:rPr>
              <a:t>/p76/Table6.9, /p77/Table6.9</a:t>
            </a:r>
          </a:p>
          <a:p>
            <a:pPr marL="0" marR="0" indent="0" algn="l" defTabSz="457200" rtl="0" eaLnBrk="1" fontAlgn="auto" latinLnBrk="0" hangingPunct="1">
              <a:lnSpc>
                <a:spcPct val="100000"/>
              </a:lnSpc>
              <a:spcBef>
                <a:spcPts val="0"/>
              </a:spcBef>
              <a:spcAft>
                <a:spcPts val="0"/>
              </a:spcAft>
              <a:buClrTx/>
              <a:buSzTx/>
              <a:buFontTx/>
              <a:buNone/>
              <a:tabLst/>
              <a:defRPr/>
            </a:pPr>
            <a:endParaRPr lang="en-GB" sz="1050" b="0" baseline="0" dirty="0" smtClean="0">
              <a:latin typeface="Arial" panose="020B0604020202020204" pitchFamily="34" charset="0"/>
              <a:cs typeface="Arial" panose="020B0604020202020204" pitchFamily="34" charset="0"/>
            </a:endParaRPr>
          </a:p>
          <a:p>
            <a:pPr marL="0" marR="0" indent="0" algn="l" defTabSz="457200" rtl="0" eaLnBrk="1" fontAlgn="auto" latinLnBrk="0" hangingPunct="1">
              <a:lnSpc>
                <a:spcPct val="100000"/>
              </a:lnSpc>
              <a:spcBef>
                <a:spcPts val="0"/>
              </a:spcBef>
              <a:spcAft>
                <a:spcPts val="0"/>
              </a:spcAft>
              <a:buClrTx/>
              <a:buSzTx/>
              <a:buFontTx/>
              <a:buNone/>
              <a:tabLst/>
              <a:defRPr/>
            </a:pPr>
            <a:r>
              <a:rPr lang="en-GB" sz="1050" b="0" baseline="0" dirty="0" smtClean="0">
                <a:latin typeface="Arial" panose="020B0604020202020204" pitchFamily="34" charset="0"/>
                <a:cs typeface="Arial" panose="020B0604020202020204" pitchFamily="34" charset="0"/>
              </a:rPr>
              <a:t>Options available to patients with intermediate-risk prostate and a life expectancy of greater than 10 years include radical prostatectomy. eLND should be performed in these patients if the risk for positive lymph nodes is greater than 5%. However, the EAU does not recommend limited </a:t>
            </a:r>
            <a:r>
              <a:rPr lang="en-GB" sz="1050" dirty="0" smtClean="0">
                <a:solidFill>
                  <a:srgbClr val="000000"/>
                </a:solidFill>
                <a:latin typeface="Arial" panose="020B0604020202020204" pitchFamily="34" charset="0"/>
                <a:cs typeface="Arial" panose="020B0604020202020204" pitchFamily="34" charset="0"/>
              </a:rPr>
              <a:t>lymph node dissection (</a:t>
            </a:r>
            <a:r>
              <a:rPr lang="en-GB" sz="1050" b="0" baseline="0" dirty="0" smtClean="0">
                <a:latin typeface="Arial" panose="020B0604020202020204" pitchFamily="34" charset="0"/>
                <a:cs typeface="Arial" panose="020B0604020202020204" pitchFamily="34" charset="0"/>
              </a:rPr>
              <a:t>LND). Androgen suppression monotherapy is not recommended for asymptomatic patients.</a:t>
            </a:r>
            <a:r>
              <a:rPr lang="en-GB" sz="1050" b="0" baseline="30000" dirty="0" smtClean="0">
                <a:latin typeface="Arial" panose="020B0604020202020204" pitchFamily="34" charset="0"/>
                <a:cs typeface="Arial" panose="020B0604020202020204" pitchFamily="34" charset="0"/>
              </a:rPr>
              <a:t>1 </a:t>
            </a:r>
            <a:r>
              <a:rPr lang="en-GB" sz="1050" b="0" baseline="0" dirty="0" smtClean="0">
                <a:latin typeface="Arial" panose="020B0604020202020204" pitchFamily="34" charset="0"/>
                <a:cs typeface="Arial" panose="020B0604020202020204" pitchFamily="34" charset="0"/>
              </a:rPr>
              <a:t>/p77/Table</a:t>
            </a:r>
          </a:p>
          <a:p>
            <a:pPr marL="0" marR="0" indent="0" algn="l" defTabSz="457200" rtl="0" eaLnBrk="1" fontAlgn="auto" latinLnBrk="0" hangingPunct="1">
              <a:lnSpc>
                <a:spcPct val="100000"/>
              </a:lnSpc>
              <a:spcBef>
                <a:spcPts val="0"/>
              </a:spcBef>
              <a:spcAft>
                <a:spcPts val="0"/>
              </a:spcAft>
              <a:buClrTx/>
              <a:buSzTx/>
              <a:buFontTx/>
              <a:buNone/>
              <a:tabLst/>
              <a:defRPr/>
            </a:pPr>
            <a:endParaRPr lang="en-GB" sz="1050" b="0" baseline="0" dirty="0" smtClean="0">
              <a:latin typeface="Arial" panose="020B0604020202020204" pitchFamily="34" charset="0"/>
              <a:cs typeface="Arial" panose="020B0604020202020204" pitchFamily="34" charset="0"/>
            </a:endParaRPr>
          </a:p>
          <a:p>
            <a:pPr marL="0" marR="0" indent="0" algn="l" defTabSz="457200" rtl="0" eaLnBrk="1" fontAlgn="auto" latinLnBrk="0" hangingPunct="1">
              <a:lnSpc>
                <a:spcPct val="100000"/>
              </a:lnSpc>
              <a:spcBef>
                <a:spcPts val="0"/>
              </a:spcBef>
              <a:spcAft>
                <a:spcPts val="0"/>
              </a:spcAft>
              <a:buClrTx/>
              <a:buSzTx/>
              <a:buFontTx/>
              <a:buNone/>
              <a:tabLst/>
              <a:defRPr/>
            </a:pPr>
            <a:r>
              <a:rPr lang="en-GB" sz="1050" noProof="0" dirty="0" err="1" smtClean="0">
                <a:solidFill>
                  <a:schemeClr val="tx1"/>
                </a:solidFill>
                <a:latin typeface="Arial" panose="020B0604020202020204" pitchFamily="34" charset="0"/>
                <a:cs typeface="Arial" panose="020B0604020202020204" pitchFamily="34" charset="0"/>
              </a:rPr>
              <a:t>Neoadjuvant</a:t>
            </a:r>
            <a:r>
              <a:rPr lang="en-GB" sz="1050" noProof="0" dirty="0" smtClean="0">
                <a:solidFill>
                  <a:schemeClr val="tx1"/>
                </a:solidFill>
                <a:latin typeface="Arial" panose="020B0604020202020204" pitchFamily="34" charset="0"/>
                <a:cs typeface="Arial" panose="020B0604020202020204" pitchFamily="34" charset="0"/>
              </a:rPr>
              <a:t> hormone therapy (</a:t>
            </a:r>
            <a:r>
              <a:rPr lang="en-GB" sz="1050" noProof="0" dirty="0" err="1" smtClean="0">
                <a:solidFill>
                  <a:schemeClr val="tx1"/>
                </a:solidFill>
                <a:latin typeface="Arial" panose="020B0604020202020204" pitchFamily="34" charset="0"/>
                <a:cs typeface="Arial" panose="020B0604020202020204" pitchFamily="34" charset="0"/>
              </a:rPr>
              <a:t>NHT</a:t>
            </a:r>
            <a:r>
              <a:rPr lang="en-GB" sz="1050" noProof="0" dirty="0" smtClean="0">
                <a:solidFill>
                  <a:schemeClr val="tx1"/>
                </a:solidFill>
                <a:latin typeface="Arial" panose="020B0604020202020204" pitchFamily="34" charset="0"/>
                <a:cs typeface="Arial" panose="020B0604020202020204" pitchFamily="34" charset="0"/>
              </a:rPr>
              <a:t>) </a:t>
            </a:r>
            <a:r>
              <a:rPr lang="en-GB" sz="1050" b="0" baseline="0" dirty="0" smtClean="0">
                <a:latin typeface="Arial" panose="020B0604020202020204" pitchFamily="34" charset="0"/>
                <a:cs typeface="Arial" panose="020B0604020202020204" pitchFamily="34" charset="0"/>
              </a:rPr>
              <a:t>before radical prostatectomy is not advised. eLND is recommended while limited LND is not advised. The total dose of radiotherapy must be between 76 and 78 Gy in combination with long-term ADT, while androgen suppression monotherapy is reserved for symptomatic or asymptomatic patients unwilling or unable to receive any form of local treatment.</a:t>
            </a:r>
            <a:r>
              <a:rPr lang="en-GB" sz="1050" b="0" baseline="30000" dirty="0" smtClean="0">
                <a:latin typeface="Arial" panose="020B0604020202020204" pitchFamily="34" charset="0"/>
                <a:cs typeface="Arial" panose="020B0604020202020204" pitchFamily="34" charset="0"/>
              </a:rPr>
              <a:t>1 </a:t>
            </a:r>
            <a:r>
              <a:rPr lang="en-GB" sz="1050" b="0" baseline="0" dirty="0" smtClean="0">
                <a:latin typeface="Arial" panose="020B0604020202020204" pitchFamily="34" charset="0"/>
                <a:cs typeface="Arial" panose="020B0604020202020204" pitchFamily="34" charset="0"/>
              </a:rPr>
              <a:t>/p77/Table</a:t>
            </a:r>
          </a:p>
          <a:p>
            <a:pPr marL="0" marR="0" indent="0" algn="l" defTabSz="457200" rtl="0" eaLnBrk="1" fontAlgn="auto" latinLnBrk="0" hangingPunct="1">
              <a:lnSpc>
                <a:spcPct val="100000"/>
              </a:lnSpc>
              <a:spcBef>
                <a:spcPts val="0"/>
              </a:spcBef>
              <a:spcAft>
                <a:spcPts val="0"/>
              </a:spcAft>
              <a:buClrTx/>
              <a:buSzTx/>
              <a:buFontTx/>
              <a:buNone/>
              <a:tabLst/>
              <a:defRPr/>
            </a:pPr>
            <a:endParaRPr lang="en-GB" sz="1050" b="0" baseline="0" dirty="0" smtClean="0">
              <a:latin typeface="Arial" panose="020B0604020202020204" pitchFamily="34" charset="0"/>
              <a:cs typeface="Arial" panose="020B0604020202020204" pitchFamily="34" charset="0"/>
            </a:endParaRPr>
          </a:p>
          <a:p>
            <a:pPr marL="0" marR="0" indent="0" algn="l" defTabSz="457200" rtl="0" eaLnBrk="1" fontAlgn="auto" latinLnBrk="0" hangingPunct="1">
              <a:lnSpc>
                <a:spcPct val="100000"/>
              </a:lnSpc>
              <a:spcBef>
                <a:spcPts val="0"/>
              </a:spcBef>
              <a:spcAft>
                <a:spcPts val="0"/>
              </a:spcAft>
              <a:buClrTx/>
              <a:buSzTx/>
              <a:buFontTx/>
              <a:buNone/>
              <a:tabLst/>
              <a:defRPr/>
            </a:pPr>
            <a:r>
              <a:rPr lang="en-GB" sz="1050" b="0" baseline="0" dirty="0" smtClean="0">
                <a:latin typeface="Arial" panose="020B0604020202020204" pitchFamily="34" charset="0"/>
                <a:cs typeface="Arial" panose="020B0604020202020204" pitchFamily="34" charset="0"/>
              </a:rPr>
              <a:t>Moving on, we will discuss guidelines for locally advanced and metastatic prostate cancer.</a:t>
            </a:r>
          </a:p>
          <a:p>
            <a:pPr marL="0" marR="0" indent="0" algn="l" defTabSz="457200" rtl="0" eaLnBrk="1" fontAlgn="auto" latinLnBrk="0" hangingPunct="1">
              <a:lnSpc>
                <a:spcPct val="100000"/>
              </a:lnSpc>
              <a:spcBef>
                <a:spcPts val="0"/>
              </a:spcBef>
              <a:spcAft>
                <a:spcPts val="0"/>
              </a:spcAft>
              <a:buClrTx/>
              <a:buSzTx/>
              <a:buFontTx/>
              <a:buNone/>
              <a:tabLst/>
              <a:defRPr/>
            </a:pPr>
            <a:endParaRPr lang="en-GB" sz="1050" b="0" dirty="0" smtClean="0">
              <a:latin typeface="Arial" panose="020B0604020202020204" pitchFamily="34" charset="0"/>
              <a:cs typeface="Arial" panose="020B0604020202020204" pitchFamily="34" charset="0"/>
            </a:endParaRPr>
          </a:p>
          <a:p>
            <a:pPr marL="0" marR="0" indent="0" algn="l" defTabSz="457200" rtl="0" eaLnBrk="1" fontAlgn="auto" latinLnBrk="0" hangingPunct="1">
              <a:lnSpc>
                <a:spcPct val="100000"/>
              </a:lnSpc>
              <a:spcBef>
                <a:spcPts val="0"/>
              </a:spcBef>
              <a:spcAft>
                <a:spcPts val="0"/>
              </a:spcAft>
              <a:buClrTx/>
              <a:buSzTx/>
              <a:buFontTx/>
              <a:buNone/>
              <a:tabLst/>
              <a:defRPr/>
            </a:pPr>
            <a:r>
              <a:rPr lang="en-GB" sz="800" b="1" dirty="0" smtClean="0">
                <a:latin typeface="Arial" panose="020B0604020202020204" pitchFamily="34" charset="0"/>
                <a:cs typeface="Arial" panose="020B0604020202020204" pitchFamily="34" charset="0"/>
              </a:rPr>
              <a:t>Reference:</a:t>
            </a:r>
            <a:endParaRPr lang="en-GB" sz="800" dirty="0" smtClean="0">
              <a:latin typeface="Arial" panose="020B0604020202020204" pitchFamily="34" charset="0"/>
              <a:cs typeface="Arial" panose="020B0604020202020204" pitchFamily="34" charset="0"/>
            </a:endParaRPr>
          </a:p>
          <a:p>
            <a:pPr marL="228600" indent="-228600">
              <a:buAutoNum type="arabicPeriod"/>
            </a:pPr>
            <a:r>
              <a:rPr lang="en-GB" sz="800" dirty="0" smtClean="0">
                <a:latin typeface="Arial" panose="020B0604020202020204" pitchFamily="34" charset="0"/>
                <a:cs typeface="Arial" panose="020B0604020202020204" pitchFamily="34" charset="0"/>
              </a:rPr>
              <a:t>Mottet N, Bellmunt J, Briers E, et al. Guidelines on prostate cancer. European Association of Urology Web site. http://uroweb.org/wp-content/uploads/09-Prostate-Cancer_LR.pdf. Accessed April 8, 2016.</a:t>
            </a:r>
          </a:p>
        </p:txBody>
      </p:sp>
      <p:sp>
        <p:nvSpPr>
          <p:cNvPr id="4" name="Slide Number Placeholder 3"/>
          <p:cNvSpPr>
            <a:spLocks noGrp="1"/>
          </p:cNvSpPr>
          <p:nvPr>
            <p:ph type="sldNum" sz="quarter" idx="10"/>
          </p:nvPr>
        </p:nvSpPr>
        <p:spPr/>
        <p:txBody>
          <a:bodyPr/>
          <a:lstStyle/>
          <a:p>
            <a:fld id="{FC51A87A-2AE1-D146-87E8-F584AD5E8E38}" type="slidenum">
              <a:rPr lang="en-GB" smtClean="0"/>
              <a:t>61</a:t>
            </a:fld>
            <a:endParaRPr lang="en-GB" dirty="0"/>
          </a:p>
        </p:txBody>
      </p:sp>
    </p:spTree>
    <p:extLst>
      <p:ext uri="{BB962C8B-B14F-4D97-AF65-F5344CB8AC3E}">
        <p14:creationId xmlns:p14="http://schemas.microsoft.com/office/powerpoint/2010/main" val="349583504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GB" sz="1050" b="0" u="sng" dirty="0" smtClean="0">
                <a:latin typeface="Arial" panose="020B0604020202020204" pitchFamily="34" charset="0"/>
                <a:cs typeface="Arial" panose="020B0604020202020204" pitchFamily="34" charset="0"/>
              </a:rPr>
              <a:t>NCCN guidelines: Locally advanced and metastatic</a:t>
            </a:r>
            <a:r>
              <a:rPr lang="en-GB" sz="1050" b="0" u="sng" baseline="0" dirty="0" smtClean="0">
                <a:latin typeface="Arial" panose="020B0604020202020204" pitchFamily="34" charset="0"/>
                <a:cs typeface="Arial" panose="020B0604020202020204" pitchFamily="34" charset="0"/>
              </a:rPr>
              <a:t> prostate cancer</a:t>
            </a:r>
          </a:p>
          <a:p>
            <a:pPr marL="0" marR="0" indent="0" algn="l" defTabSz="457200" rtl="0" eaLnBrk="1" fontAlgn="auto" latinLnBrk="0" hangingPunct="1">
              <a:lnSpc>
                <a:spcPct val="100000"/>
              </a:lnSpc>
              <a:spcBef>
                <a:spcPts val="0"/>
              </a:spcBef>
              <a:spcAft>
                <a:spcPts val="0"/>
              </a:spcAft>
              <a:buClrTx/>
              <a:buSzTx/>
              <a:buFontTx/>
              <a:buNone/>
              <a:tabLst/>
              <a:defRPr/>
            </a:pPr>
            <a:endParaRPr lang="en-GB" sz="1050" b="0" baseline="0" dirty="0" smtClean="0">
              <a:latin typeface="Arial" panose="020B0604020202020204" pitchFamily="34" charset="0"/>
              <a:cs typeface="Arial" panose="020B0604020202020204" pitchFamily="34" charset="0"/>
            </a:endParaRPr>
          </a:p>
          <a:p>
            <a:pPr marL="0" marR="0" indent="0" algn="l" defTabSz="457200" rtl="0" eaLnBrk="1" fontAlgn="auto" latinLnBrk="0" hangingPunct="1">
              <a:lnSpc>
                <a:spcPct val="100000"/>
              </a:lnSpc>
              <a:spcBef>
                <a:spcPts val="0"/>
              </a:spcBef>
              <a:spcAft>
                <a:spcPts val="0"/>
              </a:spcAft>
              <a:buClrTx/>
              <a:buSzTx/>
              <a:buFontTx/>
              <a:buNone/>
              <a:tabLst/>
              <a:defRPr/>
            </a:pPr>
            <a:r>
              <a:rPr lang="en-GB" sz="1050" b="0" dirty="0" smtClean="0">
                <a:latin typeface="Arial" panose="020B0604020202020204" pitchFamily="34" charset="0"/>
                <a:cs typeface="Arial" panose="020B0604020202020204" pitchFamily="34" charset="0"/>
              </a:rPr>
              <a:t>NCCN guidelines</a:t>
            </a:r>
            <a:r>
              <a:rPr lang="en-GB" sz="1050" b="0" baseline="0" dirty="0" smtClean="0">
                <a:latin typeface="Arial" panose="020B0604020202020204" pitchFamily="34" charset="0"/>
                <a:cs typeface="Arial" panose="020B0604020202020204" pitchFamily="34" charset="0"/>
              </a:rPr>
              <a:t> recommend EBRT in combination with ADT or only ADT in patients with locally advanced disease.</a:t>
            </a:r>
            <a:r>
              <a:rPr lang="en-GB" sz="1050" b="0" baseline="30000" dirty="0" smtClean="0">
                <a:latin typeface="Arial" panose="020B0604020202020204" pitchFamily="34" charset="0"/>
                <a:cs typeface="Arial" panose="020B0604020202020204" pitchFamily="34" charset="0"/>
              </a:rPr>
              <a:t>1 </a:t>
            </a:r>
            <a:r>
              <a:rPr lang="en-GB" sz="1050" b="0" dirty="0" smtClean="0">
                <a:latin typeface="Arial" panose="020B0604020202020204" pitchFamily="34" charset="0"/>
                <a:cs typeface="Arial" panose="020B0604020202020204" pitchFamily="34" charset="0"/>
              </a:rPr>
              <a:t>/p11, /p13-15</a:t>
            </a:r>
            <a:r>
              <a:rPr lang="en-GB" sz="1050" b="0" baseline="0" dirty="0" smtClean="0">
                <a:latin typeface="Arial" panose="020B0604020202020204" pitchFamily="34" charset="0"/>
                <a:cs typeface="Arial" panose="020B0604020202020204" pitchFamily="34" charset="0"/>
              </a:rPr>
              <a:t> ADT is the gold standard for treating metastatic disease.</a:t>
            </a:r>
            <a:r>
              <a:rPr lang="en-GB" sz="1050" b="0" baseline="30000" dirty="0" smtClean="0">
                <a:latin typeface="Arial" panose="020B0604020202020204" pitchFamily="34" charset="0"/>
                <a:cs typeface="Arial" panose="020B0604020202020204" pitchFamily="34" charset="0"/>
              </a:rPr>
              <a:t>1</a:t>
            </a:r>
            <a:r>
              <a:rPr lang="en-GB" sz="1050" b="0" dirty="0" smtClean="0">
                <a:latin typeface="Arial" panose="020B0604020202020204" pitchFamily="34" charset="0"/>
                <a:cs typeface="Arial" panose="020B0604020202020204" pitchFamily="34" charset="0"/>
              </a:rPr>
              <a:t>/p30 The</a:t>
            </a:r>
            <a:r>
              <a:rPr lang="en-GB" sz="1050" b="0" baseline="0" dirty="0" smtClean="0">
                <a:latin typeface="Arial" panose="020B0604020202020204" pitchFamily="34" charset="0"/>
                <a:cs typeface="Arial" panose="020B0604020202020204" pitchFamily="34" charset="0"/>
              </a:rPr>
              <a:t> guidelines outline treatment choices for r</a:t>
            </a:r>
            <a:r>
              <a:rPr lang="en-GB" sz="1050" b="0" dirty="0" smtClean="0">
                <a:latin typeface="Arial" panose="020B0604020202020204" pitchFamily="34" charset="0"/>
                <a:cs typeface="Arial" panose="020B0604020202020204" pitchFamily="34" charset="0"/>
              </a:rPr>
              <a:t>ecurrence following radical prostatectomy</a:t>
            </a:r>
            <a:r>
              <a:rPr lang="en-GB" sz="1050" b="0" baseline="0" dirty="0" smtClean="0">
                <a:latin typeface="Arial" panose="020B0604020202020204" pitchFamily="34" charset="0"/>
                <a:cs typeface="Arial" panose="020B0604020202020204" pitchFamily="34" charset="0"/>
              </a:rPr>
              <a:t> and radiation therapy. EBRT with or without ADT is recommended if recurrence occurs following radical prostatectomy. If recurrence occurs following radiation therapy, the first line of treatment includes radical prostatectomy with PLND. Cryosurgery, brachytherapy, ADT, participation in clinical trials are other choices available. Second-line treatments include combinations of cytotoxic agents such as cisplatin/etoposide, carboplatin/etoposide and docetaxel/carboplatin.</a:t>
            </a:r>
            <a:r>
              <a:rPr lang="en-GB" sz="1050" b="0" baseline="30000" dirty="0" smtClean="0">
                <a:latin typeface="Arial" panose="020B0604020202020204" pitchFamily="34" charset="0"/>
                <a:cs typeface="Arial" panose="020B0604020202020204" pitchFamily="34" charset="0"/>
              </a:rPr>
              <a:t>1 </a:t>
            </a:r>
            <a:r>
              <a:rPr lang="en-GB" sz="1050" b="0" dirty="0" smtClean="0">
                <a:latin typeface="Arial" panose="020B0604020202020204" pitchFamily="34" charset="0"/>
                <a:cs typeface="Arial" panose="020B0604020202020204" pitchFamily="34" charset="0"/>
              </a:rPr>
              <a:t>/p11, /p13-15</a:t>
            </a:r>
            <a:r>
              <a:rPr lang="en-GB" sz="1050" b="0" baseline="0" dirty="0" smtClean="0">
                <a:latin typeface="Arial" panose="020B0604020202020204" pitchFamily="34" charset="0"/>
                <a:cs typeface="Arial" panose="020B0604020202020204" pitchFamily="34" charset="0"/>
              </a:rPr>
              <a:t> </a:t>
            </a:r>
            <a:endParaRPr lang="en-GB" sz="1050" b="0" dirty="0" smtClean="0">
              <a:latin typeface="Arial" panose="020B0604020202020204" pitchFamily="34" charset="0"/>
              <a:cs typeface="Arial" panose="020B0604020202020204" pitchFamily="34" charset="0"/>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GB" sz="800" b="1" dirty="0" smtClean="0">
              <a:latin typeface="Arial" panose="020B0604020202020204" pitchFamily="34" charset="0"/>
              <a:cs typeface="Arial" panose="020B0604020202020204" pitchFamily="34" charset="0"/>
            </a:endParaRPr>
          </a:p>
          <a:p>
            <a:pPr marL="0" marR="0" indent="0" algn="l" defTabSz="457200" rtl="0" eaLnBrk="1" fontAlgn="auto" latinLnBrk="0" hangingPunct="1">
              <a:lnSpc>
                <a:spcPct val="100000"/>
              </a:lnSpc>
              <a:spcBef>
                <a:spcPts val="0"/>
              </a:spcBef>
              <a:spcAft>
                <a:spcPts val="0"/>
              </a:spcAft>
              <a:buClrTx/>
              <a:buSzTx/>
              <a:buFontTx/>
              <a:buNone/>
              <a:tabLst/>
              <a:defRPr/>
            </a:pPr>
            <a:r>
              <a:rPr lang="en-GB" sz="800" b="1" dirty="0" smtClean="0">
                <a:latin typeface="Arial" panose="020B0604020202020204" pitchFamily="34" charset="0"/>
                <a:cs typeface="Arial" panose="020B0604020202020204" pitchFamily="34" charset="0"/>
              </a:rPr>
              <a:t>Reference:</a:t>
            </a:r>
            <a:endParaRPr lang="en-GB" sz="800" dirty="0" smtClean="0">
              <a:latin typeface="Arial" panose="020B0604020202020204" pitchFamily="34" charset="0"/>
              <a:cs typeface="Arial" panose="020B0604020202020204" pitchFamily="34" charset="0"/>
            </a:endParaRPr>
          </a:p>
          <a:p>
            <a:pPr marL="228600" marR="0" lvl="0" indent="-228600" algn="l" defTabSz="457200" rtl="0" eaLnBrk="1" fontAlgn="auto" latinLnBrk="0" hangingPunct="1">
              <a:lnSpc>
                <a:spcPct val="100000"/>
              </a:lnSpc>
              <a:spcBef>
                <a:spcPts val="0"/>
              </a:spcBef>
              <a:spcAft>
                <a:spcPts val="0"/>
              </a:spcAft>
              <a:buClrTx/>
              <a:buSzTx/>
              <a:buFont typeface="+mj-lt"/>
              <a:buAutoNum type="arabicPeriod"/>
              <a:tabLst/>
              <a:defRPr/>
            </a:pPr>
            <a:r>
              <a:rPr lang="en-GB" sz="800" kern="1200" dirty="0" err="1" smtClean="0">
                <a:solidFill>
                  <a:schemeClr val="tx1"/>
                </a:solidFill>
                <a:effectLst/>
                <a:latin typeface="Arial" panose="020B0604020202020204" pitchFamily="34" charset="0"/>
                <a:cs typeface="Arial" panose="020B0604020202020204" pitchFamily="34" charset="0"/>
              </a:rPr>
              <a:t>Coit</a:t>
            </a:r>
            <a:r>
              <a:rPr lang="en-GB" sz="800" kern="1200" dirty="0" smtClean="0">
                <a:solidFill>
                  <a:schemeClr val="tx1"/>
                </a:solidFill>
                <a:effectLst/>
                <a:latin typeface="Arial" panose="020B0604020202020204" pitchFamily="34" charset="0"/>
                <a:cs typeface="Arial" panose="020B0604020202020204" pitchFamily="34" charset="0"/>
              </a:rPr>
              <a:t> DG, Thompson </a:t>
            </a:r>
            <a:r>
              <a:rPr lang="en-GB" sz="800" kern="1200" dirty="0" err="1" smtClean="0">
                <a:solidFill>
                  <a:schemeClr val="tx1"/>
                </a:solidFill>
                <a:effectLst/>
                <a:latin typeface="Arial" panose="020B0604020202020204" pitchFamily="34" charset="0"/>
                <a:cs typeface="Arial" panose="020B0604020202020204" pitchFamily="34" charset="0"/>
              </a:rPr>
              <a:t>JA</a:t>
            </a:r>
            <a:r>
              <a:rPr lang="en-GB" sz="800" kern="1200" dirty="0" smtClean="0">
                <a:solidFill>
                  <a:schemeClr val="tx1"/>
                </a:solidFill>
                <a:effectLst/>
                <a:latin typeface="Arial" panose="020B0604020202020204" pitchFamily="34" charset="0"/>
                <a:cs typeface="Arial" panose="020B0604020202020204" pitchFamily="34" charset="0"/>
              </a:rPr>
              <a:t>, </a:t>
            </a:r>
            <a:r>
              <a:rPr lang="en-GB" sz="800" kern="1200" dirty="0" err="1" smtClean="0">
                <a:solidFill>
                  <a:schemeClr val="tx1"/>
                </a:solidFill>
                <a:effectLst/>
                <a:latin typeface="Arial" panose="020B0604020202020204" pitchFamily="34" charset="0"/>
                <a:cs typeface="Arial" panose="020B0604020202020204" pitchFamily="34" charset="0"/>
              </a:rPr>
              <a:t>Algazi</a:t>
            </a:r>
            <a:r>
              <a:rPr lang="en-GB" sz="800" kern="1200" dirty="0" smtClean="0">
                <a:solidFill>
                  <a:schemeClr val="tx1"/>
                </a:solidFill>
                <a:effectLst/>
                <a:latin typeface="Arial" panose="020B0604020202020204" pitchFamily="34" charset="0"/>
                <a:cs typeface="Arial" panose="020B0604020202020204" pitchFamily="34" charset="0"/>
              </a:rPr>
              <a:t> A, et al. Melanoma, version 2.2016, </a:t>
            </a:r>
            <a:r>
              <a:rPr lang="en-GB" sz="800" kern="1200" dirty="0" err="1" smtClean="0">
                <a:solidFill>
                  <a:schemeClr val="tx1"/>
                </a:solidFill>
                <a:effectLst/>
                <a:latin typeface="Arial" panose="020B0604020202020204" pitchFamily="34" charset="0"/>
                <a:cs typeface="Arial" panose="020B0604020202020204" pitchFamily="34" charset="0"/>
              </a:rPr>
              <a:t>NCCN</a:t>
            </a:r>
            <a:r>
              <a:rPr lang="en-GB" sz="800" kern="1200" dirty="0" smtClean="0">
                <a:solidFill>
                  <a:schemeClr val="tx1"/>
                </a:solidFill>
                <a:effectLst/>
                <a:latin typeface="Arial" panose="020B0604020202020204" pitchFamily="34" charset="0"/>
                <a:cs typeface="Arial" panose="020B0604020202020204" pitchFamily="34" charset="0"/>
              </a:rPr>
              <a:t> clinical practice guidelines in oncology. </a:t>
            </a:r>
            <a:r>
              <a:rPr lang="en-GB" sz="800" i="1" kern="1200" dirty="0" smtClean="0">
                <a:solidFill>
                  <a:schemeClr val="tx1"/>
                </a:solidFill>
                <a:effectLst/>
                <a:latin typeface="Arial" panose="020B0604020202020204" pitchFamily="34" charset="0"/>
                <a:cs typeface="Arial" panose="020B0604020202020204" pitchFamily="34" charset="0"/>
              </a:rPr>
              <a:t>J </a:t>
            </a:r>
            <a:r>
              <a:rPr lang="en-GB" sz="800" i="1" kern="1200" dirty="0" err="1" smtClean="0">
                <a:solidFill>
                  <a:schemeClr val="tx1"/>
                </a:solidFill>
                <a:effectLst/>
                <a:latin typeface="Arial" panose="020B0604020202020204" pitchFamily="34" charset="0"/>
                <a:cs typeface="Arial" panose="020B0604020202020204" pitchFamily="34" charset="0"/>
              </a:rPr>
              <a:t>Natl</a:t>
            </a:r>
            <a:r>
              <a:rPr lang="en-GB" sz="800" i="1" kern="1200" dirty="0" smtClean="0">
                <a:solidFill>
                  <a:schemeClr val="tx1"/>
                </a:solidFill>
                <a:effectLst/>
                <a:latin typeface="Arial" panose="020B0604020202020204" pitchFamily="34" charset="0"/>
                <a:cs typeface="Arial" panose="020B0604020202020204" pitchFamily="34" charset="0"/>
              </a:rPr>
              <a:t> </a:t>
            </a:r>
            <a:r>
              <a:rPr lang="en-GB" sz="800" i="1" kern="1200" dirty="0" err="1" smtClean="0">
                <a:solidFill>
                  <a:schemeClr val="tx1"/>
                </a:solidFill>
                <a:effectLst/>
                <a:latin typeface="Arial" panose="020B0604020202020204" pitchFamily="34" charset="0"/>
                <a:cs typeface="Arial" panose="020B0604020202020204" pitchFamily="34" charset="0"/>
              </a:rPr>
              <a:t>Compr</a:t>
            </a:r>
            <a:r>
              <a:rPr lang="en-GB" sz="800" i="1" kern="1200" dirty="0" smtClean="0">
                <a:solidFill>
                  <a:schemeClr val="tx1"/>
                </a:solidFill>
                <a:effectLst/>
                <a:latin typeface="Arial" panose="020B0604020202020204" pitchFamily="34" charset="0"/>
                <a:cs typeface="Arial" panose="020B0604020202020204" pitchFamily="34" charset="0"/>
              </a:rPr>
              <a:t> </a:t>
            </a:r>
            <a:r>
              <a:rPr lang="en-GB" sz="800" i="1" kern="1200" dirty="0" err="1" smtClean="0">
                <a:solidFill>
                  <a:schemeClr val="tx1"/>
                </a:solidFill>
                <a:effectLst/>
                <a:latin typeface="Arial" panose="020B0604020202020204" pitchFamily="34" charset="0"/>
                <a:cs typeface="Arial" panose="020B0604020202020204" pitchFamily="34" charset="0"/>
              </a:rPr>
              <a:t>Canc</a:t>
            </a:r>
            <a:r>
              <a:rPr lang="en-GB" sz="800" i="1" kern="1200" dirty="0" smtClean="0">
                <a:solidFill>
                  <a:schemeClr val="tx1"/>
                </a:solidFill>
                <a:effectLst/>
                <a:latin typeface="Arial" panose="020B0604020202020204" pitchFamily="34" charset="0"/>
                <a:cs typeface="Arial" panose="020B0604020202020204" pitchFamily="34" charset="0"/>
              </a:rPr>
              <a:t> </a:t>
            </a:r>
            <a:r>
              <a:rPr lang="en-GB" sz="800" i="1" kern="1200" dirty="0" err="1" smtClean="0">
                <a:solidFill>
                  <a:schemeClr val="tx1"/>
                </a:solidFill>
                <a:effectLst/>
                <a:latin typeface="Arial" panose="020B0604020202020204" pitchFamily="34" charset="0"/>
                <a:cs typeface="Arial" panose="020B0604020202020204" pitchFamily="34" charset="0"/>
              </a:rPr>
              <a:t>Netw</a:t>
            </a:r>
            <a:r>
              <a:rPr lang="en-GB" sz="800" i="1" kern="1200" dirty="0" smtClean="0">
                <a:solidFill>
                  <a:schemeClr val="tx1"/>
                </a:solidFill>
                <a:effectLst/>
                <a:latin typeface="Arial" panose="020B0604020202020204" pitchFamily="34" charset="0"/>
                <a:cs typeface="Arial" panose="020B0604020202020204" pitchFamily="34" charset="0"/>
              </a:rPr>
              <a:t>. </a:t>
            </a:r>
            <a:r>
              <a:rPr lang="en-GB" sz="800" kern="1200" dirty="0" smtClean="0">
                <a:solidFill>
                  <a:schemeClr val="tx1"/>
                </a:solidFill>
                <a:effectLst/>
                <a:latin typeface="Arial" panose="020B0604020202020204" pitchFamily="34" charset="0"/>
                <a:cs typeface="Arial" panose="020B0604020202020204" pitchFamily="34" charset="0"/>
              </a:rPr>
              <a:t>2016;14(4):450-473. https://www.nccn.org/professionals/physician_gls/pdf/prostate.pdf. Accessed June 16, 2016.</a:t>
            </a:r>
          </a:p>
          <a:p>
            <a:endParaRPr lang="en-GB" sz="1050" dirty="0" smtClean="0">
              <a:latin typeface="Arial" panose="020B0604020202020204" pitchFamily="34" charset="0"/>
              <a:cs typeface="Arial" panose="020B0604020202020204" pitchFamily="34" charset="0"/>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GB" sz="1050" b="1" dirty="0" smtClean="0">
              <a:latin typeface="Arial" panose="020B0604020202020204" pitchFamily="34" charset="0"/>
              <a:cs typeface="Arial" panose="020B0604020202020204" pitchFamily="34" charset="0"/>
            </a:endParaRPr>
          </a:p>
          <a:p>
            <a:endParaRPr lang="en-GB" sz="105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FC51A87A-2AE1-D146-87E8-F584AD5E8E38}" type="slidenum">
              <a:rPr lang="en-GB" smtClean="0"/>
              <a:t>62</a:t>
            </a:fld>
            <a:endParaRPr lang="en-GB" dirty="0"/>
          </a:p>
        </p:txBody>
      </p:sp>
    </p:spTree>
    <p:extLst>
      <p:ext uri="{BB962C8B-B14F-4D97-AF65-F5344CB8AC3E}">
        <p14:creationId xmlns:p14="http://schemas.microsoft.com/office/powerpoint/2010/main" val="13900430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GB" sz="1050" b="0" u="sng" dirty="0" smtClean="0">
                <a:latin typeface="Arial" panose="020B0604020202020204" pitchFamily="34" charset="0"/>
                <a:cs typeface="Arial" panose="020B0604020202020204" pitchFamily="34" charset="0"/>
              </a:rPr>
              <a:t>ESMO guidelines: Locally advanced and metastatic</a:t>
            </a:r>
            <a:r>
              <a:rPr lang="en-GB" sz="1050" b="0" u="sng" baseline="0" dirty="0" smtClean="0">
                <a:latin typeface="Arial" panose="020B0604020202020204" pitchFamily="34" charset="0"/>
                <a:cs typeface="Arial" panose="020B0604020202020204" pitchFamily="34" charset="0"/>
              </a:rPr>
              <a:t> prostate cancer</a:t>
            </a:r>
          </a:p>
          <a:p>
            <a:pPr marL="0" marR="0" indent="0" algn="l" defTabSz="457200" rtl="0" eaLnBrk="1" fontAlgn="auto" latinLnBrk="0" hangingPunct="1">
              <a:lnSpc>
                <a:spcPct val="100000"/>
              </a:lnSpc>
              <a:spcBef>
                <a:spcPts val="0"/>
              </a:spcBef>
              <a:spcAft>
                <a:spcPts val="0"/>
              </a:spcAft>
              <a:buClrTx/>
              <a:buSzTx/>
              <a:buFontTx/>
              <a:buNone/>
              <a:tabLst/>
              <a:defRPr/>
            </a:pPr>
            <a:endParaRPr lang="en-GB" sz="1050" b="0" dirty="0" smtClean="0">
              <a:latin typeface="Arial" panose="020B0604020202020204" pitchFamily="34" charset="0"/>
              <a:cs typeface="Arial" panose="020B0604020202020204" pitchFamily="34" charset="0"/>
            </a:endParaRPr>
          </a:p>
          <a:p>
            <a:pPr marL="0" marR="0" indent="0" algn="l" defTabSz="457200" rtl="0" eaLnBrk="1" fontAlgn="auto" latinLnBrk="0" hangingPunct="1">
              <a:lnSpc>
                <a:spcPct val="100000"/>
              </a:lnSpc>
              <a:spcBef>
                <a:spcPts val="0"/>
              </a:spcBef>
              <a:spcAft>
                <a:spcPts val="0"/>
              </a:spcAft>
              <a:buClrTx/>
              <a:buSzTx/>
              <a:buFontTx/>
              <a:buNone/>
              <a:tabLst/>
              <a:defRPr/>
            </a:pPr>
            <a:r>
              <a:rPr lang="en-GB" sz="1050" b="0" dirty="0" smtClean="0">
                <a:latin typeface="Arial" panose="020B0604020202020204" pitchFamily="34" charset="0"/>
                <a:cs typeface="Arial" panose="020B0604020202020204" pitchFamily="34" charset="0"/>
              </a:rPr>
              <a:t>ESMO guidelines recommend EBRT </a:t>
            </a:r>
            <a:r>
              <a:rPr lang="en-GB" sz="1050" b="0" baseline="0" dirty="0" smtClean="0">
                <a:latin typeface="Arial" panose="020B0604020202020204" pitchFamily="34" charset="0"/>
                <a:cs typeface="Arial" panose="020B0604020202020204" pitchFamily="34" charset="0"/>
              </a:rPr>
              <a:t>and ADT (neoadjuvant and adjuvant) or radical prostatectomy and pelvic lymphadenectomy for the treatment of locally advanced prostate cancer.</a:t>
            </a:r>
            <a:r>
              <a:rPr lang="en-GB" sz="1050" baseline="30000" dirty="0" smtClean="0">
                <a:latin typeface="Arial" panose="020B0604020202020204" pitchFamily="34" charset="0"/>
                <a:cs typeface="Arial" panose="020B0604020202020204" pitchFamily="34" charset="0"/>
              </a:rPr>
              <a:t>1 </a:t>
            </a:r>
            <a:r>
              <a:rPr lang="en-GB" sz="1050" b="0" dirty="0" smtClean="0">
                <a:latin typeface="Arial" panose="020B0604020202020204" pitchFamily="34" charset="0"/>
                <a:cs typeface="Arial" panose="020B0604020202020204" pitchFamily="34" charset="0"/>
              </a:rPr>
              <a:t>/pv71/col1/Table3, para2</a:t>
            </a:r>
            <a:endParaRPr lang="en-GB" sz="1050" b="0" baseline="0" dirty="0" smtClean="0">
              <a:latin typeface="Arial" panose="020B0604020202020204" pitchFamily="34" charset="0"/>
              <a:cs typeface="Arial" panose="020B0604020202020204" pitchFamily="34" charset="0"/>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GB" sz="1050" b="0" baseline="0" dirty="0" smtClean="0">
              <a:latin typeface="Arial" panose="020B0604020202020204" pitchFamily="34" charset="0"/>
              <a:cs typeface="Arial" panose="020B0604020202020204" pitchFamily="34" charset="0"/>
            </a:endParaRPr>
          </a:p>
          <a:p>
            <a:pPr marL="0" marR="0" indent="0" algn="l" defTabSz="457200" rtl="0" eaLnBrk="1" fontAlgn="auto" latinLnBrk="0" hangingPunct="1">
              <a:lnSpc>
                <a:spcPct val="100000"/>
              </a:lnSpc>
              <a:spcBef>
                <a:spcPts val="0"/>
              </a:spcBef>
              <a:spcAft>
                <a:spcPts val="0"/>
              </a:spcAft>
              <a:buClrTx/>
              <a:buSzTx/>
              <a:buFontTx/>
              <a:buNone/>
              <a:tabLst/>
              <a:defRPr/>
            </a:pPr>
            <a:r>
              <a:rPr lang="en-GB" sz="1050" b="0" dirty="0" smtClean="0">
                <a:latin typeface="Arial" panose="020B0604020202020204" pitchFamily="34" charset="0"/>
                <a:cs typeface="Arial" panose="020B0604020202020204" pitchFamily="34" charset="0"/>
              </a:rPr>
              <a:t>The ESMO guidelines recommend continuous ADT as first-line treatment for metastatic hormone-naïve disease. For patients fit enough for chemotherapy, ADT along with docetaxel is the treatment of choice</a:t>
            </a:r>
            <a:r>
              <a:rPr lang="en-GB" sz="1050" baseline="0" dirty="0" smtClean="0">
                <a:latin typeface="Arial" panose="020B0604020202020204" pitchFamily="34" charset="0"/>
                <a:cs typeface="Arial" panose="020B0604020202020204" pitchFamily="34" charset="0"/>
              </a:rPr>
              <a:t>.</a:t>
            </a:r>
            <a:r>
              <a:rPr lang="en-GB" sz="1050" baseline="30000" dirty="0" smtClean="0">
                <a:latin typeface="Arial" panose="020B0604020202020204" pitchFamily="34" charset="0"/>
                <a:cs typeface="Arial" panose="020B0604020202020204" pitchFamily="34" charset="0"/>
              </a:rPr>
              <a:t>1 </a:t>
            </a:r>
            <a:r>
              <a:rPr lang="en-GB" sz="1050" b="0" dirty="0" smtClean="0">
                <a:latin typeface="Arial" panose="020B0604020202020204" pitchFamily="34" charset="0"/>
                <a:cs typeface="Arial" panose="020B0604020202020204" pitchFamily="34" charset="0"/>
              </a:rPr>
              <a:t>/pv71/col1/Table3,</a:t>
            </a:r>
            <a:r>
              <a:rPr lang="en-GB" sz="1050" b="0" baseline="0" dirty="0" smtClean="0">
                <a:latin typeface="Arial" panose="020B0604020202020204" pitchFamily="34" charset="0"/>
                <a:cs typeface="Arial" panose="020B0604020202020204" pitchFamily="34" charset="0"/>
              </a:rPr>
              <a:t> para2, </a:t>
            </a:r>
            <a:r>
              <a:rPr lang="en-GB" sz="1050" b="0" dirty="0" smtClean="0">
                <a:latin typeface="Arial" panose="020B0604020202020204" pitchFamily="34" charset="0"/>
                <a:cs typeface="Arial" panose="020B0604020202020204" pitchFamily="34" charset="0"/>
              </a:rPr>
              <a:t>/pv72/col2/para1</a:t>
            </a:r>
          </a:p>
          <a:p>
            <a:pPr marL="0" marR="0" indent="0" algn="l" defTabSz="457200" rtl="0" eaLnBrk="1" fontAlgn="auto" latinLnBrk="0" hangingPunct="1">
              <a:lnSpc>
                <a:spcPct val="100000"/>
              </a:lnSpc>
              <a:spcBef>
                <a:spcPts val="0"/>
              </a:spcBef>
              <a:spcAft>
                <a:spcPts val="0"/>
              </a:spcAft>
              <a:buClrTx/>
              <a:buSzTx/>
              <a:buFontTx/>
              <a:buNone/>
              <a:tabLst/>
              <a:defRPr/>
            </a:pPr>
            <a:endParaRPr lang="en-GB" sz="1050" b="1" dirty="0" smtClean="0">
              <a:latin typeface="Arial" panose="020B0604020202020204" pitchFamily="34" charset="0"/>
              <a:cs typeface="Arial" panose="020B0604020202020204" pitchFamily="34" charset="0"/>
            </a:endParaRPr>
          </a:p>
          <a:p>
            <a:pPr marL="0" marR="0" indent="0" algn="l" defTabSz="457200" rtl="0" eaLnBrk="1" fontAlgn="auto" latinLnBrk="0" hangingPunct="1">
              <a:lnSpc>
                <a:spcPct val="100000"/>
              </a:lnSpc>
              <a:spcBef>
                <a:spcPts val="0"/>
              </a:spcBef>
              <a:spcAft>
                <a:spcPts val="0"/>
              </a:spcAft>
              <a:buClrTx/>
              <a:buSzTx/>
              <a:buFontTx/>
              <a:buNone/>
              <a:tabLst/>
              <a:defRPr/>
            </a:pPr>
            <a:r>
              <a:rPr lang="en-GB" sz="800" b="1" dirty="0" smtClean="0">
                <a:latin typeface="Arial" panose="020B0604020202020204" pitchFamily="34" charset="0"/>
                <a:cs typeface="Arial" panose="020B0604020202020204" pitchFamily="34" charset="0"/>
              </a:rPr>
              <a:t>Reference:</a:t>
            </a:r>
            <a:endParaRPr lang="en-GB" sz="800" dirty="0" smtClean="0">
              <a:latin typeface="Arial" panose="020B0604020202020204" pitchFamily="34" charset="0"/>
              <a:cs typeface="Arial" panose="020B0604020202020204" pitchFamily="34" charset="0"/>
            </a:endParaRPr>
          </a:p>
          <a:p>
            <a:pPr marL="228600" marR="0" lvl="0" indent="-228600" algn="l" defTabSz="457200" rtl="0" eaLnBrk="1" fontAlgn="auto" latinLnBrk="0" hangingPunct="1">
              <a:lnSpc>
                <a:spcPct val="100000"/>
              </a:lnSpc>
              <a:spcBef>
                <a:spcPts val="0"/>
              </a:spcBef>
              <a:spcAft>
                <a:spcPts val="0"/>
              </a:spcAft>
              <a:buClrTx/>
              <a:buSzTx/>
              <a:buFont typeface="+mj-lt"/>
              <a:buAutoNum type="arabicPeriod"/>
              <a:tabLst/>
              <a:defRPr/>
            </a:pPr>
            <a:r>
              <a:rPr lang="en-GB" sz="800" kern="1200" dirty="0" smtClean="0">
                <a:solidFill>
                  <a:schemeClr val="tx1"/>
                </a:solidFill>
                <a:effectLst/>
                <a:latin typeface="Arial" panose="020B0604020202020204" pitchFamily="34" charset="0"/>
                <a:cs typeface="Arial" panose="020B0604020202020204" pitchFamily="34" charset="0"/>
              </a:rPr>
              <a:t>Parker C, Gillessen S, Heidenreich A, </a:t>
            </a:r>
            <a:r>
              <a:rPr lang="en-GB" sz="800" b="0" i="0" u="none" strike="noStrike" kern="1200" baseline="0" dirty="0" smtClean="0">
                <a:solidFill>
                  <a:schemeClr val="tx1"/>
                </a:solidFill>
                <a:latin typeface="Arial" panose="020B0604020202020204" pitchFamily="34" charset="0"/>
                <a:cs typeface="Arial" panose="020B0604020202020204" pitchFamily="34" charset="0"/>
              </a:rPr>
              <a:t>Horwich A, </a:t>
            </a:r>
            <a:r>
              <a:rPr lang="en-GB" sz="800" kern="1200" dirty="0" smtClean="0">
                <a:solidFill>
                  <a:schemeClr val="tx1"/>
                </a:solidFill>
                <a:effectLst/>
                <a:latin typeface="Arial" panose="020B0604020202020204" pitchFamily="34" charset="0"/>
                <a:cs typeface="Arial" panose="020B0604020202020204" pitchFamily="34" charset="0"/>
              </a:rPr>
              <a:t>ESMO</a:t>
            </a:r>
            <a:r>
              <a:rPr lang="en-GB" sz="800" kern="1200" baseline="0" dirty="0" smtClean="0">
                <a:solidFill>
                  <a:schemeClr val="tx1"/>
                </a:solidFill>
                <a:effectLst/>
                <a:latin typeface="Arial" panose="020B0604020202020204" pitchFamily="34" charset="0"/>
                <a:cs typeface="Arial" panose="020B0604020202020204" pitchFamily="34" charset="0"/>
              </a:rPr>
              <a:t> </a:t>
            </a:r>
            <a:r>
              <a:rPr lang="en-GB" sz="800" kern="1200" dirty="0" smtClean="0">
                <a:solidFill>
                  <a:schemeClr val="tx1"/>
                </a:solidFill>
                <a:effectLst/>
                <a:latin typeface="Arial" panose="020B0604020202020204" pitchFamily="34" charset="0"/>
                <a:cs typeface="Arial" panose="020B0604020202020204" pitchFamily="34" charset="0"/>
              </a:rPr>
              <a:t>Guidelines Committee. Cancer of the prostate: ESMO clinical practice guidelines for diagnosis, treatment, and follow-up. </a:t>
            </a:r>
            <a:r>
              <a:rPr lang="en-GB" sz="800" i="1" kern="1200" dirty="0" smtClean="0">
                <a:solidFill>
                  <a:schemeClr val="tx1"/>
                </a:solidFill>
                <a:effectLst/>
                <a:latin typeface="Arial" panose="020B0604020202020204" pitchFamily="34" charset="0"/>
                <a:cs typeface="Arial" panose="020B0604020202020204" pitchFamily="34" charset="0"/>
              </a:rPr>
              <a:t>Ann Oncol. </a:t>
            </a:r>
            <a:r>
              <a:rPr lang="en-GB" sz="800" kern="1200" dirty="0" smtClean="0">
                <a:solidFill>
                  <a:schemeClr val="tx1"/>
                </a:solidFill>
                <a:effectLst/>
                <a:latin typeface="Arial" panose="020B0604020202020204" pitchFamily="34" charset="0"/>
                <a:cs typeface="Arial" panose="020B0604020202020204" pitchFamily="34" charset="0"/>
              </a:rPr>
              <a:t>2015;26(Suppl 5):v69-v77. </a:t>
            </a:r>
            <a:r>
              <a:rPr lang="en-GB" sz="800" dirty="0" smtClean="0">
                <a:latin typeface="Arial" panose="020B0604020202020204" pitchFamily="34" charset="0"/>
                <a:cs typeface="Arial" panose="020B0604020202020204" pitchFamily="34" charset="0"/>
              </a:rPr>
              <a:t>doi:10.1093/annonc/mdv222</a:t>
            </a:r>
            <a:r>
              <a:rPr lang="en-GB" sz="1050" dirty="0" smtClean="0">
                <a:latin typeface="Arial" panose="020B0604020202020204" pitchFamily="34" charset="0"/>
                <a:cs typeface="Arial" panose="020B0604020202020204" pitchFamily="34" charset="0"/>
              </a:rPr>
              <a:t>.</a:t>
            </a:r>
            <a:endParaRPr lang="en-GB" sz="1050" kern="1200" dirty="0" smtClean="0">
              <a:solidFill>
                <a:schemeClr val="tx1"/>
              </a:solidFill>
              <a:effectLst/>
              <a:latin typeface="Arial" panose="020B0604020202020204" pitchFamily="34" charset="0"/>
              <a:cs typeface="Arial" panose="020B0604020202020204" pitchFamily="34" charset="0"/>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GB" sz="1050" b="1" dirty="0" smtClean="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FC51A87A-2AE1-D146-87E8-F584AD5E8E38}" type="slidenum">
              <a:rPr lang="en-GB" smtClean="0"/>
              <a:t>63</a:t>
            </a:fld>
            <a:endParaRPr lang="en-GB" dirty="0"/>
          </a:p>
        </p:txBody>
      </p:sp>
    </p:spTree>
    <p:extLst>
      <p:ext uri="{BB962C8B-B14F-4D97-AF65-F5344CB8AC3E}">
        <p14:creationId xmlns:p14="http://schemas.microsoft.com/office/powerpoint/2010/main" val="307144762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GB" sz="1050" b="0" u="sng" dirty="0" smtClean="0">
                <a:latin typeface="Arial" panose="020B0604020202020204" pitchFamily="34" charset="0"/>
                <a:cs typeface="Arial" panose="020B0604020202020204" pitchFamily="34" charset="0"/>
              </a:rPr>
              <a:t>EAU guidelines: Locally advanced </a:t>
            </a:r>
            <a:r>
              <a:rPr lang="en-GB" sz="1050" b="0" u="sng" baseline="0" dirty="0" smtClean="0">
                <a:latin typeface="Arial" panose="020B0604020202020204" pitchFamily="34" charset="0"/>
                <a:cs typeface="Arial" panose="020B0604020202020204" pitchFamily="34" charset="0"/>
              </a:rPr>
              <a:t>prostate cancer</a:t>
            </a:r>
          </a:p>
          <a:p>
            <a:pPr marL="0" marR="0" indent="0" algn="l" defTabSz="457200" rtl="0" eaLnBrk="1" fontAlgn="auto" latinLnBrk="0" hangingPunct="1">
              <a:lnSpc>
                <a:spcPct val="100000"/>
              </a:lnSpc>
              <a:spcBef>
                <a:spcPts val="0"/>
              </a:spcBef>
              <a:spcAft>
                <a:spcPts val="0"/>
              </a:spcAft>
              <a:buClrTx/>
              <a:buSzTx/>
              <a:buFontTx/>
              <a:buNone/>
              <a:tabLst/>
              <a:defRPr/>
            </a:pPr>
            <a:endParaRPr lang="en-GB" sz="1050" b="0" dirty="0" smtClean="0">
              <a:latin typeface="Arial" panose="020B0604020202020204" pitchFamily="34" charset="0"/>
              <a:cs typeface="Arial" panose="020B0604020202020204" pitchFamily="34" charset="0"/>
            </a:endParaRPr>
          </a:p>
          <a:p>
            <a:pPr marL="0" marR="0" indent="0" algn="l" defTabSz="457200" rtl="0" eaLnBrk="1" fontAlgn="auto" latinLnBrk="0" hangingPunct="1">
              <a:lnSpc>
                <a:spcPct val="100000"/>
              </a:lnSpc>
              <a:spcBef>
                <a:spcPts val="0"/>
              </a:spcBef>
              <a:spcAft>
                <a:spcPts val="0"/>
              </a:spcAft>
              <a:buClrTx/>
              <a:buSzTx/>
              <a:buFontTx/>
              <a:buNone/>
              <a:tabLst/>
              <a:defRPr/>
            </a:pPr>
            <a:r>
              <a:rPr lang="en-GB" sz="1050" b="0" dirty="0" smtClean="0">
                <a:latin typeface="Arial" panose="020B0604020202020204" pitchFamily="34" charset="0"/>
                <a:cs typeface="Arial" panose="020B0604020202020204" pitchFamily="34" charset="0"/>
              </a:rPr>
              <a:t>The EAU guidelines recommend watchful waiting in patients with high-risk locally advanced prostate cancer (nonmetastatic), who are unwilling or unable to receive local treatment</a:t>
            </a:r>
            <a:r>
              <a:rPr lang="en-GB" sz="1050" b="0" baseline="0" dirty="0" smtClean="0">
                <a:latin typeface="Arial" panose="020B0604020202020204" pitchFamily="34" charset="0"/>
                <a:cs typeface="Arial" panose="020B0604020202020204" pitchFamily="34" charset="0"/>
              </a:rPr>
              <a:t>. In asymptomatic patients, deferred ADT monotherapy treatment may be offered.</a:t>
            </a:r>
            <a:r>
              <a:rPr lang="en-GB" sz="1050" b="0" baseline="30000" dirty="0" smtClean="0">
                <a:latin typeface="Arial" panose="020B0604020202020204" pitchFamily="34" charset="0"/>
                <a:cs typeface="Arial" panose="020B0604020202020204" pitchFamily="34" charset="0"/>
              </a:rPr>
              <a:t>1 </a:t>
            </a:r>
            <a:r>
              <a:rPr lang="en-GB" sz="1050" b="0" dirty="0" smtClean="0">
                <a:latin typeface="Arial" panose="020B0604020202020204" pitchFamily="34" charset="0"/>
                <a:cs typeface="Arial" panose="020B0604020202020204" pitchFamily="34" charset="0"/>
              </a:rPr>
              <a:t>/p77/Table,</a:t>
            </a:r>
            <a:r>
              <a:rPr lang="en-GB" sz="1050" b="0" baseline="0" dirty="0" smtClean="0">
                <a:latin typeface="Arial" panose="020B0604020202020204" pitchFamily="34" charset="0"/>
                <a:cs typeface="Arial" panose="020B0604020202020204" pitchFamily="34" charset="0"/>
              </a:rPr>
              <a:t> /p78/Table Other options include radical prostatectomy, adjuvant EBRT following radical prostatectomy and radiotherapy with long-term ADT.</a:t>
            </a:r>
            <a:r>
              <a:rPr lang="en-GB" sz="1050" b="0" baseline="30000" dirty="0" smtClean="0">
                <a:latin typeface="Arial" panose="020B0604020202020204" pitchFamily="34" charset="0"/>
                <a:cs typeface="Arial" panose="020B0604020202020204" pitchFamily="34" charset="0"/>
              </a:rPr>
              <a:t>1 </a:t>
            </a:r>
            <a:r>
              <a:rPr lang="en-GB" sz="1050" b="0" dirty="0" smtClean="0">
                <a:latin typeface="Arial" panose="020B0604020202020204" pitchFamily="34" charset="0"/>
                <a:cs typeface="Arial" panose="020B0604020202020204" pitchFamily="34" charset="0"/>
              </a:rPr>
              <a:t>/p77/Table,</a:t>
            </a:r>
            <a:r>
              <a:rPr lang="en-GB" sz="1050" b="0" baseline="0" dirty="0" smtClean="0">
                <a:latin typeface="Arial" panose="020B0604020202020204" pitchFamily="34" charset="0"/>
                <a:cs typeface="Arial" panose="020B0604020202020204" pitchFamily="34" charset="0"/>
              </a:rPr>
              <a:t> /p78</a:t>
            </a:r>
          </a:p>
          <a:p>
            <a:pPr marL="0" marR="0" indent="0" algn="l" defTabSz="457200" rtl="0" eaLnBrk="1" fontAlgn="auto" latinLnBrk="0" hangingPunct="1">
              <a:lnSpc>
                <a:spcPct val="100000"/>
              </a:lnSpc>
              <a:spcBef>
                <a:spcPts val="0"/>
              </a:spcBef>
              <a:spcAft>
                <a:spcPts val="0"/>
              </a:spcAft>
              <a:buClrTx/>
              <a:buSzTx/>
              <a:buFontTx/>
              <a:buNone/>
              <a:tabLst/>
              <a:defRPr/>
            </a:pPr>
            <a:endParaRPr lang="en-GB" sz="1050" b="0" baseline="0" dirty="0" smtClean="0">
              <a:latin typeface="Arial" panose="020B0604020202020204" pitchFamily="34" charset="0"/>
              <a:cs typeface="Arial" panose="020B0604020202020204" pitchFamily="34" charset="0"/>
            </a:endParaRPr>
          </a:p>
          <a:p>
            <a:pPr marL="0" marR="0" indent="0" algn="l" defTabSz="457200" rtl="0" eaLnBrk="1" fontAlgn="auto" latinLnBrk="0" hangingPunct="1">
              <a:lnSpc>
                <a:spcPct val="100000"/>
              </a:lnSpc>
              <a:spcBef>
                <a:spcPts val="0"/>
              </a:spcBef>
              <a:spcAft>
                <a:spcPts val="0"/>
              </a:spcAft>
              <a:buClrTx/>
              <a:buSzTx/>
              <a:buFontTx/>
              <a:buNone/>
              <a:tabLst/>
              <a:defRPr/>
            </a:pPr>
            <a:r>
              <a:rPr lang="en-GB" sz="1050" b="0" baseline="0" dirty="0" smtClean="0">
                <a:latin typeface="Arial" panose="020B0604020202020204" pitchFamily="34" charset="0"/>
                <a:cs typeface="Arial" panose="020B0604020202020204" pitchFamily="34" charset="0"/>
              </a:rPr>
              <a:t>Adjuvant ADT is the standard of care for node-positive (pN+) patients.</a:t>
            </a:r>
            <a:r>
              <a:rPr lang="en-GB" sz="1050" b="0" baseline="30000" dirty="0" smtClean="0">
                <a:latin typeface="Arial" panose="020B0604020202020204" pitchFamily="34" charset="0"/>
                <a:cs typeface="Arial" panose="020B0604020202020204" pitchFamily="34" charset="0"/>
              </a:rPr>
              <a:t>1 </a:t>
            </a:r>
            <a:r>
              <a:rPr lang="en-GB" sz="1050" b="0" dirty="0" smtClean="0">
                <a:latin typeface="Arial" panose="020B0604020202020204" pitchFamily="34" charset="0"/>
                <a:cs typeface="Arial" panose="020B0604020202020204" pitchFamily="34" charset="0"/>
              </a:rPr>
              <a:t>/p77/Table,</a:t>
            </a:r>
            <a:r>
              <a:rPr lang="en-GB" sz="1050" b="0" baseline="0" dirty="0" smtClean="0">
                <a:latin typeface="Arial" panose="020B0604020202020204" pitchFamily="34" charset="0"/>
                <a:cs typeface="Arial" panose="020B0604020202020204" pitchFamily="34" charset="0"/>
              </a:rPr>
              <a:t> /p78</a:t>
            </a:r>
          </a:p>
          <a:p>
            <a:pPr marL="0" marR="0" indent="0" algn="l" defTabSz="457200" rtl="0" eaLnBrk="1" fontAlgn="auto" latinLnBrk="0" hangingPunct="1">
              <a:lnSpc>
                <a:spcPct val="100000"/>
              </a:lnSpc>
              <a:spcBef>
                <a:spcPts val="0"/>
              </a:spcBef>
              <a:spcAft>
                <a:spcPts val="0"/>
              </a:spcAft>
              <a:buClrTx/>
              <a:buSzTx/>
              <a:buFontTx/>
              <a:buNone/>
              <a:tabLst/>
              <a:defRPr/>
            </a:pPr>
            <a:endParaRPr lang="en-GB" sz="1050" b="1" dirty="0" smtClean="0">
              <a:latin typeface="Arial" panose="020B0604020202020204" pitchFamily="34" charset="0"/>
              <a:cs typeface="Arial" panose="020B0604020202020204" pitchFamily="34" charset="0"/>
            </a:endParaRPr>
          </a:p>
          <a:p>
            <a:pPr marL="0" marR="0" indent="0" algn="l" defTabSz="457200" rtl="0" eaLnBrk="1" fontAlgn="auto" latinLnBrk="0" hangingPunct="1">
              <a:lnSpc>
                <a:spcPct val="100000"/>
              </a:lnSpc>
              <a:spcBef>
                <a:spcPts val="0"/>
              </a:spcBef>
              <a:spcAft>
                <a:spcPts val="0"/>
              </a:spcAft>
              <a:buClrTx/>
              <a:buSzTx/>
              <a:buFontTx/>
              <a:buNone/>
              <a:tabLst/>
              <a:defRPr/>
            </a:pPr>
            <a:r>
              <a:rPr lang="en-GB" sz="800" b="1" dirty="0" smtClean="0">
                <a:latin typeface="Arial" panose="020B0604020202020204" pitchFamily="34" charset="0"/>
                <a:cs typeface="Arial" panose="020B0604020202020204" pitchFamily="34" charset="0"/>
              </a:rPr>
              <a:t>Reference:</a:t>
            </a:r>
            <a:endParaRPr lang="en-GB" sz="800" dirty="0" smtClean="0">
              <a:latin typeface="Arial" panose="020B0604020202020204" pitchFamily="34" charset="0"/>
              <a:cs typeface="Arial" panose="020B0604020202020204" pitchFamily="34" charset="0"/>
            </a:endParaRPr>
          </a:p>
          <a:p>
            <a:pPr marL="228600" indent="-228600">
              <a:buAutoNum type="arabicPeriod"/>
            </a:pPr>
            <a:r>
              <a:rPr lang="en-GB" sz="800" dirty="0" smtClean="0">
                <a:latin typeface="Arial" panose="020B0604020202020204" pitchFamily="34" charset="0"/>
                <a:cs typeface="Arial" panose="020B0604020202020204" pitchFamily="34" charset="0"/>
              </a:rPr>
              <a:t>Mottet N, Bellmunt J, Briers E, et al. Guidelines on prostate cancer. European Association of Urology Web site. http://uroweb.org/wp-content/uploads/09-Prostate-Cancer_LR.pdf. Accessed April 8, 2016.</a:t>
            </a:r>
          </a:p>
        </p:txBody>
      </p:sp>
      <p:sp>
        <p:nvSpPr>
          <p:cNvPr id="4" name="Slide Number Placeholder 3"/>
          <p:cNvSpPr>
            <a:spLocks noGrp="1"/>
          </p:cNvSpPr>
          <p:nvPr>
            <p:ph type="sldNum" sz="quarter" idx="10"/>
          </p:nvPr>
        </p:nvSpPr>
        <p:spPr/>
        <p:txBody>
          <a:bodyPr/>
          <a:lstStyle/>
          <a:p>
            <a:fld id="{FC51A87A-2AE1-D146-87E8-F584AD5E8E38}" type="slidenum">
              <a:rPr lang="en-GB" smtClean="0"/>
              <a:t>64</a:t>
            </a:fld>
            <a:endParaRPr lang="en-GB" dirty="0"/>
          </a:p>
        </p:txBody>
      </p:sp>
    </p:spTree>
    <p:extLst>
      <p:ext uri="{BB962C8B-B14F-4D97-AF65-F5344CB8AC3E}">
        <p14:creationId xmlns:p14="http://schemas.microsoft.com/office/powerpoint/2010/main" val="394009775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GB" sz="1050" b="0" u="sng" dirty="0" smtClean="0">
                <a:latin typeface="Arial" panose="020B0604020202020204" pitchFamily="34" charset="0"/>
                <a:cs typeface="Arial" panose="020B0604020202020204" pitchFamily="34" charset="0"/>
              </a:rPr>
              <a:t>EAU guidelines: Metastatic</a:t>
            </a:r>
            <a:r>
              <a:rPr lang="en-GB" sz="1050" b="0" u="sng" baseline="0" dirty="0" smtClean="0">
                <a:latin typeface="Arial" panose="020B0604020202020204" pitchFamily="34" charset="0"/>
                <a:cs typeface="Arial" panose="020B0604020202020204" pitchFamily="34" charset="0"/>
              </a:rPr>
              <a:t> prostate cancer</a:t>
            </a:r>
          </a:p>
          <a:p>
            <a:pPr marL="0" marR="0" indent="0" algn="l" defTabSz="457200" rtl="0" eaLnBrk="1" fontAlgn="auto" latinLnBrk="0" hangingPunct="1">
              <a:lnSpc>
                <a:spcPct val="100000"/>
              </a:lnSpc>
              <a:spcBef>
                <a:spcPts val="0"/>
              </a:spcBef>
              <a:spcAft>
                <a:spcPts val="0"/>
              </a:spcAft>
              <a:buClrTx/>
              <a:buSzTx/>
              <a:buFontTx/>
              <a:buNone/>
              <a:tabLst/>
              <a:defRPr/>
            </a:pPr>
            <a:endParaRPr lang="en-GB" sz="1050" b="0" u="sng" baseline="0" dirty="0" smtClean="0">
              <a:latin typeface="Arial" panose="020B0604020202020204" pitchFamily="34" charset="0"/>
              <a:cs typeface="Arial" panose="020B0604020202020204" pitchFamily="34" charset="0"/>
            </a:endParaRPr>
          </a:p>
          <a:p>
            <a:pPr marL="0" marR="0" indent="0" algn="l" defTabSz="457200" rtl="0" eaLnBrk="1" fontAlgn="auto" latinLnBrk="0" hangingPunct="1">
              <a:lnSpc>
                <a:spcPct val="100000"/>
              </a:lnSpc>
              <a:spcBef>
                <a:spcPts val="0"/>
              </a:spcBef>
              <a:spcAft>
                <a:spcPts val="0"/>
              </a:spcAft>
              <a:buClrTx/>
              <a:buSzTx/>
              <a:buFontTx/>
              <a:buNone/>
              <a:tabLst/>
              <a:defRPr/>
            </a:pPr>
            <a:r>
              <a:rPr lang="en-GB" sz="1050" b="0" baseline="0" dirty="0" smtClean="0">
                <a:latin typeface="Arial" panose="020B0604020202020204" pitchFamily="34" charset="0"/>
                <a:cs typeface="Arial" panose="020B0604020202020204" pitchFamily="34" charset="0"/>
              </a:rPr>
              <a:t>The treatment options for metastatic disease include watchful waiting in asymptomatic patients, although deferred castration must be discussed with well-informed patients.</a:t>
            </a:r>
            <a:r>
              <a:rPr lang="en-GB" sz="1050" b="0" baseline="30000" dirty="0" smtClean="0">
                <a:latin typeface="Arial" panose="020B0604020202020204" pitchFamily="34" charset="0"/>
                <a:cs typeface="Arial" panose="020B0604020202020204" pitchFamily="34" charset="0"/>
              </a:rPr>
              <a:t>1 </a:t>
            </a:r>
            <a:r>
              <a:rPr lang="en-GB" sz="1050" b="0" baseline="0" dirty="0" smtClean="0">
                <a:latin typeface="Arial" panose="020B0604020202020204" pitchFamily="34" charset="0"/>
                <a:cs typeface="Arial" panose="020B0604020202020204" pitchFamily="34" charset="0"/>
              </a:rPr>
              <a:t>/p78/Table, /p79/Table Both radical prostatectomy and radiotherapy are unsuitable outside clinical trial settings. Immediate ADT is strongly recommended. The table outlines androgen suppression options in greater detail. Surgical or ADT (using LHRH agonists or antagonists) is the first option to be offered to M1 symptomatic and asymptomatic patients. While short-term antiandrogen treatment may be given, antiandrogen monotherapy is not recommended for M1 patients. Finally, a combination of LHRH agonists and NSAA treatment is recommended in patients with metastatic prostate cancer.</a:t>
            </a:r>
            <a:r>
              <a:rPr lang="en-GB" sz="1050" b="0" baseline="30000" dirty="0" smtClean="0">
                <a:latin typeface="Arial" panose="020B0604020202020204" pitchFamily="34" charset="0"/>
                <a:cs typeface="Arial" panose="020B0604020202020204" pitchFamily="34" charset="0"/>
              </a:rPr>
              <a:t>1 </a:t>
            </a:r>
            <a:r>
              <a:rPr lang="en-GB" sz="1050" b="0" dirty="0" smtClean="0">
                <a:latin typeface="Arial" panose="020B0604020202020204" pitchFamily="34" charset="0"/>
                <a:cs typeface="Arial" panose="020B0604020202020204" pitchFamily="34" charset="0"/>
              </a:rPr>
              <a:t>/p77/Table,</a:t>
            </a:r>
            <a:r>
              <a:rPr lang="en-GB" sz="1050" b="0" baseline="0" dirty="0" smtClean="0">
                <a:latin typeface="Arial" panose="020B0604020202020204" pitchFamily="34" charset="0"/>
                <a:cs typeface="Arial" panose="020B0604020202020204" pitchFamily="34" charset="0"/>
              </a:rPr>
              <a:t> /p78</a:t>
            </a:r>
          </a:p>
          <a:p>
            <a:pPr marL="0" marR="0" indent="0" algn="l" defTabSz="457200" rtl="0" eaLnBrk="1" fontAlgn="auto" latinLnBrk="0" hangingPunct="1">
              <a:lnSpc>
                <a:spcPct val="100000"/>
              </a:lnSpc>
              <a:spcBef>
                <a:spcPts val="0"/>
              </a:spcBef>
              <a:spcAft>
                <a:spcPts val="0"/>
              </a:spcAft>
              <a:buClrTx/>
              <a:buSzTx/>
              <a:buFontTx/>
              <a:buNone/>
              <a:tabLst/>
              <a:defRPr/>
            </a:pPr>
            <a:endParaRPr lang="en-GB" sz="1050" b="0" baseline="0" dirty="0" smtClean="0">
              <a:latin typeface="Arial" panose="020B0604020202020204" pitchFamily="34" charset="0"/>
              <a:cs typeface="Arial" panose="020B0604020202020204" pitchFamily="34" charset="0"/>
            </a:endParaRPr>
          </a:p>
          <a:p>
            <a:pPr marL="0" marR="0" indent="0" algn="l" defTabSz="457200" rtl="0" eaLnBrk="1" fontAlgn="auto" latinLnBrk="0" hangingPunct="1">
              <a:lnSpc>
                <a:spcPct val="100000"/>
              </a:lnSpc>
              <a:spcBef>
                <a:spcPts val="0"/>
              </a:spcBef>
              <a:spcAft>
                <a:spcPts val="0"/>
              </a:spcAft>
              <a:buClrTx/>
              <a:buSzTx/>
              <a:buFontTx/>
              <a:buNone/>
              <a:tabLst/>
              <a:defRPr/>
            </a:pPr>
            <a:r>
              <a:rPr lang="en-GB" sz="1050" b="0" baseline="0" dirty="0" smtClean="0">
                <a:latin typeface="Arial" panose="020B0604020202020204" pitchFamily="34" charset="0"/>
                <a:cs typeface="Arial" panose="020B0604020202020204" pitchFamily="34" charset="0"/>
              </a:rPr>
              <a:t>Next up are guidelines for the treatment of castration-resistant prostate cancer.</a:t>
            </a:r>
            <a:endParaRPr lang="en-GB" sz="1050" b="0" dirty="0" smtClean="0">
              <a:latin typeface="Arial" panose="020B0604020202020204" pitchFamily="34" charset="0"/>
              <a:cs typeface="Arial" panose="020B0604020202020204" pitchFamily="34" charset="0"/>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GB" sz="1050" b="1" dirty="0" smtClean="0">
              <a:latin typeface="Arial" panose="020B0604020202020204" pitchFamily="34" charset="0"/>
              <a:cs typeface="Arial" panose="020B0604020202020204" pitchFamily="34" charset="0"/>
            </a:endParaRPr>
          </a:p>
          <a:p>
            <a:pPr marL="0" marR="0" indent="0" algn="l" defTabSz="457200" rtl="0" eaLnBrk="1" fontAlgn="auto" latinLnBrk="0" hangingPunct="1">
              <a:lnSpc>
                <a:spcPct val="100000"/>
              </a:lnSpc>
              <a:spcBef>
                <a:spcPts val="0"/>
              </a:spcBef>
              <a:spcAft>
                <a:spcPts val="0"/>
              </a:spcAft>
              <a:buClrTx/>
              <a:buSzTx/>
              <a:buFontTx/>
              <a:buNone/>
              <a:tabLst/>
              <a:defRPr/>
            </a:pPr>
            <a:r>
              <a:rPr lang="en-GB" sz="800" b="1" dirty="0" smtClean="0">
                <a:latin typeface="Arial" panose="020B0604020202020204" pitchFamily="34" charset="0"/>
                <a:cs typeface="Arial" panose="020B0604020202020204" pitchFamily="34" charset="0"/>
              </a:rPr>
              <a:t>Reference:</a:t>
            </a:r>
            <a:endParaRPr lang="en-GB" sz="800" dirty="0" smtClean="0">
              <a:latin typeface="Arial" panose="020B0604020202020204" pitchFamily="34" charset="0"/>
              <a:cs typeface="Arial" panose="020B0604020202020204" pitchFamily="34" charset="0"/>
            </a:endParaRPr>
          </a:p>
          <a:p>
            <a:pPr marL="228600" indent="-228600">
              <a:buAutoNum type="arabicPeriod"/>
            </a:pPr>
            <a:r>
              <a:rPr lang="en-GB" sz="800" dirty="0" smtClean="0">
                <a:latin typeface="Arial" panose="020B0604020202020204" pitchFamily="34" charset="0"/>
                <a:cs typeface="Arial" panose="020B0604020202020204" pitchFamily="34" charset="0"/>
              </a:rPr>
              <a:t>Mottet N, Bellmunt J, Briers E, et al. Guidelines on prostate cancer. European Association of Urology Web site. http://uroweb.org/wp-content/uploads/09-Prostate-Cancer_LR.pdf. Accessed April 8, 2016.</a:t>
            </a:r>
          </a:p>
        </p:txBody>
      </p:sp>
      <p:sp>
        <p:nvSpPr>
          <p:cNvPr id="4" name="Slide Number Placeholder 3"/>
          <p:cNvSpPr>
            <a:spLocks noGrp="1"/>
          </p:cNvSpPr>
          <p:nvPr>
            <p:ph type="sldNum" sz="quarter" idx="10"/>
          </p:nvPr>
        </p:nvSpPr>
        <p:spPr/>
        <p:txBody>
          <a:bodyPr/>
          <a:lstStyle/>
          <a:p>
            <a:fld id="{FC51A87A-2AE1-D146-87E8-F584AD5E8E38}" type="slidenum">
              <a:rPr lang="en-GB" smtClean="0"/>
              <a:t>65</a:t>
            </a:fld>
            <a:endParaRPr lang="en-GB" dirty="0"/>
          </a:p>
        </p:txBody>
      </p:sp>
    </p:spTree>
    <p:extLst>
      <p:ext uri="{BB962C8B-B14F-4D97-AF65-F5344CB8AC3E}">
        <p14:creationId xmlns:p14="http://schemas.microsoft.com/office/powerpoint/2010/main" val="232522769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343399"/>
            <a:ext cx="5486400" cy="4341813"/>
          </a:xfrm>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GB" sz="1050" b="0" u="sng" baseline="0" dirty="0" err="1" smtClean="0">
                <a:latin typeface="Arial" panose="020B0604020202020204" pitchFamily="34" charset="0"/>
                <a:cs typeface="Arial" panose="020B0604020202020204" pitchFamily="34" charset="0"/>
              </a:rPr>
              <a:t>ESMO</a:t>
            </a:r>
            <a:r>
              <a:rPr lang="en-GB" sz="1050" b="0" u="sng" baseline="0" dirty="0" smtClean="0">
                <a:latin typeface="Arial" panose="020B0604020202020204" pitchFamily="34" charset="0"/>
                <a:cs typeface="Arial" panose="020B0604020202020204" pitchFamily="34" charset="0"/>
              </a:rPr>
              <a:t> guidelines: Castration-resistant prostate cancer</a:t>
            </a:r>
          </a:p>
          <a:p>
            <a:pPr marL="0" marR="0" indent="0" algn="l" defTabSz="457200" rtl="0" eaLnBrk="1" fontAlgn="auto" latinLnBrk="0" hangingPunct="1">
              <a:lnSpc>
                <a:spcPct val="100000"/>
              </a:lnSpc>
              <a:spcBef>
                <a:spcPts val="0"/>
              </a:spcBef>
              <a:spcAft>
                <a:spcPts val="0"/>
              </a:spcAft>
              <a:buClrTx/>
              <a:buSzTx/>
              <a:buFontTx/>
              <a:buNone/>
              <a:tabLst/>
              <a:defRPr/>
            </a:pPr>
            <a:endParaRPr lang="en-GB" sz="1050" b="0" baseline="0" dirty="0" smtClean="0">
              <a:latin typeface="Arial" panose="020B0604020202020204" pitchFamily="34" charset="0"/>
              <a:cs typeface="Arial" panose="020B0604020202020204" pitchFamily="34" charset="0"/>
            </a:endParaRPr>
          </a:p>
          <a:p>
            <a:pPr marL="0" marR="0" indent="0" algn="l" defTabSz="457200" rtl="0" eaLnBrk="1" fontAlgn="auto" latinLnBrk="0" hangingPunct="1">
              <a:lnSpc>
                <a:spcPct val="100000"/>
              </a:lnSpc>
              <a:spcBef>
                <a:spcPts val="0"/>
              </a:spcBef>
              <a:spcAft>
                <a:spcPts val="0"/>
              </a:spcAft>
              <a:buClrTx/>
              <a:buSzTx/>
              <a:buFontTx/>
              <a:buNone/>
              <a:tabLst/>
              <a:defRPr/>
            </a:pPr>
            <a:r>
              <a:rPr lang="en-GB" sz="1050" b="0" baseline="0" dirty="0" smtClean="0">
                <a:latin typeface="Arial" panose="020B0604020202020204" pitchFamily="34" charset="0"/>
                <a:cs typeface="Arial" panose="020B0604020202020204" pitchFamily="34" charset="0"/>
              </a:rPr>
              <a:t>ESMO guidelines recommend r</a:t>
            </a:r>
            <a:r>
              <a:rPr lang="en-GB" sz="1050" b="0" dirty="0" smtClean="0">
                <a:latin typeface="Arial" panose="020B0604020202020204" pitchFamily="34" charset="0"/>
                <a:cs typeface="Arial" panose="020B0604020202020204" pitchFamily="34" charset="0"/>
              </a:rPr>
              <a:t>adium-223</a:t>
            </a:r>
            <a:r>
              <a:rPr lang="en-GB" sz="1050" b="0" baseline="0" dirty="0" smtClean="0">
                <a:latin typeface="Arial" panose="020B0604020202020204" pitchFamily="34" charset="0"/>
                <a:cs typeface="Arial" panose="020B0604020202020204" pitchFamily="34" charset="0"/>
              </a:rPr>
              <a:t> for patients with symptomatic metastatic CRPC without visceral metastasis and with predominant bone involvement.</a:t>
            </a:r>
            <a:r>
              <a:rPr lang="en-GB" sz="1050" b="0" baseline="30000" dirty="0" smtClean="0">
                <a:latin typeface="Arial" panose="020B0604020202020204" pitchFamily="34" charset="0"/>
                <a:cs typeface="Arial" panose="020B0604020202020204" pitchFamily="34" charset="0"/>
              </a:rPr>
              <a:t>1 </a:t>
            </a:r>
            <a:r>
              <a:rPr lang="en-GB" sz="1050" b="0" dirty="0" smtClean="0">
                <a:latin typeface="Arial" panose="020B0604020202020204" pitchFamily="34" charset="0"/>
                <a:cs typeface="Arial" panose="020B0604020202020204" pitchFamily="34" charset="0"/>
              </a:rPr>
              <a:t>/pv71/col1/Table3, /pv73/col1/para1 Another option for chemotherapy-naïve asymptomatic patients is treatment with sipuleucel-T</a:t>
            </a:r>
            <a:r>
              <a:rPr lang="en-GB" sz="1050" b="0" baseline="0" dirty="0" smtClean="0">
                <a:latin typeface="Arial" panose="020B0604020202020204" pitchFamily="34" charset="0"/>
                <a:cs typeface="Arial" panose="020B0604020202020204" pitchFamily="34" charset="0"/>
              </a:rPr>
              <a:t>.</a:t>
            </a:r>
            <a:r>
              <a:rPr lang="en-GB" sz="1050" b="0" baseline="30000" dirty="0" smtClean="0">
                <a:latin typeface="Arial" panose="020B0604020202020204" pitchFamily="34" charset="0"/>
                <a:cs typeface="Arial" panose="020B0604020202020204" pitchFamily="34" charset="0"/>
              </a:rPr>
              <a:t>1 </a:t>
            </a:r>
            <a:r>
              <a:rPr lang="en-GB" sz="1050" b="0" dirty="0" smtClean="0">
                <a:latin typeface="Arial" panose="020B0604020202020204" pitchFamily="34" charset="0"/>
                <a:cs typeface="Arial" panose="020B0604020202020204" pitchFamily="34" charset="0"/>
              </a:rPr>
              <a:t>/pv73/col1/para1 </a:t>
            </a:r>
            <a:r>
              <a:rPr lang="en-GB" sz="1050" b="0" baseline="0" dirty="0" smtClean="0">
                <a:latin typeface="Arial" panose="020B0604020202020204" pitchFamily="34" charset="0"/>
                <a:cs typeface="Arial" panose="020B0604020202020204" pitchFamily="34" charset="0"/>
              </a:rPr>
              <a:t>For second-line treatment post docetaxel, the guidelines recommend abiraterone, enzalutamide, cabazitaxel and radium-223 (only when there are no visceral metastases).</a:t>
            </a:r>
            <a:r>
              <a:rPr lang="en-GB" sz="1050" b="0" baseline="30000" dirty="0" smtClean="0">
                <a:latin typeface="Arial" panose="020B0604020202020204" pitchFamily="34" charset="0"/>
                <a:cs typeface="Arial" panose="020B0604020202020204" pitchFamily="34" charset="0"/>
              </a:rPr>
              <a:t>1 </a:t>
            </a:r>
            <a:r>
              <a:rPr lang="en-GB" sz="1050" b="0" dirty="0" smtClean="0">
                <a:latin typeface="Arial" panose="020B0604020202020204" pitchFamily="34" charset="0"/>
                <a:cs typeface="Arial" panose="020B0604020202020204" pitchFamily="34" charset="0"/>
              </a:rPr>
              <a:t>/pv71/col1/Table3, /pv73/col1/para6</a:t>
            </a:r>
          </a:p>
          <a:p>
            <a:pPr marL="0" marR="0" indent="0" algn="l" defTabSz="457200" rtl="0" eaLnBrk="1" fontAlgn="auto" latinLnBrk="0" hangingPunct="1">
              <a:lnSpc>
                <a:spcPct val="100000"/>
              </a:lnSpc>
              <a:spcBef>
                <a:spcPts val="0"/>
              </a:spcBef>
              <a:spcAft>
                <a:spcPts val="0"/>
              </a:spcAft>
              <a:buClrTx/>
              <a:buSzTx/>
              <a:buFontTx/>
              <a:buNone/>
              <a:tabLst/>
              <a:defRPr/>
            </a:pPr>
            <a:endParaRPr lang="en-GB" sz="1050" b="0" baseline="30000" dirty="0" smtClean="0">
              <a:latin typeface="Arial" panose="020B0604020202020204" pitchFamily="34" charset="0"/>
              <a:cs typeface="Arial" panose="020B0604020202020204" pitchFamily="34" charset="0"/>
            </a:endParaRPr>
          </a:p>
          <a:p>
            <a:pPr marL="0" marR="0" indent="0" algn="l" defTabSz="457200" rtl="0" eaLnBrk="1" fontAlgn="auto" latinLnBrk="0" hangingPunct="1">
              <a:lnSpc>
                <a:spcPct val="100000"/>
              </a:lnSpc>
              <a:spcBef>
                <a:spcPts val="0"/>
              </a:spcBef>
              <a:spcAft>
                <a:spcPts val="0"/>
              </a:spcAft>
              <a:buClrTx/>
              <a:buSzTx/>
              <a:buFontTx/>
              <a:buNone/>
              <a:tabLst/>
              <a:defRPr/>
            </a:pPr>
            <a:r>
              <a:rPr lang="en-GB" sz="800" b="1" dirty="0" smtClean="0">
                <a:latin typeface="Arial" panose="020B0604020202020204" pitchFamily="34" charset="0"/>
                <a:cs typeface="Arial" panose="020B0604020202020204" pitchFamily="34" charset="0"/>
              </a:rPr>
              <a:t>References:</a:t>
            </a:r>
          </a:p>
          <a:p>
            <a:pPr marL="228600" marR="0" lvl="0" indent="-228600" algn="l" defTabSz="457200" rtl="0" eaLnBrk="1" fontAlgn="auto" latinLnBrk="0" hangingPunct="1">
              <a:lnSpc>
                <a:spcPct val="100000"/>
              </a:lnSpc>
              <a:spcBef>
                <a:spcPts val="0"/>
              </a:spcBef>
              <a:spcAft>
                <a:spcPts val="0"/>
              </a:spcAft>
              <a:buClrTx/>
              <a:buSzTx/>
              <a:buFont typeface="+mj-lt"/>
              <a:buAutoNum type="arabicPeriod"/>
              <a:tabLst/>
              <a:defRPr/>
            </a:pPr>
            <a:r>
              <a:rPr lang="en-GB" sz="800" kern="1200" dirty="0" smtClean="0">
                <a:solidFill>
                  <a:schemeClr val="tx1"/>
                </a:solidFill>
                <a:effectLst/>
                <a:latin typeface="Arial" panose="020B0604020202020204" pitchFamily="34" charset="0"/>
                <a:cs typeface="Arial" panose="020B0604020202020204" pitchFamily="34" charset="0"/>
              </a:rPr>
              <a:t>Parker C, Gillessen S, Heidenreich A, </a:t>
            </a:r>
            <a:r>
              <a:rPr lang="en-GB" sz="800" b="0" i="0" u="none" strike="noStrike" kern="1200" baseline="0" dirty="0" smtClean="0">
                <a:solidFill>
                  <a:schemeClr val="tx1"/>
                </a:solidFill>
                <a:latin typeface="Arial" panose="020B0604020202020204" pitchFamily="34" charset="0"/>
                <a:cs typeface="Arial" panose="020B0604020202020204" pitchFamily="34" charset="0"/>
              </a:rPr>
              <a:t>Horwich A, </a:t>
            </a:r>
            <a:r>
              <a:rPr lang="en-GB" sz="800" kern="1200" dirty="0" smtClean="0">
                <a:solidFill>
                  <a:schemeClr val="tx1"/>
                </a:solidFill>
                <a:effectLst/>
                <a:latin typeface="Arial" panose="020B0604020202020204" pitchFamily="34" charset="0"/>
                <a:cs typeface="Arial" panose="020B0604020202020204" pitchFamily="34" charset="0"/>
              </a:rPr>
              <a:t>ESMO</a:t>
            </a:r>
            <a:r>
              <a:rPr lang="en-GB" sz="800" kern="1200" baseline="0" dirty="0" smtClean="0">
                <a:solidFill>
                  <a:schemeClr val="tx1"/>
                </a:solidFill>
                <a:effectLst/>
                <a:latin typeface="Arial" panose="020B0604020202020204" pitchFamily="34" charset="0"/>
                <a:cs typeface="Arial" panose="020B0604020202020204" pitchFamily="34" charset="0"/>
              </a:rPr>
              <a:t> </a:t>
            </a:r>
            <a:r>
              <a:rPr lang="en-GB" sz="800" kern="1200" dirty="0" smtClean="0">
                <a:solidFill>
                  <a:schemeClr val="tx1"/>
                </a:solidFill>
                <a:effectLst/>
                <a:latin typeface="Arial" panose="020B0604020202020204" pitchFamily="34" charset="0"/>
                <a:cs typeface="Arial" panose="020B0604020202020204" pitchFamily="34" charset="0"/>
              </a:rPr>
              <a:t>Guidelines Committee. Cancer of the prostate: ESMO clinical practice guidelines for diagnosis, treatment, and follow-up. </a:t>
            </a:r>
            <a:r>
              <a:rPr lang="en-GB" sz="800" i="1" kern="1200" dirty="0" smtClean="0">
                <a:solidFill>
                  <a:schemeClr val="tx1"/>
                </a:solidFill>
                <a:effectLst/>
                <a:latin typeface="Arial" panose="020B0604020202020204" pitchFamily="34" charset="0"/>
                <a:cs typeface="Arial" panose="020B0604020202020204" pitchFamily="34" charset="0"/>
              </a:rPr>
              <a:t>Ann Oncol. </a:t>
            </a:r>
            <a:r>
              <a:rPr lang="en-GB" sz="800" kern="1200" dirty="0" smtClean="0">
                <a:solidFill>
                  <a:schemeClr val="tx1"/>
                </a:solidFill>
                <a:effectLst/>
                <a:latin typeface="Arial" panose="020B0604020202020204" pitchFamily="34" charset="0"/>
                <a:cs typeface="Arial" panose="020B0604020202020204" pitchFamily="34" charset="0"/>
              </a:rPr>
              <a:t>2015;26(Suppl 5):v69-v77. </a:t>
            </a:r>
            <a:r>
              <a:rPr lang="en-GB" sz="800" dirty="0" smtClean="0">
                <a:latin typeface="Arial" panose="020B0604020202020204" pitchFamily="34" charset="0"/>
                <a:cs typeface="Arial" panose="020B0604020202020204" pitchFamily="34" charset="0"/>
              </a:rPr>
              <a:t>doi:10.1093/annonc/mdv222.</a:t>
            </a:r>
            <a:endParaRPr lang="en-GB" sz="800" kern="1200" dirty="0" smtClean="0">
              <a:solidFill>
                <a:schemeClr val="tx1"/>
              </a:solidFill>
              <a:effectLst/>
              <a:latin typeface="Arial" panose="020B0604020202020204" pitchFamily="34" charset="0"/>
              <a:cs typeface="Arial" panose="020B0604020202020204" pitchFamily="34" charset="0"/>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GB" sz="800" b="1" dirty="0" smtClean="0">
              <a:latin typeface="Arial" panose="020B0604020202020204" pitchFamily="34" charset="0"/>
              <a:cs typeface="Arial" panose="020B0604020202020204" pitchFamily="34" charset="0"/>
            </a:endParaRPr>
          </a:p>
          <a:p>
            <a:endParaRPr lang="en-GB" sz="105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FC51A87A-2AE1-D146-87E8-F584AD5E8E38}" type="slidenum">
              <a:rPr lang="en-GB" smtClean="0"/>
              <a:t>66</a:t>
            </a:fld>
            <a:endParaRPr lang="en-GB" dirty="0"/>
          </a:p>
        </p:txBody>
      </p:sp>
    </p:spTree>
    <p:extLst>
      <p:ext uri="{BB962C8B-B14F-4D97-AF65-F5344CB8AC3E}">
        <p14:creationId xmlns:p14="http://schemas.microsoft.com/office/powerpoint/2010/main" val="317211673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343399"/>
            <a:ext cx="5486400" cy="4341813"/>
          </a:xfrm>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GB" sz="1050" b="0" u="sng" baseline="0" dirty="0" err="1" smtClean="0">
                <a:latin typeface="Arial" panose="020B0604020202020204" pitchFamily="34" charset="0"/>
                <a:cs typeface="Arial" panose="020B0604020202020204" pitchFamily="34" charset="0"/>
              </a:rPr>
              <a:t>NCCN</a:t>
            </a:r>
            <a:r>
              <a:rPr lang="en-GB" sz="1050" b="0" u="sng" baseline="0" dirty="0" smtClean="0">
                <a:latin typeface="Arial" panose="020B0604020202020204" pitchFamily="34" charset="0"/>
                <a:cs typeface="Arial" panose="020B0604020202020204" pitchFamily="34" charset="0"/>
              </a:rPr>
              <a:t> guidelines: Castration-resistant prostate cancer</a:t>
            </a:r>
          </a:p>
          <a:p>
            <a:pPr marL="0" marR="0" indent="0" algn="l" defTabSz="457200" rtl="0" eaLnBrk="1" fontAlgn="auto" latinLnBrk="0" hangingPunct="1">
              <a:lnSpc>
                <a:spcPct val="100000"/>
              </a:lnSpc>
              <a:spcBef>
                <a:spcPts val="0"/>
              </a:spcBef>
              <a:spcAft>
                <a:spcPts val="0"/>
              </a:spcAft>
              <a:buClrTx/>
              <a:buSzTx/>
              <a:buFontTx/>
              <a:buNone/>
              <a:tabLst/>
              <a:defRPr/>
            </a:pPr>
            <a:endParaRPr lang="en-GB" sz="1050" b="0" baseline="0" dirty="0" smtClean="0">
              <a:latin typeface="Arial" panose="020B0604020202020204" pitchFamily="34" charset="0"/>
              <a:cs typeface="Arial" panose="020B0604020202020204" pitchFamily="34" charset="0"/>
            </a:endParaRPr>
          </a:p>
          <a:p>
            <a:pPr marL="0" marR="0" indent="0" algn="l" defTabSz="457200" rtl="0" eaLnBrk="1" fontAlgn="auto" latinLnBrk="0" hangingPunct="1">
              <a:lnSpc>
                <a:spcPct val="100000"/>
              </a:lnSpc>
              <a:spcBef>
                <a:spcPts val="0"/>
              </a:spcBef>
              <a:spcAft>
                <a:spcPts val="0"/>
              </a:spcAft>
              <a:buClrTx/>
              <a:buSzTx/>
              <a:buFontTx/>
              <a:buNone/>
              <a:tabLst/>
              <a:defRPr/>
            </a:pPr>
            <a:r>
              <a:rPr lang="en-GB" sz="1050" b="0" baseline="0" dirty="0" smtClean="0">
                <a:latin typeface="Arial" panose="020B0604020202020204" pitchFamily="34" charset="0"/>
                <a:cs typeface="Arial" panose="020B0604020202020204" pitchFamily="34" charset="0"/>
              </a:rPr>
              <a:t>The NCCN recommendations are similar to the ESMO guidelines, but with the addition of secondary hormone therapy including antiandrogen, antiandrogen withdrawal, ketoconazole with or without hydrocortisone, corticosteroids and DES or other oestrogens. Another difference is the addition of alternative chemotherapy such as mitoxantrone as first-line treatment. For second-line treatment, the approach is similar to the ESMO guidelines, but includes vaccine therapy, secondary hormone therapy and alternate chemotherapy.</a:t>
            </a:r>
            <a:r>
              <a:rPr lang="en-GB" sz="1050" b="0" baseline="30000" dirty="0" smtClean="0">
                <a:latin typeface="Arial" panose="020B0604020202020204" pitchFamily="34" charset="0"/>
                <a:cs typeface="Arial" panose="020B0604020202020204" pitchFamily="34" charset="0"/>
              </a:rPr>
              <a:t>2 </a:t>
            </a:r>
            <a:r>
              <a:rPr lang="en-GB" sz="1050" b="0" dirty="0" smtClean="0">
                <a:latin typeface="Arial" panose="020B0604020202020204" pitchFamily="34" charset="0"/>
                <a:cs typeface="Arial" panose="020B0604020202020204" pitchFamily="34" charset="0"/>
              </a:rPr>
              <a:t>/p16-19</a:t>
            </a:r>
          </a:p>
          <a:p>
            <a:pPr marL="0" marR="0" indent="0" algn="l" defTabSz="457200" rtl="0" eaLnBrk="1" fontAlgn="auto" latinLnBrk="0" hangingPunct="1">
              <a:lnSpc>
                <a:spcPct val="100000"/>
              </a:lnSpc>
              <a:spcBef>
                <a:spcPts val="0"/>
              </a:spcBef>
              <a:spcAft>
                <a:spcPts val="0"/>
              </a:spcAft>
              <a:buClrTx/>
              <a:buSzTx/>
              <a:buFontTx/>
              <a:buNone/>
              <a:tabLst/>
              <a:defRPr/>
            </a:pPr>
            <a:endParaRPr lang="en-GB" sz="1050" b="1" dirty="0" smtClean="0">
              <a:latin typeface="Arial" panose="020B0604020202020204" pitchFamily="34" charset="0"/>
              <a:cs typeface="Arial" panose="020B0604020202020204" pitchFamily="34" charset="0"/>
            </a:endParaRPr>
          </a:p>
          <a:p>
            <a:pPr marL="0" marR="0" indent="0" algn="l" defTabSz="457200" rtl="0" eaLnBrk="1" fontAlgn="auto" latinLnBrk="0" hangingPunct="1">
              <a:lnSpc>
                <a:spcPct val="100000"/>
              </a:lnSpc>
              <a:spcBef>
                <a:spcPts val="0"/>
              </a:spcBef>
              <a:spcAft>
                <a:spcPts val="0"/>
              </a:spcAft>
              <a:buClrTx/>
              <a:buSzTx/>
              <a:buFontTx/>
              <a:buNone/>
              <a:tabLst/>
              <a:defRPr/>
            </a:pPr>
            <a:r>
              <a:rPr lang="en-GB" sz="800" b="1" dirty="0" smtClean="0">
                <a:latin typeface="Arial" panose="020B0604020202020204" pitchFamily="34" charset="0"/>
                <a:cs typeface="Arial" panose="020B0604020202020204" pitchFamily="34" charset="0"/>
              </a:rPr>
              <a:t>References:</a:t>
            </a:r>
          </a:p>
          <a:p>
            <a:pPr marL="228600" marR="0" lvl="0" indent="-228600" algn="l" defTabSz="457200" rtl="0" eaLnBrk="1" fontAlgn="auto" latinLnBrk="0" hangingPunct="1">
              <a:lnSpc>
                <a:spcPct val="100000"/>
              </a:lnSpc>
              <a:spcBef>
                <a:spcPts val="0"/>
              </a:spcBef>
              <a:spcAft>
                <a:spcPts val="0"/>
              </a:spcAft>
              <a:buClrTx/>
              <a:buSzTx/>
              <a:buFont typeface="+mj-lt"/>
              <a:buAutoNum type="arabicPeriod"/>
              <a:tabLst/>
              <a:defRPr/>
            </a:pPr>
            <a:r>
              <a:rPr lang="en-GB" sz="800" kern="1200" dirty="0" err="1" smtClean="0">
                <a:solidFill>
                  <a:schemeClr val="tx1"/>
                </a:solidFill>
                <a:effectLst/>
                <a:latin typeface="Arial" panose="020B0604020202020204" pitchFamily="34" charset="0"/>
                <a:cs typeface="Arial" panose="020B0604020202020204" pitchFamily="34" charset="0"/>
              </a:rPr>
              <a:t>Coit</a:t>
            </a:r>
            <a:r>
              <a:rPr lang="en-GB" sz="800" kern="1200" dirty="0" smtClean="0">
                <a:solidFill>
                  <a:schemeClr val="tx1"/>
                </a:solidFill>
                <a:effectLst/>
                <a:latin typeface="Arial" panose="020B0604020202020204" pitchFamily="34" charset="0"/>
                <a:cs typeface="Arial" panose="020B0604020202020204" pitchFamily="34" charset="0"/>
              </a:rPr>
              <a:t> DG, Thompson </a:t>
            </a:r>
            <a:r>
              <a:rPr lang="en-GB" sz="800" kern="1200" dirty="0" err="1" smtClean="0">
                <a:solidFill>
                  <a:schemeClr val="tx1"/>
                </a:solidFill>
                <a:effectLst/>
                <a:latin typeface="Arial" panose="020B0604020202020204" pitchFamily="34" charset="0"/>
                <a:cs typeface="Arial" panose="020B0604020202020204" pitchFamily="34" charset="0"/>
              </a:rPr>
              <a:t>JA</a:t>
            </a:r>
            <a:r>
              <a:rPr lang="en-GB" sz="800" kern="1200" dirty="0" smtClean="0">
                <a:solidFill>
                  <a:schemeClr val="tx1"/>
                </a:solidFill>
                <a:effectLst/>
                <a:latin typeface="Arial" panose="020B0604020202020204" pitchFamily="34" charset="0"/>
                <a:cs typeface="Arial" panose="020B0604020202020204" pitchFamily="34" charset="0"/>
              </a:rPr>
              <a:t>, </a:t>
            </a:r>
            <a:r>
              <a:rPr lang="en-GB" sz="800" kern="1200" dirty="0" err="1" smtClean="0">
                <a:solidFill>
                  <a:schemeClr val="tx1"/>
                </a:solidFill>
                <a:effectLst/>
                <a:latin typeface="Arial" panose="020B0604020202020204" pitchFamily="34" charset="0"/>
                <a:cs typeface="Arial" panose="020B0604020202020204" pitchFamily="34" charset="0"/>
              </a:rPr>
              <a:t>Algazi</a:t>
            </a:r>
            <a:r>
              <a:rPr lang="en-GB" sz="800" kern="1200" dirty="0" smtClean="0">
                <a:solidFill>
                  <a:schemeClr val="tx1"/>
                </a:solidFill>
                <a:effectLst/>
                <a:latin typeface="Arial" panose="020B0604020202020204" pitchFamily="34" charset="0"/>
                <a:cs typeface="Arial" panose="020B0604020202020204" pitchFamily="34" charset="0"/>
              </a:rPr>
              <a:t> A, et al. Melanoma, version 2.2016, </a:t>
            </a:r>
            <a:r>
              <a:rPr lang="en-GB" sz="800" kern="1200" dirty="0" err="1" smtClean="0">
                <a:solidFill>
                  <a:schemeClr val="tx1"/>
                </a:solidFill>
                <a:effectLst/>
                <a:latin typeface="Arial" panose="020B0604020202020204" pitchFamily="34" charset="0"/>
                <a:cs typeface="Arial" panose="020B0604020202020204" pitchFamily="34" charset="0"/>
              </a:rPr>
              <a:t>NCCN</a:t>
            </a:r>
            <a:r>
              <a:rPr lang="en-GB" sz="800" kern="1200" dirty="0" smtClean="0">
                <a:solidFill>
                  <a:schemeClr val="tx1"/>
                </a:solidFill>
                <a:effectLst/>
                <a:latin typeface="Arial" panose="020B0604020202020204" pitchFamily="34" charset="0"/>
                <a:cs typeface="Arial" panose="020B0604020202020204" pitchFamily="34" charset="0"/>
              </a:rPr>
              <a:t> clinical practice guidelines in oncology. </a:t>
            </a:r>
            <a:r>
              <a:rPr lang="en-GB" sz="800" i="1" kern="1200" dirty="0" smtClean="0">
                <a:solidFill>
                  <a:schemeClr val="tx1"/>
                </a:solidFill>
                <a:effectLst/>
                <a:latin typeface="Arial" panose="020B0604020202020204" pitchFamily="34" charset="0"/>
                <a:cs typeface="Arial" panose="020B0604020202020204" pitchFamily="34" charset="0"/>
              </a:rPr>
              <a:t>J </a:t>
            </a:r>
            <a:r>
              <a:rPr lang="en-GB" sz="800" i="1" kern="1200" dirty="0" err="1" smtClean="0">
                <a:solidFill>
                  <a:schemeClr val="tx1"/>
                </a:solidFill>
                <a:effectLst/>
                <a:latin typeface="Arial" panose="020B0604020202020204" pitchFamily="34" charset="0"/>
                <a:cs typeface="Arial" panose="020B0604020202020204" pitchFamily="34" charset="0"/>
              </a:rPr>
              <a:t>Natl</a:t>
            </a:r>
            <a:r>
              <a:rPr lang="en-GB" sz="800" i="1" kern="1200" dirty="0" smtClean="0">
                <a:solidFill>
                  <a:schemeClr val="tx1"/>
                </a:solidFill>
                <a:effectLst/>
                <a:latin typeface="Arial" panose="020B0604020202020204" pitchFamily="34" charset="0"/>
                <a:cs typeface="Arial" panose="020B0604020202020204" pitchFamily="34" charset="0"/>
              </a:rPr>
              <a:t> </a:t>
            </a:r>
            <a:r>
              <a:rPr lang="en-GB" sz="800" i="1" kern="1200" dirty="0" err="1" smtClean="0">
                <a:solidFill>
                  <a:schemeClr val="tx1"/>
                </a:solidFill>
                <a:effectLst/>
                <a:latin typeface="Arial" panose="020B0604020202020204" pitchFamily="34" charset="0"/>
                <a:cs typeface="Arial" panose="020B0604020202020204" pitchFamily="34" charset="0"/>
              </a:rPr>
              <a:t>Compr</a:t>
            </a:r>
            <a:r>
              <a:rPr lang="en-GB" sz="800" i="1" kern="1200" dirty="0" smtClean="0">
                <a:solidFill>
                  <a:schemeClr val="tx1"/>
                </a:solidFill>
                <a:effectLst/>
                <a:latin typeface="Arial" panose="020B0604020202020204" pitchFamily="34" charset="0"/>
                <a:cs typeface="Arial" panose="020B0604020202020204" pitchFamily="34" charset="0"/>
              </a:rPr>
              <a:t> </a:t>
            </a:r>
            <a:r>
              <a:rPr lang="en-GB" sz="800" i="1" kern="1200" dirty="0" err="1" smtClean="0">
                <a:solidFill>
                  <a:schemeClr val="tx1"/>
                </a:solidFill>
                <a:effectLst/>
                <a:latin typeface="Arial" panose="020B0604020202020204" pitchFamily="34" charset="0"/>
                <a:cs typeface="Arial" panose="020B0604020202020204" pitchFamily="34" charset="0"/>
              </a:rPr>
              <a:t>Canc</a:t>
            </a:r>
            <a:r>
              <a:rPr lang="en-GB" sz="800" i="1" kern="1200" dirty="0" smtClean="0">
                <a:solidFill>
                  <a:schemeClr val="tx1"/>
                </a:solidFill>
                <a:effectLst/>
                <a:latin typeface="Arial" panose="020B0604020202020204" pitchFamily="34" charset="0"/>
                <a:cs typeface="Arial" panose="020B0604020202020204" pitchFamily="34" charset="0"/>
              </a:rPr>
              <a:t> </a:t>
            </a:r>
            <a:r>
              <a:rPr lang="en-GB" sz="800" i="1" kern="1200" dirty="0" err="1" smtClean="0">
                <a:solidFill>
                  <a:schemeClr val="tx1"/>
                </a:solidFill>
                <a:effectLst/>
                <a:latin typeface="Arial" panose="020B0604020202020204" pitchFamily="34" charset="0"/>
                <a:cs typeface="Arial" panose="020B0604020202020204" pitchFamily="34" charset="0"/>
              </a:rPr>
              <a:t>Netw</a:t>
            </a:r>
            <a:r>
              <a:rPr lang="en-GB" sz="800" i="1" kern="1200" dirty="0" smtClean="0">
                <a:solidFill>
                  <a:schemeClr val="tx1"/>
                </a:solidFill>
                <a:effectLst/>
                <a:latin typeface="Arial" panose="020B0604020202020204" pitchFamily="34" charset="0"/>
                <a:cs typeface="Arial" panose="020B0604020202020204" pitchFamily="34" charset="0"/>
              </a:rPr>
              <a:t>. </a:t>
            </a:r>
            <a:r>
              <a:rPr lang="en-GB" sz="800" kern="1200" dirty="0" smtClean="0">
                <a:solidFill>
                  <a:schemeClr val="tx1"/>
                </a:solidFill>
                <a:effectLst/>
                <a:latin typeface="Arial" panose="020B0604020202020204" pitchFamily="34" charset="0"/>
                <a:cs typeface="Arial" panose="020B0604020202020204" pitchFamily="34" charset="0"/>
              </a:rPr>
              <a:t>2016;14(4):450-473. https://www.nccn.org/professionals/physician_gls/pdf/prostate.pdf. Accessed June 16, 2016.</a:t>
            </a:r>
          </a:p>
          <a:p>
            <a:pPr marL="0" marR="0" indent="0" algn="l" defTabSz="457200" rtl="0" eaLnBrk="1" fontAlgn="auto" latinLnBrk="0" hangingPunct="1">
              <a:lnSpc>
                <a:spcPct val="100000"/>
              </a:lnSpc>
              <a:spcBef>
                <a:spcPts val="0"/>
              </a:spcBef>
              <a:spcAft>
                <a:spcPts val="0"/>
              </a:spcAft>
              <a:buClrTx/>
              <a:buSzTx/>
              <a:buFontTx/>
              <a:buNone/>
              <a:tabLst/>
              <a:defRPr/>
            </a:pPr>
            <a:endParaRPr lang="en-GB" sz="1050" b="1" dirty="0" smtClean="0">
              <a:latin typeface="Arial" panose="020B0604020202020204" pitchFamily="34" charset="0"/>
              <a:cs typeface="Arial" panose="020B0604020202020204" pitchFamily="34" charset="0"/>
            </a:endParaRPr>
          </a:p>
          <a:p>
            <a:endParaRPr lang="en-GB" sz="105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FC51A87A-2AE1-D146-87E8-F584AD5E8E38}" type="slidenum">
              <a:rPr lang="en-GB" smtClean="0"/>
              <a:t>67</a:t>
            </a:fld>
            <a:endParaRPr lang="en-GB" dirty="0"/>
          </a:p>
        </p:txBody>
      </p:sp>
    </p:spTree>
    <p:extLst>
      <p:ext uri="{BB962C8B-B14F-4D97-AF65-F5344CB8AC3E}">
        <p14:creationId xmlns:p14="http://schemas.microsoft.com/office/powerpoint/2010/main" val="298937825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GB" sz="1050" b="0" u="sng" baseline="0" dirty="0" smtClean="0">
                <a:latin typeface="Arial" panose="020B0604020202020204" pitchFamily="34" charset="0"/>
                <a:cs typeface="Arial" panose="020B0604020202020204" pitchFamily="34" charset="0"/>
              </a:rPr>
              <a:t>EAU guidelines: Castration-resistant prostate cancer</a:t>
            </a:r>
          </a:p>
          <a:p>
            <a:pPr marL="0" marR="0" indent="0" algn="l" defTabSz="457200" rtl="0" eaLnBrk="1" fontAlgn="auto" latinLnBrk="0" hangingPunct="1">
              <a:lnSpc>
                <a:spcPct val="100000"/>
              </a:lnSpc>
              <a:spcBef>
                <a:spcPts val="0"/>
              </a:spcBef>
              <a:spcAft>
                <a:spcPts val="0"/>
              </a:spcAft>
              <a:buClrTx/>
              <a:buSzTx/>
              <a:buFontTx/>
              <a:buNone/>
              <a:tabLst/>
              <a:defRPr/>
            </a:pPr>
            <a:endParaRPr lang="en-GB" sz="1050" b="0" dirty="0" smtClean="0">
              <a:latin typeface="Arial" panose="020B0604020202020204" pitchFamily="34" charset="0"/>
              <a:cs typeface="Arial" panose="020B0604020202020204" pitchFamily="34" charset="0"/>
            </a:endParaRPr>
          </a:p>
          <a:p>
            <a:pPr marL="0" marR="0" indent="0" algn="l" defTabSz="457200" rtl="0" eaLnBrk="1" fontAlgn="auto" latinLnBrk="0" hangingPunct="1">
              <a:lnSpc>
                <a:spcPct val="100000"/>
              </a:lnSpc>
              <a:spcBef>
                <a:spcPts val="0"/>
              </a:spcBef>
              <a:spcAft>
                <a:spcPts val="0"/>
              </a:spcAft>
              <a:buClrTx/>
              <a:buSzTx/>
              <a:buFontTx/>
              <a:buNone/>
              <a:tabLst/>
              <a:defRPr/>
            </a:pPr>
            <a:r>
              <a:rPr lang="en-GB" sz="1050" b="0" dirty="0" smtClean="0">
                <a:latin typeface="Arial" panose="020B0604020202020204" pitchFamily="34" charset="0"/>
                <a:cs typeface="Arial" panose="020B0604020202020204" pitchFamily="34" charset="0"/>
              </a:rPr>
              <a:t>EAU</a:t>
            </a:r>
            <a:r>
              <a:rPr lang="en-GB" sz="1050" b="0" baseline="0" dirty="0" smtClean="0">
                <a:latin typeface="Arial" panose="020B0604020202020204" pitchFamily="34" charset="0"/>
                <a:cs typeface="Arial" panose="020B0604020202020204" pitchFamily="34" charset="0"/>
              </a:rPr>
              <a:t> guidelines provide no definitive strategy regarding treatment choices in patients with mCRPC after hormone therapy. However, the guidelines state that second-line therapy should not be started until testosterone serum levels are less than 50 ng/dL and prostate serum levels are greater than 2 ng/mL (to ensure accurate interpretation of efficacy).</a:t>
            </a:r>
            <a:r>
              <a:rPr lang="en-GB" sz="1050" b="0" baseline="30000" dirty="0" smtClean="0">
                <a:latin typeface="Arial" panose="020B0604020202020204" pitchFamily="34" charset="0"/>
                <a:cs typeface="Arial" panose="020B0604020202020204" pitchFamily="34" charset="0"/>
              </a:rPr>
              <a:t>1 </a:t>
            </a:r>
            <a:r>
              <a:rPr lang="en-GB" sz="1050" b="0" baseline="0" dirty="0" smtClean="0">
                <a:latin typeface="Arial" panose="020B0604020202020204" pitchFamily="34" charset="0"/>
                <a:cs typeface="Arial" panose="020B0604020202020204" pitchFamily="34" charset="0"/>
              </a:rPr>
              <a:t>/p97</a:t>
            </a:r>
            <a:r>
              <a:rPr lang="en-GB" sz="1050" b="0" dirty="0" smtClean="0">
                <a:latin typeface="Arial" panose="020B0604020202020204" pitchFamily="34" charset="0"/>
                <a:cs typeface="Arial" panose="020B0604020202020204" pitchFamily="34" charset="0"/>
              </a:rPr>
              <a:t>/Table6.11.9</a:t>
            </a:r>
          </a:p>
          <a:p>
            <a:pPr marL="0" marR="0" indent="0" algn="l" defTabSz="457200" rtl="0" eaLnBrk="1" fontAlgn="auto" latinLnBrk="0" hangingPunct="1">
              <a:lnSpc>
                <a:spcPct val="100000"/>
              </a:lnSpc>
              <a:spcBef>
                <a:spcPts val="0"/>
              </a:spcBef>
              <a:spcAft>
                <a:spcPts val="0"/>
              </a:spcAft>
              <a:buClrTx/>
              <a:buSzTx/>
              <a:buFontTx/>
              <a:buNone/>
              <a:tabLst/>
              <a:defRPr/>
            </a:pPr>
            <a:endParaRPr lang="en-GB" sz="1050" b="0" dirty="0" smtClean="0">
              <a:latin typeface="Arial" panose="020B0604020202020204" pitchFamily="34" charset="0"/>
              <a:cs typeface="Arial" panose="020B0604020202020204" pitchFamily="34" charset="0"/>
            </a:endParaRPr>
          </a:p>
          <a:p>
            <a:pPr marL="0" marR="0" indent="0" algn="l" defTabSz="457200" rtl="0" eaLnBrk="1" fontAlgn="auto" latinLnBrk="0" hangingPunct="1">
              <a:lnSpc>
                <a:spcPct val="100000"/>
              </a:lnSpc>
              <a:spcBef>
                <a:spcPts val="0"/>
              </a:spcBef>
              <a:spcAft>
                <a:spcPts val="0"/>
              </a:spcAft>
              <a:buClrTx/>
              <a:buSzTx/>
              <a:buFontTx/>
              <a:buNone/>
              <a:tabLst/>
              <a:defRPr/>
            </a:pPr>
            <a:r>
              <a:rPr lang="en-GB" sz="1050" b="0" baseline="0" dirty="0" smtClean="0">
                <a:latin typeface="Arial" panose="020B0604020202020204" pitchFamily="34" charset="0"/>
                <a:cs typeface="Arial" panose="020B0604020202020204" pitchFamily="34" charset="0"/>
              </a:rPr>
              <a:t>Patients suitable for chemotherapy should be administered docetaxel </a:t>
            </a:r>
            <a:r>
              <a:rPr kumimoji="0" lang="en-GB" sz="1050" b="0" i="0" u="none" strike="noStrike" kern="1200" cap="none" normalizeH="0" baseline="0" dirty="0" smtClean="0">
                <a:ln>
                  <a:noFill/>
                </a:ln>
                <a:solidFill>
                  <a:schemeClr val="tx1"/>
                </a:solidFill>
                <a:effectLst/>
                <a:latin typeface="Arial" panose="020B0604020202020204" pitchFamily="34" charset="0"/>
                <a:cs typeface="Arial" panose="020B0604020202020204" pitchFamily="34" charset="0"/>
              </a:rPr>
              <a:t>75 mg/m</a:t>
            </a:r>
            <a:r>
              <a:rPr kumimoji="0" lang="en-GB" sz="1050" b="0" i="0" u="none" strike="noStrike" kern="1200" cap="none" normalizeH="0" baseline="30000" dirty="0" smtClean="0">
                <a:ln>
                  <a:noFill/>
                </a:ln>
                <a:solidFill>
                  <a:schemeClr val="tx1"/>
                </a:solidFill>
                <a:effectLst/>
                <a:latin typeface="Arial" panose="020B0604020202020204" pitchFamily="34" charset="0"/>
                <a:cs typeface="Arial" panose="020B0604020202020204" pitchFamily="34" charset="0"/>
              </a:rPr>
              <a:t>2</a:t>
            </a:r>
            <a:r>
              <a:rPr kumimoji="0" lang="en-GB" sz="1050" b="0" i="0" u="none" strike="noStrike" kern="1200" cap="none" normalizeH="0" baseline="0" dirty="0" smtClean="0">
                <a:ln>
                  <a:noFill/>
                </a:ln>
                <a:solidFill>
                  <a:schemeClr val="tx1"/>
                </a:solidFill>
                <a:effectLst/>
                <a:latin typeface="Arial" panose="020B0604020202020204" pitchFamily="34" charset="0"/>
                <a:cs typeface="Arial" panose="020B0604020202020204" pitchFamily="34" charset="0"/>
              </a:rPr>
              <a:t> every 3 weeks, whereas patients with relapse after docetaxel should be offered cabazitaxel, abiraterone and enzalutamide as choices.</a:t>
            </a:r>
            <a:r>
              <a:rPr lang="en-GB" sz="1050" b="0" baseline="30000" dirty="0" smtClean="0">
                <a:latin typeface="Arial" panose="020B0604020202020204" pitchFamily="34" charset="0"/>
                <a:cs typeface="Arial" panose="020B0604020202020204" pitchFamily="34" charset="0"/>
              </a:rPr>
              <a:t>1 </a:t>
            </a:r>
            <a:r>
              <a:rPr lang="en-GB" sz="1050" b="0" baseline="0" dirty="0" smtClean="0">
                <a:latin typeface="Arial" panose="020B0604020202020204" pitchFamily="34" charset="0"/>
                <a:cs typeface="Arial" panose="020B0604020202020204" pitchFamily="34" charset="0"/>
              </a:rPr>
              <a:t>/p97/Table6.11.10 </a:t>
            </a:r>
          </a:p>
          <a:p>
            <a:pPr marL="0" marR="0" indent="0" algn="l" defTabSz="457200" rtl="0" eaLnBrk="1" fontAlgn="auto" latinLnBrk="0" hangingPunct="1">
              <a:lnSpc>
                <a:spcPct val="100000"/>
              </a:lnSpc>
              <a:spcBef>
                <a:spcPts val="0"/>
              </a:spcBef>
              <a:spcAft>
                <a:spcPts val="0"/>
              </a:spcAft>
              <a:buClrTx/>
              <a:buSzTx/>
              <a:buFontTx/>
              <a:buNone/>
              <a:tabLst/>
              <a:defRPr/>
            </a:pPr>
            <a:endParaRPr lang="en-GB" sz="1050" b="0" dirty="0" smtClean="0">
              <a:latin typeface="Arial" panose="020B0604020202020204" pitchFamily="34" charset="0"/>
              <a:cs typeface="Arial" panose="020B0604020202020204" pitchFamily="34" charset="0"/>
            </a:endParaRPr>
          </a:p>
          <a:p>
            <a:pPr marL="0" marR="0" indent="0" algn="l" defTabSz="457200" rtl="0" eaLnBrk="1" fontAlgn="auto" latinLnBrk="0" hangingPunct="1">
              <a:lnSpc>
                <a:spcPct val="100000"/>
              </a:lnSpc>
              <a:spcBef>
                <a:spcPts val="0"/>
              </a:spcBef>
              <a:spcAft>
                <a:spcPts val="0"/>
              </a:spcAft>
              <a:buClrTx/>
              <a:buSzTx/>
              <a:buFontTx/>
              <a:buNone/>
              <a:tabLst/>
              <a:defRPr/>
            </a:pPr>
            <a:r>
              <a:rPr lang="en-GB" sz="1050" b="0" dirty="0" smtClean="0">
                <a:latin typeface="Arial" panose="020B0604020202020204" pitchFamily="34" charset="0"/>
                <a:cs typeface="Arial" panose="020B0604020202020204" pitchFamily="34" charset="0"/>
              </a:rPr>
              <a:t>Nonspecific management of mCRPC</a:t>
            </a:r>
            <a:r>
              <a:rPr lang="en-GB" sz="1050" b="0" baseline="0" dirty="0" smtClean="0">
                <a:latin typeface="Arial" panose="020B0604020202020204" pitchFamily="34" charset="0"/>
                <a:cs typeface="Arial" panose="020B0604020202020204" pitchFamily="34" charset="0"/>
              </a:rPr>
              <a:t> is aimed at improving patient’s quality of life and reducing pain. The EAU recommends bone protective agents such as denosumab. </a:t>
            </a:r>
            <a:r>
              <a:rPr lang="en-US" sz="1050" b="0" baseline="0" dirty="0" smtClean="0">
                <a:latin typeface="Arial" panose="020B0604020202020204" pitchFamily="34" charset="0"/>
                <a:cs typeface="Arial" panose="020B0604020202020204" pitchFamily="34" charset="0"/>
              </a:rPr>
              <a:t>Calcium and vitamin D supplements are also recommended </a:t>
            </a:r>
            <a:r>
              <a:rPr lang="en-GB" sz="1050" b="0" baseline="0" dirty="0" smtClean="0">
                <a:latin typeface="Arial" panose="020B0604020202020204" pitchFamily="34" charset="0"/>
                <a:cs typeface="Arial" panose="020B0604020202020204" pitchFamily="34" charset="0"/>
              </a:rPr>
              <a:t>when treating patients with denosumab or bisphosphonates.</a:t>
            </a:r>
            <a:r>
              <a:rPr lang="en-GB" sz="1050" b="0" baseline="30000" dirty="0" smtClean="0">
                <a:latin typeface="Arial" panose="020B0604020202020204" pitchFamily="34" charset="0"/>
                <a:cs typeface="Arial" panose="020B0604020202020204" pitchFamily="34" charset="0"/>
              </a:rPr>
              <a:t>1 </a:t>
            </a:r>
            <a:r>
              <a:rPr lang="en-GB" sz="1050" b="0" baseline="0" dirty="0" smtClean="0">
                <a:latin typeface="Arial" panose="020B0604020202020204" pitchFamily="34" charset="0"/>
                <a:cs typeface="Arial" panose="020B0604020202020204" pitchFamily="34" charset="0"/>
              </a:rPr>
              <a:t>/p97</a:t>
            </a:r>
            <a:r>
              <a:rPr lang="en-GB" sz="1050" b="0" dirty="0" smtClean="0">
                <a:latin typeface="Arial" panose="020B0604020202020204" pitchFamily="34" charset="0"/>
                <a:cs typeface="Arial" panose="020B0604020202020204" pitchFamily="34" charset="0"/>
              </a:rPr>
              <a:t>/Table6.11.11</a:t>
            </a:r>
          </a:p>
          <a:p>
            <a:pPr marL="0" marR="0" indent="0" algn="l" defTabSz="457200" rtl="0" eaLnBrk="1" fontAlgn="auto" latinLnBrk="0" hangingPunct="1">
              <a:lnSpc>
                <a:spcPct val="100000"/>
              </a:lnSpc>
              <a:spcBef>
                <a:spcPts val="0"/>
              </a:spcBef>
              <a:spcAft>
                <a:spcPts val="0"/>
              </a:spcAft>
              <a:buClrTx/>
              <a:buSzTx/>
              <a:buFontTx/>
              <a:buNone/>
              <a:tabLst/>
              <a:defRPr/>
            </a:pPr>
            <a:endParaRPr lang="en-GB" sz="1050" b="0" dirty="0" smtClean="0">
              <a:latin typeface="Arial" panose="020B0604020202020204" pitchFamily="34" charset="0"/>
              <a:cs typeface="Arial" panose="020B0604020202020204" pitchFamily="34" charset="0"/>
            </a:endParaRPr>
          </a:p>
          <a:p>
            <a:pPr marL="0" marR="0" indent="0" algn="l" defTabSz="457200" rtl="0" eaLnBrk="1" fontAlgn="auto" latinLnBrk="0" hangingPunct="1">
              <a:lnSpc>
                <a:spcPct val="100000"/>
              </a:lnSpc>
              <a:spcBef>
                <a:spcPts val="0"/>
              </a:spcBef>
              <a:spcAft>
                <a:spcPts val="0"/>
              </a:spcAft>
              <a:buClrTx/>
              <a:buSzTx/>
              <a:buFontTx/>
              <a:buNone/>
              <a:tabLst/>
              <a:defRPr/>
            </a:pPr>
            <a:r>
              <a:rPr lang="en-GB" sz="1050" b="0" dirty="0" smtClean="0">
                <a:latin typeface="Arial" panose="020B0604020202020204" pitchFamily="34" charset="0"/>
                <a:cs typeface="Arial" panose="020B0604020202020204" pitchFamily="34" charset="0"/>
              </a:rPr>
              <a:t>Finally,</a:t>
            </a:r>
            <a:r>
              <a:rPr lang="en-GB" sz="1050" b="0" baseline="0" dirty="0" smtClean="0">
                <a:latin typeface="Arial" panose="020B0604020202020204" pitchFamily="34" charset="0"/>
                <a:cs typeface="Arial" panose="020B0604020202020204" pitchFamily="34" charset="0"/>
              </a:rPr>
              <a:t> there are certain considerations to keep in mind while treating the elderly population. </a:t>
            </a:r>
            <a:endParaRPr lang="en-GB" sz="1050" b="0" dirty="0" smtClean="0">
              <a:latin typeface="Arial" panose="020B0604020202020204" pitchFamily="34" charset="0"/>
              <a:cs typeface="Arial" panose="020B0604020202020204" pitchFamily="34" charset="0"/>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GB" sz="1050" b="1" dirty="0" smtClean="0">
              <a:latin typeface="Arial" panose="020B0604020202020204" pitchFamily="34" charset="0"/>
              <a:cs typeface="Arial" panose="020B0604020202020204" pitchFamily="34" charset="0"/>
            </a:endParaRPr>
          </a:p>
          <a:p>
            <a:pPr marL="0" marR="0" indent="0" algn="l" defTabSz="457200" rtl="0" eaLnBrk="1" fontAlgn="auto" latinLnBrk="0" hangingPunct="1">
              <a:lnSpc>
                <a:spcPct val="100000"/>
              </a:lnSpc>
              <a:spcBef>
                <a:spcPts val="0"/>
              </a:spcBef>
              <a:spcAft>
                <a:spcPts val="0"/>
              </a:spcAft>
              <a:buClrTx/>
              <a:buSzTx/>
              <a:buFontTx/>
              <a:buNone/>
              <a:tabLst/>
              <a:defRPr/>
            </a:pPr>
            <a:r>
              <a:rPr lang="en-GB" sz="800" b="1" dirty="0" smtClean="0">
                <a:latin typeface="Arial" panose="020B0604020202020204" pitchFamily="34" charset="0"/>
                <a:cs typeface="Arial" panose="020B0604020202020204" pitchFamily="34" charset="0"/>
              </a:rPr>
              <a:t>Reference:</a:t>
            </a:r>
            <a:endParaRPr lang="en-GB" sz="800" dirty="0" smtClean="0">
              <a:latin typeface="Arial" panose="020B0604020202020204" pitchFamily="34" charset="0"/>
              <a:cs typeface="Arial" panose="020B0604020202020204" pitchFamily="34" charset="0"/>
            </a:endParaRPr>
          </a:p>
          <a:p>
            <a:pPr marL="228600" indent="-228600">
              <a:buAutoNum type="arabicPeriod"/>
            </a:pPr>
            <a:r>
              <a:rPr lang="en-GB" sz="800" dirty="0" smtClean="0">
                <a:latin typeface="Arial" panose="020B0604020202020204" pitchFamily="34" charset="0"/>
                <a:cs typeface="Arial" panose="020B0604020202020204" pitchFamily="34" charset="0"/>
              </a:rPr>
              <a:t>Mottet N, Bellmunt J, Briers E, et al. Guidelines on prostate cancer. European Association of Urology Web site. http://uroweb.org/wp-content/uploads/09-Prostate-Cancer_LR.pdf. Accessed April 8, 2016.</a:t>
            </a:r>
          </a:p>
          <a:p>
            <a:endParaRPr lang="en-GB" sz="8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FC51A87A-2AE1-D146-87E8-F584AD5E8E38}" type="slidenum">
              <a:rPr lang="en-GB" smtClean="0"/>
              <a:t>68</a:t>
            </a:fld>
            <a:endParaRPr lang="en-GB" dirty="0"/>
          </a:p>
        </p:txBody>
      </p:sp>
    </p:spTree>
    <p:extLst>
      <p:ext uri="{BB962C8B-B14F-4D97-AF65-F5344CB8AC3E}">
        <p14:creationId xmlns:p14="http://schemas.microsoft.com/office/powerpoint/2010/main" val="89147904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GB" sz="1050" b="0" u="sng" dirty="0" smtClean="0">
                <a:latin typeface="Arial" panose="020B0604020202020204" pitchFamily="34" charset="0"/>
                <a:cs typeface="Arial" panose="020B0604020202020204" pitchFamily="34" charset="0"/>
              </a:rPr>
              <a:t>Treatment considerations for the very elderly</a:t>
            </a:r>
          </a:p>
          <a:p>
            <a:pPr marL="0" marR="0" indent="0" algn="l" defTabSz="457200" rtl="0" eaLnBrk="1" fontAlgn="auto" latinLnBrk="0" hangingPunct="1">
              <a:lnSpc>
                <a:spcPct val="100000"/>
              </a:lnSpc>
              <a:spcBef>
                <a:spcPts val="0"/>
              </a:spcBef>
              <a:spcAft>
                <a:spcPts val="0"/>
              </a:spcAft>
              <a:buClrTx/>
              <a:buSzTx/>
              <a:buFontTx/>
              <a:buNone/>
              <a:tabLst/>
              <a:defRPr/>
            </a:pPr>
            <a:endParaRPr lang="en-GB" sz="1050" b="0" dirty="0" smtClean="0">
              <a:latin typeface="Arial" panose="020B0604020202020204" pitchFamily="34" charset="0"/>
              <a:cs typeface="Arial" panose="020B0604020202020204" pitchFamily="34" charset="0"/>
            </a:endParaRPr>
          </a:p>
          <a:p>
            <a:pPr marL="0" marR="0" indent="0" algn="l" defTabSz="457200" rtl="0" eaLnBrk="1" fontAlgn="auto" latinLnBrk="0" hangingPunct="1">
              <a:lnSpc>
                <a:spcPct val="100000"/>
              </a:lnSpc>
              <a:spcBef>
                <a:spcPts val="0"/>
              </a:spcBef>
              <a:spcAft>
                <a:spcPts val="0"/>
              </a:spcAft>
              <a:buClrTx/>
              <a:buSzTx/>
              <a:buFontTx/>
              <a:buNone/>
              <a:tabLst/>
              <a:defRPr/>
            </a:pPr>
            <a:r>
              <a:rPr lang="en-GB" sz="1050" b="0" dirty="0" smtClean="0">
                <a:latin typeface="Arial" panose="020B0604020202020204" pitchFamily="34" charset="0"/>
                <a:cs typeface="Arial" panose="020B0604020202020204" pitchFamily="34" charset="0"/>
              </a:rPr>
              <a:t>In case of localised</a:t>
            </a:r>
            <a:r>
              <a:rPr lang="en-GB" sz="1050" b="0" baseline="0" dirty="0" smtClean="0">
                <a:latin typeface="Arial" panose="020B0604020202020204" pitchFamily="34" charset="0"/>
                <a:cs typeface="Arial" panose="020B0604020202020204" pitchFamily="34" charset="0"/>
              </a:rPr>
              <a:t> disease, elderly patients with a life expectancy of greater than 10 years should be offered standard treatment. In frail or ‘too sick’ patients, immediate ADT should be used only for symptom relief. Palliative treatment is recommended for patients who are too sick. </a:t>
            </a:r>
            <a:r>
              <a:rPr lang="en-GB" sz="1050" b="0" dirty="0" smtClean="0">
                <a:latin typeface="Arial" panose="020B0604020202020204" pitchFamily="34" charset="0"/>
                <a:cs typeface="Arial" panose="020B0604020202020204" pitchFamily="34" charset="0"/>
              </a:rPr>
              <a:t>Active treatment</a:t>
            </a:r>
            <a:r>
              <a:rPr lang="en-GB" sz="1050" b="0" baseline="0" dirty="0" smtClean="0">
                <a:latin typeface="Arial" panose="020B0604020202020204" pitchFamily="34" charset="0"/>
                <a:cs typeface="Arial" panose="020B0604020202020204" pitchFamily="34" charset="0"/>
              </a:rPr>
              <a:t> is beneficial for patients with intermediate- and high-risk disease and those with a life expectancy of greater than 10 years.</a:t>
            </a:r>
            <a:r>
              <a:rPr lang="en-GB" sz="1050" b="0" baseline="30000" dirty="0" smtClean="0">
                <a:latin typeface="Arial" panose="020B0604020202020204" pitchFamily="34" charset="0"/>
                <a:cs typeface="Arial" panose="020B0604020202020204" pitchFamily="34" charset="0"/>
              </a:rPr>
              <a:t>1 </a:t>
            </a:r>
            <a:r>
              <a:rPr lang="en-GB" sz="1050" b="0" dirty="0" smtClean="0">
                <a:latin typeface="Arial" panose="020B0604020202020204" pitchFamily="34" charset="0"/>
                <a:cs typeface="Arial" panose="020B0604020202020204" pitchFamily="34" charset="0"/>
              </a:rPr>
              <a:t>/p80/Tables</a:t>
            </a:r>
            <a:r>
              <a:rPr lang="en-GB" sz="1050" b="0" baseline="30000" dirty="0" smtClean="0">
                <a:latin typeface="Arial" panose="020B0604020202020204" pitchFamily="34" charset="0"/>
                <a:cs typeface="Arial" panose="020B0604020202020204" pitchFamily="34" charset="0"/>
              </a:rPr>
              <a:t> </a:t>
            </a:r>
            <a:r>
              <a:rPr lang="en-GB" sz="1050" b="0" baseline="0" dirty="0" smtClean="0">
                <a:latin typeface="Arial" panose="020B0604020202020204" pitchFamily="34" charset="0"/>
                <a:cs typeface="Arial" panose="020B0604020202020204" pitchFamily="34" charset="0"/>
              </a:rPr>
              <a:t>In case of advanced disease (metastatic hormone-naïve or castration-resistant metastatic disease), new chemotherapeutic and hormonal agents can be used in fit and vulnerable adults.</a:t>
            </a:r>
            <a:r>
              <a:rPr lang="en-GB" sz="1050" b="0" baseline="30000" dirty="0" smtClean="0">
                <a:latin typeface="Arial" panose="020B0604020202020204" pitchFamily="34" charset="0"/>
                <a:cs typeface="Arial" panose="020B0604020202020204" pitchFamily="34" charset="0"/>
              </a:rPr>
              <a:t>1 </a:t>
            </a:r>
            <a:r>
              <a:rPr lang="en-GB" sz="1050" b="0" dirty="0" smtClean="0">
                <a:latin typeface="Arial" panose="020B0604020202020204" pitchFamily="34" charset="0"/>
                <a:cs typeface="Arial" panose="020B0604020202020204" pitchFamily="34" charset="0"/>
              </a:rPr>
              <a:t>/p68/para7, /p69/para2,</a:t>
            </a:r>
            <a:r>
              <a:rPr lang="en-GB" sz="1050" b="0" baseline="0" dirty="0" smtClean="0">
                <a:latin typeface="Arial" panose="020B0604020202020204" pitchFamily="34" charset="0"/>
                <a:cs typeface="Arial" panose="020B0604020202020204" pitchFamily="34" charset="0"/>
              </a:rPr>
              <a:t> </a:t>
            </a:r>
            <a:r>
              <a:rPr lang="en-GB" sz="1050" b="0" dirty="0" smtClean="0">
                <a:latin typeface="Arial" panose="020B0604020202020204" pitchFamily="34" charset="0"/>
                <a:cs typeface="Arial" panose="020B0604020202020204" pitchFamily="34" charset="0"/>
              </a:rPr>
              <a:t>/p69/Table6.7.2.3</a:t>
            </a:r>
          </a:p>
          <a:p>
            <a:pPr marL="0" marR="0" indent="0" algn="l" defTabSz="457200" rtl="0" eaLnBrk="1" fontAlgn="auto" latinLnBrk="0" hangingPunct="1">
              <a:lnSpc>
                <a:spcPct val="100000"/>
              </a:lnSpc>
              <a:spcBef>
                <a:spcPts val="0"/>
              </a:spcBef>
              <a:spcAft>
                <a:spcPts val="0"/>
              </a:spcAft>
              <a:buClrTx/>
              <a:buSzTx/>
              <a:buFontTx/>
              <a:buNone/>
              <a:tabLst/>
              <a:defRPr/>
            </a:pPr>
            <a:endParaRPr lang="en-GB" sz="1050" b="1" dirty="0" smtClean="0">
              <a:latin typeface="Arial" panose="020B0604020202020204" pitchFamily="34" charset="0"/>
              <a:cs typeface="Arial" panose="020B0604020202020204" pitchFamily="34" charset="0"/>
            </a:endParaRPr>
          </a:p>
          <a:p>
            <a:pPr marL="0" marR="0" indent="0" algn="l" defTabSz="457200" rtl="0" eaLnBrk="1" fontAlgn="auto" latinLnBrk="0" hangingPunct="1">
              <a:lnSpc>
                <a:spcPct val="100000"/>
              </a:lnSpc>
              <a:spcBef>
                <a:spcPts val="0"/>
              </a:spcBef>
              <a:spcAft>
                <a:spcPts val="0"/>
              </a:spcAft>
              <a:buClrTx/>
              <a:buSzTx/>
              <a:buFontTx/>
              <a:buNone/>
              <a:tabLst/>
              <a:defRPr/>
            </a:pPr>
            <a:r>
              <a:rPr lang="en-GB" sz="800" b="1" dirty="0" smtClean="0">
                <a:latin typeface="Arial" panose="020B0604020202020204" pitchFamily="34" charset="0"/>
                <a:cs typeface="Arial" panose="020B0604020202020204" pitchFamily="34" charset="0"/>
              </a:rPr>
              <a:t>Reference:</a:t>
            </a:r>
            <a:endParaRPr lang="en-GB" sz="800" dirty="0" smtClean="0">
              <a:latin typeface="Arial" panose="020B0604020202020204" pitchFamily="34" charset="0"/>
              <a:cs typeface="Arial" panose="020B0604020202020204" pitchFamily="34" charset="0"/>
            </a:endParaRPr>
          </a:p>
          <a:p>
            <a:pPr marL="228600" indent="-228600">
              <a:buAutoNum type="arabicPeriod"/>
            </a:pPr>
            <a:r>
              <a:rPr lang="en-GB" sz="800" dirty="0" smtClean="0">
                <a:latin typeface="Arial" panose="020B0604020202020204" pitchFamily="34" charset="0"/>
                <a:cs typeface="Arial" panose="020B0604020202020204" pitchFamily="34" charset="0"/>
              </a:rPr>
              <a:t>Mottet N, Bellmunt J, Briers E, et al. Guidelines on prostate cancer. European Association of Urology Web site. http://uroweb.org/wp-content/uploads/09-Prostate-Cancer_LR.pdf. Accessed April 8, 2016.</a:t>
            </a:r>
          </a:p>
        </p:txBody>
      </p:sp>
      <p:sp>
        <p:nvSpPr>
          <p:cNvPr id="4" name="Slide Number Placeholder 3"/>
          <p:cNvSpPr>
            <a:spLocks noGrp="1"/>
          </p:cNvSpPr>
          <p:nvPr>
            <p:ph type="sldNum" sz="quarter" idx="10"/>
          </p:nvPr>
        </p:nvSpPr>
        <p:spPr/>
        <p:txBody>
          <a:bodyPr/>
          <a:lstStyle/>
          <a:p>
            <a:fld id="{FC51A87A-2AE1-D146-87E8-F584AD5E8E38}" type="slidenum">
              <a:rPr lang="en-GB" smtClean="0"/>
              <a:t>69</a:t>
            </a:fld>
            <a:endParaRPr lang="en-GB" dirty="0"/>
          </a:p>
        </p:txBody>
      </p:sp>
    </p:spTree>
    <p:extLst>
      <p:ext uri="{BB962C8B-B14F-4D97-AF65-F5344CB8AC3E}">
        <p14:creationId xmlns:p14="http://schemas.microsoft.com/office/powerpoint/2010/main" val="18139140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343399"/>
            <a:ext cx="5486400" cy="4799013"/>
          </a:xfrm>
        </p:spPr>
        <p:txBody>
          <a:bodyPr/>
          <a:lstStyle/>
          <a:p>
            <a:r>
              <a:rPr lang="en-GB" sz="1050" u="sng" dirty="0" smtClean="0">
                <a:latin typeface="Arial" panose="020B0604020202020204" pitchFamily="34" charset="0"/>
                <a:cs typeface="Arial" panose="020B0604020202020204" pitchFamily="34" charset="0"/>
              </a:rPr>
              <a:t>Prognostic models and nomograms (cont.)</a:t>
            </a:r>
          </a:p>
          <a:p>
            <a:endParaRPr lang="en-GB" sz="1050" dirty="0" smtClean="0">
              <a:latin typeface="Arial" panose="020B0604020202020204" pitchFamily="34" charset="0"/>
              <a:cs typeface="Arial" panose="020B0604020202020204" pitchFamily="34" charset="0"/>
            </a:endParaRPr>
          </a:p>
          <a:p>
            <a:r>
              <a:rPr lang="en-GB" sz="1050" dirty="0" smtClean="0">
                <a:latin typeface="Arial" panose="020B0604020202020204" pitchFamily="34" charset="0"/>
                <a:cs typeface="Arial" panose="020B0604020202020204" pitchFamily="34" charset="0"/>
              </a:rPr>
              <a:t>A nomogram is used by locating the patient’s value for each predictor variable on its scale. Point values for each variable are then added to obtain a total point value. This value is plotted on the total point axis, which is used to estimate the combined effect of all predictors on the probability of biochemical recurrence.</a:t>
            </a:r>
            <a:r>
              <a:rPr lang="en-GB" sz="1050" baseline="30000" dirty="0" smtClean="0">
                <a:latin typeface="Arial" panose="020B0604020202020204" pitchFamily="34" charset="0"/>
                <a:cs typeface="Arial" panose="020B0604020202020204" pitchFamily="34" charset="0"/>
              </a:rPr>
              <a:t>1,2 </a:t>
            </a:r>
            <a:r>
              <a:rPr lang="en-GB" sz="1050" baseline="0" dirty="0" smtClean="0">
                <a:latin typeface="Arial" panose="020B0604020202020204" pitchFamily="34" charset="0"/>
                <a:cs typeface="Arial" panose="020B0604020202020204" pitchFamily="34" charset="0"/>
              </a:rPr>
              <a:t>/p5/para1,4, /p10/para4-5, /p915/col1/Fig1</a:t>
            </a:r>
            <a:endParaRPr lang="en-GB" sz="1050" dirty="0" smtClean="0">
              <a:latin typeface="Arial" panose="020B0604020202020204" pitchFamily="34" charset="0"/>
              <a:cs typeface="Arial" panose="020B0604020202020204" pitchFamily="34" charset="0"/>
            </a:endParaRPr>
          </a:p>
          <a:p>
            <a:endParaRPr lang="en-GB" sz="1050" b="1" dirty="0" smtClean="0">
              <a:latin typeface="Arial" panose="020B0604020202020204" pitchFamily="34" charset="0"/>
              <a:cs typeface="Arial" panose="020B0604020202020204" pitchFamily="34" charset="0"/>
            </a:endParaRPr>
          </a:p>
          <a:p>
            <a:r>
              <a:rPr lang="en-GB" sz="800" b="1" dirty="0" smtClean="0">
                <a:latin typeface="Arial" panose="020B0604020202020204" pitchFamily="34" charset="0"/>
                <a:cs typeface="Arial" panose="020B0604020202020204" pitchFamily="34" charset="0"/>
              </a:rPr>
              <a:t>References:</a:t>
            </a:r>
            <a:endParaRPr lang="en-GB" sz="800" dirty="0" smtClean="0">
              <a:latin typeface="Arial" panose="020B0604020202020204" pitchFamily="34" charset="0"/>
              <a:cs typeface="Arial" panose="020B0604020202020204" pitchFamily="34" charset="0"/>
            </a:endParaRPr>
          </a:p>
          <a:p>
            <a:pPr marL="228600" indent="-228600">
              <a:buAutoNum type="arabicPeriod"/>
            </a:pPr>
            <a:r>
              <a:rPr lang="en-GB" sz="800" kern="1200" dirty="0" smtClean="0">
                <a:solidFill>
                  <a:schemeClr val="tx1"/>
                </a:solidFill>
                <a:effectLst/>
                <a:latin typeface="Arial" panose="020B0604020202020204" pitchFamily="34" charset="0"/>
                <a:cs typeface="Arial" panose="020B0604020202020204" pitchFamily="34" charset="0"/>
              </a:rPr>
              <a:t>Chun FK-H, Karakiewicz PI, Briganti A, et al. Prostate cancer nomograms: an update. </a:t>
            </a:r>
            <a:r>
              <a:rPr lang="en-GB" sz="800" i="1" kern="1200" dirty="0" smtClean="0">
                <a:solidFill>
                  <a:schemeClr val="tx1"/>
                </a:solidFill>
                <a:effectLst/>
                <a:latin typeface="Arial" panose="020B0604020202020204" pitchFamily="34" charset="0"/>
                <a:cs typeface="Arial" panose="020B0604020202020204" pitchFamily="34" charset="0"/>
              </a:rPr>
              <a:t>Eur Urol. </a:t>
            </a:r>
            <a:r>
              <a:rPr lang="en-GB" sz="800" kern="1200" dirty="0" smtClean="0">
                <a:solidFill>
                  <a:schemeClr val="tx1"/>
                </a:solidFill>
                <a:effectLst/>
                <a:latin typeface="Arial" panose="020B0604020202020204" pitchFamily="34" charset="0"/>
                <a:cs typeface="Arial" panose="020B0604020202020204" pitchFamily="34" charset="0"/>
              </a:rPr>
              <a:t>2006;50(5):914-926. doi:10.1016/j.eururo.2006.07.042.</a:t>
            </a:r>
          </a:p>
          <a:p>
            <a:pPr marL="228600" marR="0" indent="-228600" algn="l" defTabSz="457200" rtl="0" eaLnBrk="1" fontAlgn="auto" latinLnBrk="0" hangingPunct="1">
              <a:lnSpc>
                <a:spcPct val="100000"/>
              </a:lnSpc>
              <a:spcBef>
                <a:spcPts val="0"/>
              </a:spcBef>
              <a:spcAft>
                <a:spcPts val="0"/>
              </a:spcAft>
              <a:buClrTx/>
              <a:buSzTx/>
              <a:buFontTx/>
              <a:buAutoNum type="arabicPeriod"/>
              <a:tabLst/>
              <a:defRPr/>
            </a:pPr>
            <a:r>
              <a:rPr lang="en-GB" sz="800" dirty="0" smtClean="0">
                <a:latin typeface="Arial" panose="020B0604020202020204" pitchFamily="34" charset="0"/>
                <a:cs typeface="Arial" panose="020B0604020202020204" pitchFamily="34" charset="0"/>
              </a:rPr>
              <a:t>Shariat SF, Kattan MW, Vickers AJ, Karakiewicz PI, Scardino PT. Critical</a:t>
            </a:r>
            <a:r>
              <a:rPr lang="en-GB" sz="800" baseline="0" dirty="0" smtClean="0">
                <a:latin typeface="Arial" panose="020B0604020202020204" pitchFamily="34" charset="0"/>
                <a:cs typeface="Arial" panose="020B0604020202020204" pitchFamily="34" charset="0"/>
              </a:rPr>
              <a:t> review of prostate cancer predictive tools. </a:t>
            </a:r>
            <a:r>
              <a:rPr lang="en-GB" sz="800" i="1" baseline="0" dirty="0" smtClean="0">
                <a:latin typeface="Arial" panose="020B0604020202020204" pitchFamily="34" charset="0"/>
                <a:cs typeface="Arial" panose="020B0604020202020204" pitchFamily="34" charset="0"/>
              </a:rPr>
              <a:t>Future Oncol</a:t>
            </a:r>
            <a:r>
              <a:rPr lang="en-GB" sz="800" baseline="0" dirty="0" smtClean="0">
                <a:latin typeface="Arial" panose="020B0604020202020204" pitchFamily="34" charset="0"/>
                <a:cs typeface="Arial" panose="020B0604020202020204" pitchFamily="34" charset="0"/>
              </a:rPr>
              <a:t>. 2009;5(10):1555-1584. </a:t>
            </a:r>
            <a:r>
              <a:rPr lang="en-GB" sz="800" b="0" i="0" kern="1200" dirty="0" smtClean="0">
                <a:solidFill>
                  <a:schemeClr val="tx1"/>
                </a:solidFill>
                <a:effectLst/>
                <a:latin typeface="Arial" panose="020B0604020202020204" pitchFamily="34" charset="0"/>
                <a:cs typeface="Arial" panose="020B0604020202020204" pitchFamily="34" charset="0"/>
              </a:rPr>
              <a:t>doi:10.2217/fon.09.121.</a:t>
            </a:r>
          </a:p>
        </p:txBody>
      </p:sp>
      <p:sp>
        <p:nvSpPr>
          <p:cNvPr id="4" name="Slide Number Placeholder 3"/>
          <p:cNvSpPr>
            <a:spLocks noGrp="1"/>
          </p:cNvSpPr>
          <p:nvPr>
            <p:ph type="sldNum" sz="quarter" idx="10"/>
          </p:nvPr>
        </p:nvSpPr>
        <p:spPr/>
        <p:txBody>
          <a:bodyPr/>
          <a:lstStyle/>
          <a:p>
            <a:fld id="{FC51A87A-2AE1-D146-87E8-F584AD5E8E38}" type="slidenum">
              <a:rPr lang="en-GB" smtClean="0"/>
              <a:t>7</a:t>
            </a:fld>
            <a:endParaRPr lang="en-GB" dirty="0"/>
          </a:p>
        </p:txBody>
      </p:sp>
    </p:spTree>
    <p:extLst>
      <p:ext uri="{BB962C8B-B14F-4D97-AF65-F5344CB8AC3E}">
        <p14:creationId xmlns:p14="http://schemas.microsoft.com/office/powerpoint/2010/main" val="346299485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050" b="0" u="sng" kern="1200" noProof="0" dirty="0" smtClean="0">
                <a:solidFill>
                  <a:schemeClr val="tx1"/>
                </a:solidFill>
                <a:latin typeface="Arial" panose="020B0604020202020204" pitchFamily="34" charset="0"/>
                <a:cs typeface="Arial" panose="020B0604020202020204" pitchFamily="34" charset="0"/>
              </a:rPr>
              <a:t>Knowledge check (11)</a:t>
            </a:r>
          </a:p>
          <a:p>
            <a:endParaRPr lang="en-GB" sz="1050" b="1" kern="1200" noProof="0" dirty="0" smtClean="0">
              <a:solidFill>
                <a:schemeClr val="tx1"/>
              </a:solidFill>
              <a:latin typeface="Arial" panose="020B0604020202020204" pitchFamily="34" charset="0"/>
              <a:cs typeface="Arial" panose="020B0604020202020204" pitchFamily="34" charset="0"/>
            </a:endParaRPr>
          </a:p>
          <a:p>
            <a:r>
              <a:rPr lang="en-GB" sz="1050" kern="1200" dirty="0" smtClean="0">
                <a:solidFill>
                  <a:schemeClr val="tx1"/>
                </a:solidFill>
                <a:latin typeface="Arial" panose="020B0604020202020204" pitchFamily="34" charset="0"/>
                <a:cs typeface="Arial" panose="020B0604020202020204" pitchFamily="34" charset="0"/>
              </a:rPr>
              <a:t>State whether the following statements are true or false.</a:t>
            </a:r>
          </a:p>
          <a:p>
            <a:endParaRPr lang="en-GB" sz="1050" kern="1200" dirty="0" smtClean="0">
              <a:solidFill>
                <a:schemeClr val="tx1"/>
              </a:solidFill>
              <a:latin typeface="Arial" panose="020B0604020202020204" pitchFamily="34" charset="0"/>
              <a:cs typeface="Arial" panose="020B0604020202020204" pitchFamily="34" charset="0"/>
            </a:endParaRPr>
          </a:p>
          <a:p>
            <a:pPr marL="365760" indent="-365760">
              <a:buFont typeface="+mj-lt"/>
              <a:buAutoNum type="arabicPeriod"/>
            </a:pPr>
            <a:r>
              <a:rPr lang="en-GB" sz="1050" kern="1200" dirty="0" smtClean="0">
                <a:solidFill>
                  <a:schemeClr val="tx1"/>
                </a:solidFill>
                <a:latin typeface="Arial" panose="020B0604020202020204" pitchFamily="34" charset="0"/>
                <a:cs typeface="Arial" panose="020B0604020202020204" pitchFamily="34" charset="0"/>
              </a:rPr>
              <a:t>EAU guidelines recommend IMRT as the gold standard for EBRT</a:t>
            </a:r>
          </a:p>
          <a:p>
            <a:pPr marL="365760" indent="-365760">
              <a:buFont typeface="+mj-lt"/>
              <a:buAutoNum type="arabicPeriod"/>
            </a:pPr>
            <a:r>
              <a:rPr lang="en-GB" sz="1050" kern="1200" dirty="0" smtClean="0">
                <a:solidFill>
                  <a:schemeClr val="tx1"/>
                </a:solidFill>
                <a:latin typeface="Arial" panose="020B0604020202020204" pitchFamily="34" charset="0"/>
                <a:cs typeface="Arial" panose="020B0604020202020204" pitchFamily="34" charset="0"/>
              </a:rPr>
              <a:t>NCCN guidelines recommend a combination of LDR brachytherapy and EBRT </a:t>
            </a:r>
            <a:r>
              <a:rPr lang="en-GB" sz="1050" dirty="0" smtClean="0">
                <a:latin typeface="Arial" panose="020B0604020202020204" pitchFamily="34" charset="0"/>
                <a:cs typeface="Arial" panose="020B0604020202020204" pitchFamily="34" charset="0"/>
              </a:rPr>
              <a:t>in patients with intermediate-risk cancer</a:t>
            </a:r>
            <a:endParaRPr lang="en-GB" sz="1050" kern="1200" dirty="0" smtClean="0">
              <a:solidFill>
                <a:schemeClr val="tx1"/>
              </a:solidFill>
              <a:latin typeface="Arial" panose="020B0604020202020204" pitchFamily="34" charset="0"/>
              <a:cs typeface="Arial" panose="020B0604020202020204" pitchFamily="34" charset="0"/>
            </a:endParaRPr>
          </a:p>
          <a:p>
            <a:pPr marL="365760" indent="-365760">
              <a:buFont typeface="+mj-lt"/>
              <a:buAutoNum type="arabicPeriod"/>
            </a:pPr>
            <a:r>
              <a:rPr lang="en-GB" sz="1050" kern="1200" dirty="0" smtClean="0">
                <a:solidFill>
                  <a:schemeClr val="tx1"/>
                </a:solidFill>
                <a:latin typeface="Arial" panose="020B0604020202020204" pitchFamily="34" charset="0"/>
                <a:cs typeface="Arial" panose="020B0604020202020204" pitchFamily="34" charset="0"/>
              </a:rPr>
              <a:t>Proton beam therapy is a type of brachytherapy</a:t>
            </a:r>
          </a:p>
          <a:p>
            <a:pPr marL="365760" indent="-365760">
              <a:buFont typeface="+mj-lt"/>
              <a:buAutoNum type="arabicPeriod"/>
            </a:pPr>
            <a:r>
              <a:rPr lang="en-GB" sz="1050" kern="1200" dirty="0" smtClean="0">
                <a:solidFill>
                  <a:schemeClr val="tx1"/>
                </a:solidFill>
                <a:latin typeface="Arial" panose="020B0604020202020204" pitchFamily="34" charset="0"/>
                <a:cs typeface="Arial" panose="020B0604020202020204" pitchFamily="34" charset="0"/>
              </a:rPr>
              <a:t>EBRT may be used to treat localised or locally advanced prostate cancer</a:t>
            </a:r>
          </a:p>
          <a:p>
            <a:pPr marL="365760" indent="-365760"/>
            <a:endParaRPr lang="en-GB" sz="1050" dirty="0" smtClean="0">
              <a:latin typeface="Arial" panose="020B0604020202020204" pitchFamily="34" charset="0"/>
              <a:cs typeface="Arial" panose="020B0604020202020204" pitchFamily="34" charset="0"/>
            </a:endParaRPr>
          </a:p>
          <a:p>
            <a:r>
              <a:rPr lang="en-GB" sz="1050" dirty="0" smtClean="0">
                <a:latin typeface="Arial" panose="020B0604020202020204" pitchFamily="34" charset="0"/>
                <a:cs typeface="Arial" panose="020B0604020202020204" pitchFamily="34" charset="0"/>
              </a:rPr>
              <a:t>Answer:</a:t>
            </a:r>
          </a:p>
          <a:p>
            <a:pPr marL="365760" indent="-365760">
              <a:buAutoNum type="arabicPeriod"/>
            </a:pPr>
            <a:r>
              <a:rPr lang="en-GB" sz="1050" baseline="0" dirty="0" smtClean="0">
                <a:latin typeface="Arial" panose="020B0604020202020204" pitchFamily="34" charset="0"/>
                <a:cs typeface="Arial" panose="020B0604020202020204" pitchFamily="34" charset="0"/>
              </a:rPr>
              <a:t>True</a:t>
            </a:r>
          </a:p>
          <a:p>
            <a:pPr marL="365760" indent="-365760">
              <a:buAutoNum type="arabicPeriod"/>
            </a:pPr>
            <a:r>
              <a:rPr lang="en-GB" sz="1050" baseline="0" dirty="0" smtClean="0">
                <a:latin typeface="Arial" panose="020B0604020202020204" pitchFamily="34" charset="0"/>
                <a:cs typeface="Arial" panose="020B0604020202020204" pitchFamily="34" charset="0"/>
              </a:rPr>
              <a:t>False. NCCN guidelines recommend EBRT or LDR brachytherapy f</a:t>
            </a:r>
            <a:r>
              <a:rPr lang="en-GB" sz="1050" dirty="0" smtClean="0">
                <a:latin typeface="Arial" panose="020B0604020202020204" pitchFamily="34" charset="0"/>
                <a:cs typeface="Arial" panose="020B0604020202020204" pitchFamily="34" charset="0"/>
              </a:rPr>
              <a:t>or</a:t>
            </a:r>
            <a:r>
              <a:rPr lang="en-GB" sz="1050" baseline="0" dirty="0" smtClean="0">
                <a:latin typeface="Arial" panose="020B0604020202020204" pitchFamily="34" charset="0"/>
                <a:cs typeface="Arial" panose="020B0604020202020204" pitchFamily="34" charset="0"/>
              </a:rPr>
              <a:t> treatment of patients with low-risk and very low-risk cancer.</a:t>
            </a:r>
          </a:p>
          <a:p>
            <a:pPr marL="365760" indent="-365760">
              <a:buAutoNum type="arabicPeriod"/>
            </a:pPr>
            <a:r>
              <a:rPr lang="en-GB" sz="1050" baseline="0" dirty="0" smtClean="0">
                <a:latin typeface="Arial" panose="020B0604020202020204" pitchFamily="34" charset="0"/>
                <a:cs typeface="Arial" panose="020B0604020202020204" pitchFamily="34" charset="0"/>
              </a:rPr>
              <a:t>False. </a:t>
            </a:r>
            <a:r>
              <a:rPr lang="en-GB" sz="1050" kern="1200" dirty="0" smtClean="0">
                <a:solidFill>
                  <a:schemeClr val="tx1"/>
                </a:solidFill>
                <a:latin typeface="Arial" panose="020B0604020202020204" pitchFamily="34" charset="0"/>
                <a:cs typeface="Arial" panose="020B0604020202020204" pitchFamily="34" charset="0"/>
              </a:rPr>
              <a:t>Proton beam therapy is a type of EBRT.</a:t>
            </a:r>
            <a:endParaRPr lang="en-GB" sz="1050" baseline="0" dirty="0" smtClean="0">
              <a:latin typeface="Arial" panose="020B0604020202020204" pitchFamily="34" charset="0"/>
              <a:cs typeface="Arial" panose="020B0604020202020204" pitchFamily="34" charset="0"/>
            </a:endParaRPr>
          </a:p>
          <a:p>
            <a:pPr marL="365760" indent="-365760">
              <a:buAutoNum type="arabicPeriod"/>
            </a:pPr>
            <a:r>
              <a:rPr lang="en-GB" sz="1050" baseline="0" dirty="0" smtClean="0">
                <a:latin typeface="Arial" panose="020B0604020202020204" pitchFamily="34" charset="0"/>
                <a:cs typeface="Arial" panose="020B0604020202020204" pitchFamily="34" charset="0"/>
              </a:rPr>
              <a:t>True</a:t>
            </a:r>
          </a:p>
          <a:p>
            <a:pPr marL="228600" indent="-228600">
              <a:buAutoNum type="arabicPeriod"/>
            </a:pPr>
            <a:endParaRPr lang="en-GB" sz="1050" baseline="0" dirty="0" smtClean="0">
              <a:latin typeface="Arial" panose="020B0604020202020204" pitchFamily="34" charset="0"/>
              <a:cs typeface="Arial" panose="020B0604020202020204" pitchFamily="34" charset="0"/>
            </a:endParaRPr>
          </a:p>
          <a:p>
            <a:r>
              <a:rPr lang="en-GB" sz="1050" kern="1200" dirty="0" err="1" smtClean="0">
                <a:solidFill>
                  <a:schemeClr val="tx1"/>
                </a:solidFill>
                <a:latin typeface="Arial" panose="020B0604020202020204" pitchFamily="34" charset="0"/>
                <a:cs typeface="Arial" panose="020B0604020202020204" pitchFamily="34" charset="0"/>
              </a:rPr>
              <a:t>EBRT</a:t>
            </a:r>
            <a:r>
              <a:rPr lang="en-GB" sz="1050" kern="1200" dirty="0" smtClean="0">
                <a:solidFill>
                  <a:schemeClr val="tx1"/>
                </a:solidFill>
                <a:latin typeface="Arial" panose="020B0604020202020204" pitchFamily="34" charset="0"/>
                <a:cs typeface="Arial" panose="020B0604020202020204" pitchFamily="34" charset="0"/>
              </a:rPr>
              <a:t>, external beam radiation therapy; </a:t>
            </a:r>
            <a:r>
              <a:rPr lang="en-GB" sz="1050" kern="1200" dirty="0" err="1" smtClean="0">
                <a:solidFill>
                  <a:schemeClr val="tx1"/>
                </a:solidFill>
                <a:latin typeface="Arial" panose="020B0604020202020204" pitchFamily="34" charset="0"/>
                <a:cs typeface="Arial" panose="020B0604020202020204" pitchFamily="34" charset="0"/>
              </a:rPr>
              <a:t>IMRT</a:t>
            </a:r>
            <a:r>
              <a:rPr lang="en-GB" sz="1050" kern="1200" dirty="0" smtClean="0">
                <a:solidFill>
                  <a:schemeClr val="tx1"/>
                </a:solidFill>
                <a:latin typeface="Arial" panose="020B0604020202020204" pitchFamily="34" charset="0"/>
                <a:cs typeface="Arial" panose="020B0604020202020204" pitchFamily="34" charset="0"/>
              </a:rPr>
              <a:t>, intensity-modulated radiotherapy; </a:t>
            </a:r>
            <a:r>
              <a:rPr lang="en-GB" sz="1050" kern="1200" dirty="0" err="1" smtClean="0">
                <a:solidFill>
                  <a:schemeClr val="tx1"/>
                </a:solidFill>
                <a:latin typeface="Arial" panose="020B0604020202020204" pitchFamily="34" charset="0"/>
                <a:cs typeface="Arial" panose="020B0604020202020204" pitchFamily="34" charset="0"/>
              </a:rPr>
              <a:t>LDR</a:t>
            </a:r>
            <a:r>
              <a:rPr lang="en-GB" sz="1050" kern="1200" dirty="0" smtClean="0">
                <a:solidFill>
                  <a:schemeClr val="tx1"/>
                </a:solidFill>
                <a:latin typeface="Arial" panose="020B0604020202020204" pitchFamily="34" charset="0"/>
                <a:cs typeface="Arial" panose="020B0604020202020204" pitchFamily="34" charset="0"/>
              </a:rPr>
              <a:t>, low-dose rate; </a:t>
            </a:r>
            <a:r>
              <a:rPr lang="en-GB" sz="1050" kern="1200" dirty="0" err="1" smtClean="0">
                <a:solidFill>
                  <a:schemeClr val="tx1"/>
                </a:solidFill>
                <a:latin typeface="Arial" panose="020B0604020202020204" pitchFamily="34" charset="0"/>
                <a:cs typeface="Arial" panose="020B0604020202020204" pitchFamily="34" charset="0"/>
              </a:rPr>
              <a:t>NCCN</a:t>
            </a:r>
            <a:r>
              <a:rPr lang="en-GB" sz="1050" kern="1200" dirty="0" smtClean="0">
                <a:solidFill>
                  <a:schemeClr val="tx1"/>
                </a:solidFill>
                <a:latin typeface="Arial" panose="020B0604020202020204" pitchFamily="34" charset="0"/>
                <a:cs typeface="Arial" panose="020B0604020202020204" pitchFamily="34" charset="0"/>
              </a:rPr>
              <a:t>, National Comprehensive Cancer Network. </a:t>
            </a:r>
            <a:endParaRPr lang="en-GB" sz="1050" kern="1200" dirty="0">
              <a:solidFill>
                <a:schemeClr val="tx1"/>
              </a:solidFill>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FC51A87A-2AE1-D146-87E8-F584AD5E8E38}" type="slidenum">
              <a:rPr lang="en-GB" smtClean="0"/>
              <a:t>70</a:t>
            </a:fld>
            <a:endParaRPr lang="en-GB" dirty="0"/>
          </a:p>
        </p:txBody>
      </p:sp>
    </p:spTree>
    <p:extLst>
      <p:ext uri="{BB962C8B-B14F-4D97-AF65-F5344CB8AC3E}">
        <p14:creationId xmlns:p14="http://schemas.microsoft.com/office/powerpoint/2010/main" val="41340652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GB" sz="1050" b="0" u="sng" kern="1200" noProof="0" dirty="0" smtClean="0">
                <a:solidFill>
                  <a:schemeClr val="tx1"/>
                </a:solidFill>
                <a:latin typeface="Arial" panose="020B0604020202020204" pitchFamily="34" charset="0"/>
                <a:cs typeface="Arial" panose="020B0604020202020204" pitchFamily="34" charset="0"/>
              </a:rPr>
              <a:t>Knowledge check (12)</a:t>
            </a:r>
          </a:p>
          <a:p>
            <a:endParaRPr lang="en-GB" sz="1050" kern="1200" dirty="0" smtClean="0">
              <a:solidFill>
                <a:schemeClr val="tx1"/>
              </a:solidFill>
              <a:latin typeface="Arial" panose="020B0604020202020204" pitchFamily="34" charset="0"/>
              <a:cs typeface="Arial" panose="020B0604020202020204" pitchFamily="34" charset="0"/>
            </a:endParaRPr>
          </a:p>
          <a:p>
            <a:r>
              <a:rPr lang="en-GB" sz="1050" kern="1200" dirty="0" smtClean="0">
                <a:solidFill>
                  <a:schemeClr val="tx1"/>
                </a:solidFill>
                <a:latin typeface="Arial" panose="020B0604020202020204" pitchFamily="34" charset="0"/>
                <a:cs typeface="Arial" panose="020B0604020202020204" pitchFamily="34" charset="0"/>
              </a:rPr>
              <a:t>What is the preferred second-line agent for treating mCRPC following a recurrence after docetaxel treatment?</a:t>
            </a:r>
          </a:p>
          <a:p>
            <a:endParaRPr lang="en-GB" sz="1050" kern="1200" dirty="0" smtClean="0">
              <a:solidFill>
                <a:schemeClr val="tx1"/>
              </a:solidFill>
              <a:latin typeface="Arial" panose="020B0604020202020204" pitchFamily="34" charset="0"/>
              <a:cs typeface="Arial" panose="020B0604020202020204" pitchFamily="34" charset="0"/>
            </a:endParaRPr>
          </a:p>
          <a:p>
            <a:pPr marL="365760" indent="-365760">
              <a:buFont typeface="+mj-lt"/>
              <a:buAutoNum type="arabicPeriod"/>
            </a:pPr>
            <a:r>
              <a:rPr lang="en-GB" sz="1050" kern="1200" dirty="0" smtClean="0">
                <a:solidFill>
                  <a:schemeClr val="tx1"/>
                </a:solidFill>
                <a:latin typeface="Arial" panose="020B0604020202020204" pitchFamily="34" charset="0"/>
                <a:cs typeface="Arial" panose="020B0604020202020204" pitchFamily="34" charset="0"/>
              </a:rPr>
              <a:t>Mitoxantrone</a:t>
            </a:r>
          </a:p>
          <a:p>
            <a:pPr marL="365760" indent="-365760">
              <a:buFont typeface="+mj-lt"/>
              <a:buAutoNum type="arabicPeriod"/>
            </a:pPr>
            <a:r>
              <a:rPr lang="en-GB" sz="1050" kern="1200" dirty="0" smtClean="0">
                <a:solidFill>
                  <a:schemeClr val="tx1"/>
                </a:solidFill>
                <a:latin typeface="Arial" panose="020B0604020202020204" pitchFamily="34" charset="0"/>
                <a:cs typeface="Arial" panose="020B0604020202020204" pitchFamily="34" charset="0"/>
              </a:rPr>
              <a:t>Ketoconazole</a:t>
            </a:r>
          </a:p>
          <a:p>
            <a:pPr marL="365760" indent="-365760">
              <a:buFont typeface="+mj-lt"/>
              <a:buAutoNum type="arabicPeriod"/>
            </a:pPr>
            <a:r>
              <a:rPr lang="en-GB" sz="1050" kern="1200" dirty="0" smtClean="0">
                <a:solidFill>
                  <a:schemeClr val="tx1"/>
                </a:solidFill>
                <a:latin typeface="Arial" panose="020B0604020202020204" pitchFamily="34" charset="0"/>
                <a:cs typeface="Arial" panose="020B0604020202020204" pitchFamily="34" charset="0"/>
              </a:rPr>
              <a:t>Cabazitaxel</a:t>
            </a:r>
          </a:p>
          <a:p>
            <a:pPr marL="365760" indent="-365760">
              <a:buFont typeface="+mj-lt"/>
              <a:buAutoNum type="arabicPeriod"/>
            </a:pPr>
            <a:r>
              <a:rPr lang="en-GB" sz="1050" kern="1200" dirty="0" smtClean="0">
                <a:solidFill>
                  <a:schemeClr val="tx1"/>
                </a:solidFill>
                <a:latin typeface="Arial" panose="020B0604020202020204" pitchFamily="34" charset="0"/>
                <a:cs typeface="Arial" panose="020B0604020202020204" pitchFamily="34" charset="0"/>
              </a:rPr>
              <a:t>Repeat docetaxel</a:t>
            </a:r>
          </a:p>
          <a:p>
            <a:endParaRPr lang="en-GB" sz="1050" dirty="0" smtClean="0">
              <a:latin typeface="Arial" panose="020B0604020202020204" pitchFamily="34" charset="0"/>
              <a:cs typeface="Arial" panose="020B0604020202020204" pitchFamily="34" charset="0"/>
            </a:endParaRPr>
          </a:p>
          <a:p>
            <a:r>
              <a:rPr lang="en-GB" sz="1050" dirty="0" smtClean="0">
                <a:latin typeface="Arial" panose="020B0604020202020204" pitchFamily="34" charset="0"/>
                <a:cs typeface="Arial" panose="020B0604020202020204" pitchFamily="34" charset="0"/>
              </a:rPr>
              <a:t>Answer: 3.</a:t>
            </a:r>
            <a:r>
              <a:rPr lang="en-GB" sz="1050" baseline="0" dirty="0" smtClean="0">
                <a:latin typeface="Arial" panose="020B0604020202020204" pitchFamily="34" charset="0"/>
                <a:cs typeface="Arial" panose="020B0604020202020204" pitchFamily="34" charset="0"/>
              </a:rPr>
              <a:t> Cabazitaxel is the preferred second-line agent for treating mCRPC following a recurrence after docetaxel treatment.</a:t>
            </a:r>
          </a:p>
          <a:p>
            <a:endParaRPr lang="en-GB" sz="1050" baseline="0" dirty="0" smtClean="0">
              <a:latin typeface="Arial" panose="020B0604020202020204" pitchFamily="34" charset="0"/>
              <a:cs typeface="Arial" panose="020B0604020202020204" pitchFamily="34" charset="0"/>
            </a:endParaRPr>
          </a:p>
          <a:p>
            <a:pPr marL="0" marR="0" indent="0" algn="l" defTabSz="457200" rtl="0" eaLnBrk="1" fontAlgn="auto" latinLnBrk="0" hangingPunct="1">
              <a:lnSpc>
                <a:spcPct val="100000"/>
              </a:lnSpc>
              <a:spcBef>
                <a:spcPts val="0"/>
              </a:spcBef>
              <a:spcAft>
                <a:spcPts val="0"/>
              </a:spcAft>
              <a:buClrTx/>
              <a:buSzTx/>
              <a:buFontTx/>
              <a:buNone/>
              <a:tabLst/>
              <a:defRPr/>
            </a:pPr>
            <a:r>
              <a:rPr lang="en-GB" sz="1050" kern="1200" dirty="0" smtClean="0">
                <a:solidFill>
                  <a:schemeClr val="tx1"/>
                </a:solidFill>
                <a:latin typeface="Arial" panose="020B0604020202020204" pitchFamily="34" charset="0"/>
                <a:cs typeface="Arial" panose="020B0604020202020204" pitchFamily="34" charset="0"/>
              </a:rPr>
              <a:t>mCRPC, metastatic castration-resistant prostate cancer.</a:t>
            </a:r>
          </a:p>
          <a:p>
            <a:endParaRPr lang="en-GB" sz="105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FC51A87A-2AE1-D146-87E8-F584AD5E8E38}" type="slidenum">
              <a:rPr lang="en-GB" smtClean="0"/>
              <a:t>71</a:t>
            </a:fld>
            <a:endParaRPr lang="en-GB" dirty="0"/>
          </a:p>
        </p:txBody>
      </p:sp>
    </p:spTree>
    <p:extLst>
      <p:ext uri="{BB962C8B-B14F-4D97-AF65-F5344CB8AC3E}">
        <p14:creationId xmlns:p14="http://schemas.microsoft.com/office/powerpoint/2010/main" val="240954930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GB" sz="1050" b="0" u="sng" kern="1200" noProof="0" dirty="0" smtClean="0">
                <a:solidFill>
                  <a:schemeClr val="tx1"/>
                </a:solidFill>
                <a:latin typeface="Arial" panose="020B0604020202020204" pitchFamily="34" charset="0"/>
                <a:cs typeface="Arial" panose="020B0604020202020204" pitchFamily="34" charset="0"/>
              </a:rPr>
              <a:t>Knowledge check (13)</a:t>
            </a:r>
          </a:p>
          <a:p>
            <a:endParaRPr lang="en-GB" sz="1050" dirty="0" smtClean="0">
              <a:latin typeface="Arial" panose="020B0604020202020204" pitchFamily="34" charset="0"/>
              <a:cs typeface="Arial" panose="020B0604020202020204" pitchFamily="34" charset="0"/>
            </a:endParaRPr>
          </a:p>
          <a:p>
            <a:r>
              <a:rPr lang="en-GB" sz="1050" dirty="0" smtClean="0">
                <a:latin typeface="Arial" panose="020B0604020202020204" pitchFamily="34" charset="0"/>
                <a:cs typeface="Arial" panose="020B0604020202020204" pitchFamily="34" charset="0"/>
              </a:rPr>
              <a:t>Fill in the blanks:</a:t>
            </a:r>
          </a:p>
          <a:p>
            <a:endParaRPr lang="en-GB" sz="1050" dirty="0" smtClean="0">
              <a:latin typeface="Arial" panose="020B0604020202020204" pitchFamily="34" charset="0"/>
              <a:cs typeface="Arial" panose="020B0604020202020204" pitchFamily="34" charset="0"/>
            </a:endParaRPr>
          </a:p>
          <a:p>
            <a:r>
              <a:rPr lang="en-GB" sz="1050" dirty="0" smtClean="0">
                <a:latin typeface="Arial" panose="020B0604020202020204" pitchFamily="34" charset="0"/>
                <a:cs typeface="Arial" panose="020B0604020202020204" pitchFamily="34" charset="0"/>
              </a:rPr>
              <a:t>____________ is the gold standard for the treatment of metastatic prostate cancer according to the ___________ guidelines.</a:t>
            </a:r>
          </a:p>
          <a:p>
            <a:endParaRPr lang="en-GB" sz="1050" dirty="0" smtClean="0">
              <a:latin typeface="Arial" panose="020B0604020202020204" pitchFamily="34" charset="0"/>
              <a:cs typeface="Arial" panose="020B0604020202020204" pitchFamily="34" charset="0"/>
            </a:endParaRPr>
          </a:p>
          <a:p>
            <a:pPr marL="365760" indent="-365760">
              <a:buFont typeface="+mj-lt"/>
              <a:buAutoNum type="arabicPeriod"/>
            </a:pPr>
            <a:r>
              <a:rPr lang="en-GB" sz="1050" dirty="0" smtClean="0">
                <a:latin typeface="Arial" panose="020B0604020202020204" pitchFamily="34" charset="0"/>
                <a:cs typeface="Arial" panose="020B0604020202020204" pitchFamily="34" charset="0"/>
              </a:rPr>
              <a:t>Radiotherapy and NCCN</a:t>
            </a:r>
          </a:p>
          <a:p>
            <a:pPr marL="365760" indent="-365760">
              <a:buFont typeface="+mj-lt"/>
              <a:buAutoNum type="arabicPeriod"/>
            </a:pPr>
            <a:r>
              <a:rPr lang="en-GB" sz="1050" dirty="0" smtClean="0">
                <a:latin typeface="Arial" panose="020B0604020202020204" pitchFamily="34" charset="0"/>
                <a:cs typeface="Arial" panose="020B0604020202020204" pitchFamily="34" charset="0"/>
              </a:rPr>
              <a:t>ADT and EAU</a:t>
            </a:r>
          </a:p>
          <a:p>
            <a:pPr marL="365760" indent="-365760">
              <a:buFont typeface="+mj-lt"/>
              <a:buAutoNum type="arabicPeriod"/>
            </a:pPr>
            <a:r>
              <a:rPr lang="en-GB" sz="1050" dirty="0" smtClean="0">
                <a:latin typeface="Arial" panose="020B0604020202020204" pitchFamily="34" charset="0"/>
                <a:cs typeface="Arial" panose="020B0604020202020204" pitchFamily="34" charset="0"/>
              </a:rPr>
              <a:t>Radical prostatectomy and ESMO</a:t>
            </a:r>
          </a:p>
          <a:p>
            <a:pPr marL="365760" indent="-365760">
              <a:buFont typeface="+mj-lt"/>
              <a:buAutoNum type="arabicPeriod"/>
            </a:pPr>
            <a:r>
              <a:rPr lang="en-GB" sz="1050" dirty="0" smtClean="0">
                <a:latin typeface="Arial" panose="020B0604020202020204" pitchFamily="34" charset="0"/>
                <a:cs typeface="Arial" panose="020B0604020202020204" pitchFamily="34" charset="0"/>
              </a:rPr>
              <a:t>ADT and NCCN</a:t>
            </a:r>
          </a:p>
          <a:p>
            <a:endParaRPr lang="en-GB" sz="1050" dirty="0" smtClean="0">
              <a:latin typeface="Arial" panose="020B0604020202020204" pitchFamily="34" charset="0"/>
              <a:cs typeface="Arial" panose="020B0604020202020204" pitchFamily="34" charset="0"/>
            </a:endParaRPr>
          </a:p>
          <a:p>
            <a:r>
              <a:rPr lang="en-GB" sz="1050" dirty="0" smtClean="0">
                <a:latin typeface="Arial" panose="020B0604020202020204" pitchFamily="34" charset="0"/>
                <a:cs typeface="Arial" panose="020B0604020202020204" pitchFamily="34" charset="0"/>
              </a:rPr>
              <a:t>Answer:</a:t>
            </a:r>
            <a:r>
              <a:rPr lang="en-GB" sz="1050" baseline="0" dirty="0" smtClean="0">
                <a:latin typeface="Arial" panose="020B0604020202020204" pitchFamily="34" charset="0"/>
                <a:cs typeface="Arial" panose="020B0604020202020204" pitchFamily="34" charset="0"/>
              </a:rPr>
              <a:t> 4</a:t>
            </a:r>
            <a:r>
              <a:rPr lang="en-GB" sz="1050" dirty="0" smtClean="0">
                <a:latin typeface="Arial" panose="020B0604020202020204" pitchFamily="34" charset="0"/>
                <a:cs typeface="Arial" panose="020B0604020202020204" pitchFamily="34" charset="0"/>
              </a:rPr>
              <a:t>. ADT is the gold standard for the treatment of metastatic prostate cancer according to the NCCN guidelines.</a:t>
            </a:r>
          </a:p>
          <a:p>
            <a:endParaRPr lang="en-GB" sz="1050" dirty="0" smtClean="0">
              <a:latin typeface="Arial" panose="020B0604020202020204" pitchFamily="34" charset="0"/>
              <a:cs typeface="Arial" panose="020B0604020202020204" pitchFamily="34" charset="0"/>
            </a:endParaRPr>
          </a:p>
          <a:p>
            <a:pPr marL="0" marR="0" indent="0" algn="l" defTabSz="457200" rtl="0" eaLnBrk="1" fontAlgn="auto" latinLnBrk="0" hangingPunct="1">
              <a:lnSpc>
                <a:spcPct val="100000"/>
              </a:lnSpc>
              <a:spcBef>
                <a:spcPts val="0"/>
              </a:spcBef>
              <a:spcAft>
                <a:spcPts val="0"/>
              </a:spcAft>
              <a:buClrTx/>
              <a:buSzTx/>
              <a:buFontTx/>
              <a:buNone/>
              <a:tabLst/>
              <a:defRPr/>
            </a:pPr>
            <a:r>
              <a:rPr lang="en-GB" sz="1050" kern="1200" dirty="0" smtClean="0">
                <a:solidFill>
                  <a:schemeClr val="dk1"/>
                </a:solidFill>
                <a:latin typeface="Arial" panose="020B0604020202020204" pitchFamily="34" charset="0"/>
                <a:cs typeface="Arial" panose="020B0604020202020204" pitchFamily="34" charset="0"/>
              </a:rPr>
              <a:t>ADT, androgen deprivation therapy; EAU, European Association of Urology;</a:t>
            </a:r>
            <a:r>
              <a:rPr lang="en-GB" sz="1050" kern="1200" dirty="0" smtClean="0">
                <a:solidFill>
                  <a:schemeClr val="tx1"/>
                </a:solidFill>
                <a:latin typeface="Arial" panose="020B0604020202020204" pitchFamily="34" charset="0"/>
                <a:cs typeface="Arial" panose="020B0604020202020204" pitchFamily="34" charset="0"/>
              </a:rPr>
              <a:t> ESMO, European Society for Medical Oncology; NCCN, National Comprehensive Cancer Network.</a:t>
            </a:r>
          </a:p>
          <a:p>
            <a:endParaRPr lang="en-GB" sz="1050" dirty="0" smtClean="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FC51A87A-2AE1-D146-87E8-F584AD5E8E38}" type="slidenum">
              <a:rPr lang="en-GB" smtClean="0"/>
              <a:t>72</a:t>
            </a:fld>
            <a:endParaRPr lang="en-GB" dirty="0"/>
          </a:p>
        </p:txBody>
      </p:sp>
    </p:spTree>
    <p:extLst>
      <p:ext uri="{BB962C8B-B14F-4D97-AF65-F5344CB8AC3E}">
        <p14:creationId xmlns:p14="http://schemas.microsoft.com/office/powerpoint/2010/main" val="295833701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GB" sz="1050" b="0" u="sng" kern="1200" noProof="0" dirty="0" smtClean="0">
                <a:solidFill>
                  <a:schemeClr val="tx1"/>
                </a:solidFill>
                <a:latin typeface="Arial" panose="020B0604020202020204" pitchFamily="34" charset="0"/>
                <a:cs typeface="Arial" panose="020B0604020202020204" pitchFamily="34" charset="0"/>
              </a:rPr>
              <a:t>Knowledge check (14)</a:t>
            </a:r>
          </a:p>
          <a:p>
            <a:endParaRPr lang="en-GB" sz="1050" kern="1200" dirty="0" smtClean="0">
              <a:solidFill>
                <a:srgbClr val="000000"/>
              </a:solidFill>
              <a:latin typeface="Arial" panose="020B0604020202020204" pitchFamily="34" charset="0"/>
              <a:cs typeface="Arial" panose="020B0604020202020204" pitchFamily="34" charset="0"/>
            </a:endParaRPr>
          </a:p>
          <a:p>
            <a:r>
              <a:rPr lang="en-GB" sz="1050" kern="1200" dirty="0" smtClean="0">
                <a:solidFill>
                  <a:srgbClr val="000000"/>
                </a:solidFill>
                <a:latin typeface="Arial" panose="020B0604020202020204" pitchFamily="34" charset="0"/>
                <a:cs typeface="Arial" panose="020B0604020202020204" pitchFamily="34" charset="0"/>
              </a:rPr>
              <a:t>State whether the following statements are true or false.</a:t>
            </a:r>
          </a:p>
          <a:p>
            <a:endParaRPr lang="en-GB" sz="1050" dirty="0" smtClean="0">
              <a:solidFill>
                <a:srgbClr val="000000"/>
              </a:solidFill>
              <a:latin typeface="Arial" panose="020B0604020202020204" pitchFamily="34" charset="0"/>
              <a:cs typeface="Arial" panose="020B0604020202020204" pitchFamily="34" charset="0"/>
            </a:endParaRPr>
          </a:p>
          <a:p>
            <a:pPr marL="365760" indent="-365760">
              <a:buFont typeface="+mj-lt"/>
              <a:buAutoNum type="arabicPeriod"/>
            </a:pPr>
            <a:r>
              <a:rPr lang="en-GB" sz="1050" kern="1200" dirty="0" smtClean="0">
                <a:solidFill>
                  <a:srgbClr val="000000"/>
                </a:solidFill>
                <a:latin typeface="Arial" panose="020B0604020202020204" pitchFamily="34" charset="0"/>
                <a:cs typeface="Arial" panose="020B0604020202020204" pitchFamily="34" charset="0"/>
              </a:rPr>
              <a:t>The EAU guidelines recommend the use of minimally invasive energy-ablative therapies in senior adults.</a:t>
            </a:r>
          </a:p>
          <a:p>
            <a:pPr marL="365760" indent="-365760">
              <a:buFont typeface="+mj-lt"/>
              <a:buAutoNum type="arabicPeriod"/>
            </a:pPr>
            <a:r>
              <a:rPr lang="en-GB" sz="1050" kern="1200" dirty="0" smtClean="0">
                <a:solidFill>
                  <a:srgbClr val="000000"/>
                </a:solidFill>
                <a:latin typeface="Arial" panose="020B0604020202020204" pitchFamily="34" charset="0"/>
                <a:cs typeface="Arial" panose="020B0604020202020204" pitchFamily="34" charset="0"/>
              </a:rPr>
              <a:t>The NCCN guidelines recommend treatment with abiraterone, enzalutamide, cabazitaxel and radium-223 after docetaxel, in patients with no visceral metastases.</a:t>
            </a:r>
          </a:p>
          <a:p>
            <a:pPr marL="365760" indent="-365760">
              <a:buFont typeface="+mj-lt"/>
              <a:buAutoNum type="arabicPeriod"/>
            </a:pPr>
            <a:r>
              <a:rPr lang="en-GB" sz="1050" kern="1200" dirty="0" smtClean="0">
                <a:solidFill>
                  <a:srgbClr val="000000"/>
                </a:solidFill>
                <a:latin typeface="Arial" panose="020B0604020202020204" pitchFamily="34" charset="0"/>
                <a:cs typeface="Arial" panose="020B0604020202020204" pitchFamily="34" charset="0"/>
              </a:rPr>
              <a:t>The EAU guidelines recommend calcium and vitamin D supplements along with bisphosphonates and denosumab.</a:t>
            </a:r>
          </a:p>
          <a:p>
            <a:pPr marL="365760" indent="-365760">
              <a:buFont typeface="+mj-lt"/>
              <a:buAutoNum type="arabicPeriod"/>
            </a:pPr>
            <a:r>
              <a:rPr lang="en-GB" sz="1050" kern="1200" dirty="0" smtClean="0">
                <a:solidFill>
                  <a:srgbClr val="000000"/>
                </a:solidFill>
                <a:latin typeface="Arial" panose="020B0604020202020204" pitchFamily="34" charset="0"/>
                <a:cs typeface="Arial" panose="020B0604020202020204" pitchFamily="34" charset="0"/>
              </a:rPr>
              <a:t>The ESMO guidelines recommend treatment with sipuleucel-T as an option for chemotherapy-naïve symptomatic patients with CRPC.</a:t>
            </a:r>
          </a:p>
          <a:p>
            <a:endParaRPr lang="en-GB" sz="1050" dirty="0" smtClean="0">
              <a:latin typeface="Arial" panose="020B0604020202020204" pitchFamily="34" charset="0"/>
              <a:cs typeface="Arial" panose="020B0604020202020204" pitchFamily="34" charset="0"/>
            </a:endParaRPr>
          </a:p>
          <a:p>
            <a:r>
              <a:rPr lang="en-GB" sz="1050" dirty="0" smtClean="0">
                <a:latin typeface="Arial" panose="020B0604020202020204" pitchFamily="34" charset="0"/>
                <a:cs typeface="Arial" panose="020B0604020202020204" pitchFamily="34" charset="0"/>
              </a:rPr>
              <a:t>Answer:</a:t>
            </a:r>
          </a:p>
          <a:p>
            <a:pPr marL="365760" marR="0" indent="-365760" algn="l" defTabSz="457200" rtl="0" eaLnBrk="1" fontAlgn="auto" latinLnBrk="0" hangingPunct="1">
              <a:lnSpc>
                <a:spcPct val="100000"/>
              </a:lnSpc>
              <a:spcBef>
                <a:spcPts val="0"/>
              </a:spcBef>
              <a:spcAft>
                <a:spcPts val="0"/>
              </a:spcAft>
              <a:buClrTx/>
              <a:buSzTx/>
              <a:buFontTx/>
              <a:buAutoNum type="arabicPeriod"/>
              <a:tabLst/>
              <a:defRPr/>
            </a:pPr>
            <a:r>
              <a:rPr lang="en-GB" sz="1050" dirty="0" smtClean="0">
                <a:latin typeface="Arial" panose="020B0604020202020204" pitchFamily="34" charset="0"/>
                <a:cs typeface="Arial" panose="020B0604020202020204" pitchFamily="34" charset="0"/>
              </a:rPr>
              <a:t>False. The EAU guidelines recommend m</a:t>
            </a:r>
            <a:r>
              <a:rPr lang="en-GB" sz="1050" b="0" i="0" u="none" strike="noStrike" kern="1200" baseline="0" dirty="0" smtClean="0">
                <a:solidFill>
                  <a:schemeClr val="dk1"/>
                </a:solidFill>
                <a:latin typeface="Arial" panose="020B0604020202020204" pitchFamily="34" charset="0"/>
                <a:cs typeface="Arial" panose="020B0604020202020204" pitchFamily="34" charset="0"/>
              </a:rPr>
              <a:t>inimally invasive energy-ablative therapies only in selected fit and vulnerable senior adults with intermediate-risk disease.</a:t>
            </a:r>
            <a:endParaRPr lang="en-GB" sz="1050" dirty="0" smtClean="0">
              <a:latin typeface="Arial" panose="020B0604020202020204" pitchFamily="34" charset="0"/>
              <a:cs typeface="Arial" panose="020B0604020202020204" pitchFamily="34" charset="0"/>
            </a:endParaRPr>
          </a:p>
          <a:p>
            <a:pPr marL="365760" indent="-365760">
              <a:buAutoNum type="arabicPeriod"/>
            </a:pPr>
            <a:r>
              <a:rPr lang="en-GB" sz="1050" dirty="0" smtClean="0">
                <a:latin typeface="Arial" panose="020B0604020202020204" pitchFamily="34" charset="0"/>
                <a:cs typeface="Arial" panose="020B0604020202020204" pitchFamily="34" charset="0"/>
              </a:rPr>
              <a:t>True</a:t>
            </a:r>
          </a:p>
          <a:p>
            <a:pPr marL="365760" indent="-365760">
              <a:buAutoNum type="arabicPeriod"/>
            </a:pPr>
            <a:r>
              <a:rPr lang="en-GB" sz="1050" dirty="0" smtClean="0">
                <a:latin typeface="Arial" panose="020B0604020202020204" pitchFamily="34" charset="0"/>
                <a:cs typeface="Arial" panose="020B0604020202020204" pitchFamily="34" charset="0"/>
              </a:rPr>
              <a:t>True</a:t>
            </a:r>
          </a:p>
          <a:p>
            <a:pPr marL="365760" indent="-365760">
              <a:buAutoNum type="arabicPeriod"/>
            </a:pPr>
            <a:r>
              <a:rPr lang="en-GB" sz="1050" dirty="0" smtClean="0">
                <a:latin typeface="Arial" panose="020B0604020202020204" pitchFamily="34" charset="0"/>
                <a:cs typeface="Arial" panose="020B0604020202020204" pitchFamily="34" charset="0"/>
              </a:rPr>
              <a:t>False. </a:t>
            </a:r>
            <a:r>
              <a:rPr lang="en-GB" sz="1050" kern="1200" dirty="0" smtClean="0">
                <a:solidFill>
                  <a:srgbClr val="000000"/>
                </a:solidFill>
                <a:latin typeface="Arial" panose="020B0604020202020204" pitchFamily="34" charset="0"/>
                <a:cs typeface="Arial" panose="020B0604020202020204" pitchFamily="34" charset="0"/>
              </a:rPr>
              <a:t>The ESMO guidelines recommend treatment with sipuleucel-T as an option for chemotherapy-naïve asymptomatic patients with CRPC.</a:t>
            </a:r>
          </a:p>
          <a:p>
            <a:pPr marL="228600" indent="-228600">
              <a:buAutoNum type="arabicPeriod"/>
            </a:pPr>
            <a:endParaRPr lang="en-GB" sz="1050" dirty="0" smtClean="0">
              <a:latin typeface="Arial" panose="020B0604020202020204" pitchFamily="34" charset="0"/>
              <a:cs typeface="Arial" panose="020B0604020202020204" pitchFamily="34" charset="0"/>
            </a:endParaRPr>
          </a:p>
          <a:p>
            <a:r>
              <a:rPr lang="en-GB" sz="1050" kern="1200" dirty="0" smtClean="0">
                <a:solidFill>
                  <a:schemeClr val="dk1"/>
                </a:solidFill>
                <a:latin typeface="Arial" panose="020B0604020202020204" pitchFamily="34" charset="0"/>
                <a:cs typeface="Arial" panose="020B0604020202020204" pitchFamily="34" charset="0"/>
              </a:rPr>
              <a:t>CRPC, castration-resistant prostate cancer; EAU, European Association of Urology; ESMO, European Society for Medical Oncology; NCCN, National Comprehensive Cancer Network</a:t>
            </a:r>
            <a:r>
              <a:rPr lang="en-GB" sz="1050" kern="1200" dirty="0" smtClean="0">
                <a:solidFill>
                  <a:schemeClr val="tx1"/>
                </a:solidFill>
                <a:latin typeface="Arial" panose="020B0604020202020204" pitchFamily="34" charset="0"/>
                <a:cs typeface="Arial" panose="020B0604020202020204" pitchFamily="34" charset="0"/>
              </a:rPr>
              <a:t>.</a:t>
            </a:r>
          </a:p>
          <a:p>
            <a:pPr marL="0" indent="0">
              <a:buNone/>
            </a:pPr>
            <a:endParaRPr lang="en-GB" sz="105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FC51A87A-2AE1-D146-87E8-F584AD5E8E38}" type="slidenum">
              <a:rPr lang="en-GB" smtClean="0"/>
              <a:t>73</a:t>
            </a:fld>
            <a:endParaRPr lang="en-GB" dirty="0"/>
          </a:p>
        </p:txBody>
      </p:sp>
    </p:spTree>
    <p:extLst>
      <p:ext uri="{BB962C8B-B14F-4D97-AF65-F5344CB8AC3E}">
        <p14:creationId xmlns:p14="http://schemas.microsoft.com/office/powerpoint/2010/main" val="385409019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GB" sz="1050" b="0" u="sng" kern="1200" noProof="0" dirty="0" smtClean="0">
                <a:solidFill>
                  <a:schemeClr val="tx1"/>
                </a:solidFill>
                <a:latin typeface="Arial" panose="020B0604020202020204" pitchFamily="34" charset="0"/>
                <a:cs typeface="Arial" panose="020B0604020202020204" pitchFamily="34" charset="0"/>
              </a:rPr>
              <a:t>Knowledge check (15)</a:t>
            </a:r>
          </a:p>
          <a:p>
            <a:endParaRPr lang="en-GB" sz="1050" dirty="0" smtClean="0">
              <a:latin typeface="Arial" panose="020B0604020202020204" pitchFamily="34" charset="0"/>
              <a:cs typeface="Arial" panose="020B0604020202020204" pitchFamily="34" charset="0"/>
            </a:endParaRPr>
          </a:p>
          <a:p>
            <a:r>
              <a:rPr lang="en-GB" sz="1050" dirty="0" smtClean="0">
                <a:latin typeface="Arial" panose="020B0604020202020204" pitchFamily="34" charset="0"/>
                <a:cs typeface="Arial" panose="020B0604020202020204" pitchFamily="34" charset="0"/>
              </a:rPr>
              <a:t>Fill in the blank:</a:t>
            </a:r>
          </a:p>
          <a:p>
            <a:endParaRPr lang="en-GB" sz="1050" dirty="0" smtClean="0">
              <a:latin typeface="Arial" panose="020B0604020202020204" pitchFamily="34" charset="0"/>
              <a:cs typeface="Arial" panose="020B0604020202020204" pitchFamily="34" charset="0"/>
            </a:endParaRPr>
          </a:p>
          <a:p>
            <a:r>
              <a:rPr lang="en-GB" sz="1050" dirty="0" smtClean="0">
                <a:latin typeface="Arial" panose="020B0604020202020204" pitchFamily="34" charset="0"/>
                <a:cs typeface="Arial" panose="020B0604020202020204" pitchFamily="34" charset="0"/>
              </a:rPr>
              <a:t>As per the EAU guidelines, the recommended dose for external beam radiotherapy in combination with short-term ADT is ___________.</a:t>
            </a:r>
          </a:p>
          <a:p>
            <a:endParaRPr lang="en-GB" sz="1050" dirty="0" smtClean="0">
              <a:latin typeface="Arial" panose="020B0604020202020204" pitchFamily="34" charset="0"/>
              <a:cs typeface="Arial" panose="020B0604020202020204" pitchFamily="34" charset="0"/>
            </a:endParaRPr>
          </a:p>
          <a:p>
            <a:pPr marL="365760" indent="-365760">
              <a:buFont typeface="+mj-lt"/>
              <a:buAutoNum type="arabicPeriod"/>
            </a:pPr>
            <a:r>
              <a:rPr lang="en-GB" sz="1050" dirty="0" smtClean="0">
                <a:latin typeface="Arial" panose="020B0604020202020204" pitchFamily="34" charset="0"/>
                <a:cs typeface="Arial" panose="020B0604020202020204" pitchFamily="34" charset="0"/>
              </a:rPr>
              <a:t>76-78 Gy</a:t>
            </a:r>
          </a:p>
          <a:p>
            <a:pPr marL="365760" indent="-365760">
              <a:buFont typeface="+mj-lt"/>
              <a:buAutoNum type="arabicPeriod"/>
            </a:pPr>
            <a:r>
              <a:rPr lang="en-GB" sz="1050" dirty="0" smtClean="0">
                <a:latin typeface="Arial" panose="020B0604020202020204" pitchFamily="34" charset="0"/>
                <a:cs typeface="Arial" panose="020B0604020202020204" pitchFamily="34" charset="0"/>
              </a:rPr>
              <a:t>75.6-79.2 Gy</a:t>
            </a:r>
          </a:p>
          <a:p>
            <a:pPr marL="365760" indent="-365760">
              <a:buFont typeface="+mj-lt"/>
              <a:buAutoNum type="arabicPeriod"/>
            </a:pPr>
            <a:r>
              <a:rPr lang="en-GB" sz="1050" dirty="0" smtClean="0">
                <a:latin typeface="Arial" panose="020B0604020202020204" pitchFamily="34" charset="0"/>
                <a:cs typeface="Arial" panose="020B0604020202020204" pitchFamily="34" charset="0"/>
              </a:rPr>
              <a:t>40-50 Gy</a:t>
            </a:r>
          </a:p>
          <a:p>
            <a:pPr marL="365760" indent="-365760">
              <a:buFont typeface="+mj-lt"/>
              <a:buAutoNum type="arabicPeriod"/>
            </a:pPr>
            <a:r>
              <a:rPr lang="en-GB" sz="1050" dirty="0" smtClean="0">
                <a:latin typeface="Arial" panose="020B0604020202020204" pitchFamily="34" charset="0"/>
                <a:cs typeface="Arial" panose="020B0604020202020204" pitchFamily="34" charset="0"/>
              </a:rPr>
              <a:t>90-100 Gy</a:t>
            </a:r>
          </a:p>
          <a:p>
            <a:endParaRPr lang="en-GB" sz="1050" dirty="0" smtClean="0">
              <a:latin typeface="Arial" panose="020B0604020202020204" pitchFamily="34" charset="0"/>
              <a:cs typeface="Arial" panose="020B0604020202020204" pitchFamily="34" charset="0"/>
            </a:endParaRPr>
          </a:p>
          <a:p>
            <a:r>
              <a:rPr lang="en-GB" sz="1050" dirty="0" smtClean="0">
                <a:latin typeface="Arial" panose="020B0604020202020204" pitchFamily="34" charset="0"/>
                <a:cs typeface="Arial" panose="020B0604020202020204" pitchFamily="34" charset="0"/>
              </a:rPr>
              <a:t>Answer:</a:t>
            </a:r>
            <a:r>
              <a:rPr lang="en-GB" sz="1050" baseline="0" dirty="0" smtClean="0">
                <a:latin typeface="Arial" panose="020B0604020202020204" pitchFamily="34" charset="0"/>
                <a:cs typeface="Arial" panose="020B0604020202020204" pitchFamily="34" charset="0"/>
              </a:rPr>
              <a:t> 1</a:t>
            </a:r>
            <a:r>
              <a:rPr lang="en-GB" sz="1050" dirty="0" smtClean="0">
                <a:latin typeface="Arial" panose="020B0604020202020204" pitchFamily="34" charset="0"/>
                <a:cs typeface="Arial" panose="020B0604020202020204" pitchFamily="34" charset="0"/>
              </a:rPr>
              <a:t>. As per the EAU guidelines, the recommended external beam radiotherapy dose for combination with short-term ADT is 76-78 Gy.</a:t>
            </a:r>
          </a:p>
          <a:p>
            <a:endParaRPr lang="en-GB" sz="1050" dirty="0" smtClean="0">
              <a:latin typeface="Arial" panose="020B0604020202020204" pitchFamily="34" charset="0"/>
              <a:cs typeface="Arial" panose="020B0604020202020204" pitchFamily="34" charset="0"/>
            </a:endParaRPr>
          </a:p>
          <a:p>
            <a:pPr marL="0" marR="0" indent="0" algn="l" defTabSz="457200" rtl="0" eaLnBrk="1" fontAlgn="auto" latinLnBrk="0" hangingPunct="1">
              <a:lnSpc>
                <a:spcPct val="100000"/>
              </a:lnSpc>
              <a:spcBef>
                <a:spcPts val="0"/>
              </a:spcBef>
              <a:spcAft>
                <a:spcPts val="0"/>
              </a:spcAft>
              <a:buClrTx/>
              <a:buSzTx/>
              <a:buFontTx/>
              <a:buNone/>
              <a:tabLst/>
              <a:defRPr/>
            </a:pPr>
            <a:r>
              <a:rPr lang="en-GB" sz="1050" kern="1200" dirty="0" smtClean="0">
                <a:solidFill>
                  <a:schemeClr val="dk1"/>
                </a:solidFill>
                <a:latin typeface="Arial" panose="020B0604020202020204" pitchFamily="34" charset="0"/>
                <a:cs typeface="Arial" panose="020B0604020202020204" pitchFamily="34" charset="0"/>
              </a:rPr>
              <a:t>ADT, androgen deprivation therapy; EAU, European Association of Urology.</a:t>
            </a:r>
            <a:endParaRPr lang="en-GB" sz="1050" kern="1200" dirty="0" smtClean="0">
              <a:solidFill>
                <a:schemeClr val="tx1"/>
              </a:solidFill>
              <a:latin typeface="Arial" panose="020B0604020202020204" pitchFamily="34" charset="0"/>
              <a:cs typeface="Arial" panose="020B0604020202020204" pitchFamily="34" charset="0"/>
            </a:endParaRPr>
          </a:p>
          <a:p>
            <a:endParaRPr lang="en-GB" sz="1050" dirty="0" smtClean="0">
              <a:latin typeface="Arial" panose="020B0604020202020204" pitchFamily="34" charset="0"/>
              <a:cs typeface="Arial" panose="020B0604020202020204" pitchFamily="34" charset="0"/>
            </a:endParaRPr>
          </a:p>
          <a:p>
            <a:endParaRPr lang="en-GB" sz="105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FC51A87A-2AE1-D146-87E8-F584AD5E8E38}" type="slidenum">
              <a:rPr lang="en-GB" smtClean="0"/>
              <a:t>74</a:t>
            </a:fld>
            <a:endParaRPr lang="en-GB" dirty="0"/>
          </a:p>
        </p:txBody>
      </p:sp>
    </p:spTree>
    <p:extLst>
      <p:ext uri="{BB962C8B-B14F-4D97-AF65-F5344CB8AC3E}">
        <p14:creationId xmlns:p14="http://schemas.microsoft.com/office/powerpoint/2010/main" val="214719059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GB" sz="1050" b="0" u="sng" kern="1200" noProof="0" dirty="0" smtClean="0">
                <a:solidFill>
                  <a:schemeClr val="tx1"/>
                </a:solidFill>
                <a:latin typeface="Arial" panose="020B0604020202020204" pitchFamily="34" charset="0"/>
                <a:cs typeface="Arial" panose="020B0604020202020204" pitchFamily="34" charset="0"/>
              </a:rPr>
              <a:t>Knowledge check (16)</a:t>
            </a:r>
          </a:p>
          <a:p>
            <a:endParaRPr lang="en-GB" sz="1050" kern="1200" dirty="0" smtClean="0">
              <a:solidFill>
                <a:srgbClr val="000000"/>
              </a:solidFill>
              <a:latin typeface="Arial" panose="020B0604020202020204" pitchFamily="34" charset="0"/>
              <a:cs typeface="Arial" panose="020B0604020202020204" pitchFamily="34" charset="0"/>
            </a:endParaRPr>
          </a:p>
          <a:p>
            <a:r>
              <a:rPr lang="en-GB" sz="1050" kern="1200" dirty="0" smtClean="0">
                <a:solidFill>
                  <a:srgbClr val="000000"/>
                </a:solidFill>
                <a:latin typeface="Arial" panose="020B0604020202020204" pitchFamily="34" charset="0"/>
                <a:cs typeface="Arial" panose="020B0604020202020204" pitchFamily="34" charset="0"/>
              </a:rPr>
              <a:t>State whether the following statements are true or false.</a:t>
            </a:r>
          </a:p>
          <a:p>
            <a:endParaRPr lang="en-GB" sz="1050" kern="1200" dirty="0" smtClean="0">
              <a:solidFill>
                <a:srgbClr val="000000"/>
              </a:solidFill>
              <a:latin typeface="Arial" panose="020B0604020202020204" pitchFamily="34" charset="0"/>
              <a:cs typeface="Arial" panose="020B0604020202020204" pitchFamily="34" charset="0"/>
            </a:endParaRPr>
          </a:p>
          <a:p>
            <a:pPr marL="365760" indent="-365760">
              <a:buFont typeface="+mj-lt"/>
              <a:buAutoNum type="arabicPeriod"/>
            </a:pPr>
            <a:r>
              <a:rPr lang="en-GB" sz="1050" kern="1200" dirty="0" smtClean="0">
                <a:solidFill>
                  <a:srgbClr val="000000"/>
                </a:solidFill>
                <a:latin typeface="Arial" panose="020B0604020202020204" pitchFamily="34" charset="0"/>
                <a:cs typeface="Arial" panose="020B0604020202020204" pitchFamily="34" charset="0"/>
              </a:rPr>
              <a:t>Based on the EAU guidelines, immediate ADT (medical or surgical castration) must be offered to M1 metastatic prostate cancer patients who are asymptomatic or symptomatic.</a:t>
            </a:r>
          </a:p>
          <a:p>
            <a:pPr marL="365760" indent="-365760">
              <a:buFont typeface="+mj-lt"/>
              <a:buAutoNum type="arabicPeriod"/>
            </a:pPr>
            <a:r>
              <a:rPr lang="en-GB" sz="1050" kern="1200" dirty="0" smtClean="0">
                <a:solidFill>
                  <a:srgbClr val="000000"/>
                </a:solidFill>
                <a:latin typeface="Arial" panose="020B0604020202020204" pitchFamily="34" charset="0"/>
                <a:cs typeface="Arial" panose="020B0604020202020204" pitchFamily="34" charset="0"/>
              </a:rPr>
              <a:t>The EAU guidelines suggest that for bone metastases, zoledronic acid is superior to denosumab.</a:t>
            </a:r>
          </a:p>
          <a:p>
            <a:pPr marL="365760" indent="-365760">
              <a:buFont typeface="+mj-lt"/>
              <a:buAutoNum type="arabicPeriod"/>
            </a:pPr>
            <a:r>
              <a:rPr lang="en-GB" sz="1050" kern="1200" dirty="0" smtClean="0">
                <a:solidFill>
                  <a:srgbClr val="000000"/>
                </a:solidFill>
                <a:latin typeface="Arial" panose="020B0604020202020204" pitchFamily="34" charset="0"/>
                <a:cs typeface="Arial" panose="020B0604020202020204" pitchFamily="34" charset="0"/>
              </a:rPr>
              <a:t>The NCCN guidelines recommend radiation therapy (EBRT or brachytherapy) and radical prostatectomy with or without PLND as the first</a:t>
            </a:r>
            <a:r>
              <a:rPr lang="en-GB" sz="1050" kern="1200" baseline="0" dirty="0" smtClean="0">
                <a:solidFill>
                  <a:srgbClr val="000000"/>
                </a:solidFill>
                <a:latin typeface="Arial" panose="020B0604020202020204" pitchFamily="34" charset="0"/>
                <a:cs typeface="Arial" panose="020B0604020202020204" pitchFamily="34" charset="0"/>
              </a:rPr>
              <a:t> </a:t>
            </a:r>
            <a:r>
              <a:rPr lang="en-GB" sz="1050" kern="1200" dirty="0" smtClean="0">
                <a:solidFill>
                  <a:srgbClr val="000000"/>
                </a:solidFill>
                <a:latin typeface="Arial" panose="020B0604020202020204" pitchFamily="34" charset="0"/>
                <a:cs typeface="Arial" panose="020B0604020202020204" pitchFamily="34" charset="0"/>
              </a:rPr>
              <a:t>line of treatment for localised prostate cancer.</a:t>
            </a:r>
          </a:p>
          <a:p>
            <a:pPr marL="365760" indent="-365760">
              <a:buFont typeface="+mj-lt"/>
              <a:buAutoNum type="arabicPeriod"/>
            </a:pPr>
            <a:r>
              <a:rPr lang="en-GB" sz="1050" kern="1200" dirty="0" smtClean="0">
                <a:solidFill>
                  <a:srgbClr val="000000"/>
                </a:solidFill>
                <a:latin typeface="Arial" panose="020B0604020202020204" pitchFamily="34" charset="0"/>
                <a:cs typeface="Arial" panose="020B0604020202020204" pitchFamily="34" charset="0"/>
              </a:rPr>
              <a:t>The NCCN guidelines recommend treatment with sipuleucel-T as a second-line option post-docetaxel or </a:t>
            </a:r>
            <a:r>
              <a:rPr lang="en-GB" sz="1050" kern="1200" dirty="0" smtClean="0">
                <a:solidFill>
                  <a:schemeClr val="tx1"/>
                </a:solidFill>
                <a:latin typeface="Arial" panose="020B0604020202020204" pitchFamily="34" charset="0"/>
                <a:cs typeface="Arial" panose="020B0604020202020204" pitchFamily="34" charset="0"/>
              </a:rPr>
              <a:t>post-enzalutamide/abiraterone in patients with no visceral metastases in </a:t>
            </a:r>
            <a:r>
              <a:rPr lang="en-GB" sz="1050" kern="1200" dirty="0" smtClean="0">
                <a:solidFill>
                  <a:srgbClr val="000000"/>
                </a:solidFill>
                <a:latin typeface="Arial" panose="020B0604020202020204" pitchFamily="34" charset="0"/>
                <a:cs typeface="Arial" panose="020B0604020202020204" pitchFamily="34" charset="0"/>
              </a:rPr>
              <a:t>castration-resistant prostate cancer.</a:t>
            </a:r>
          </a:p>
          <a:p>
            <a:endParaRPr lang="en-GB" sz="1050" dirty="0" smtClean="0">
              <a:latin typeface="Arial" panose="020B0604020202020204" pitchFamily="34" charset="0"/>
              <a:cs typeface="Arial" panose="020B0604020202020204" pitchFamily="34" charset="0"/>
            </a:endParaRPr>
          </a:p>
          <a:p>
            <a:r>
              <a:rPr lang="en-GB" sz="1050" dirty="0" smtClean="0">
                <a:latin typeface="Arial" panose="020B0604020202020204" pitchFamily="34" charset="0"/>
                <a:cs typeface="Arial" panose="020B0604020202020204" pitchFamily="34" charset="0"/>
              </a:rPr>
              <a:t>Answer:</a:t>
            </a:r>
          </a:p>
          <a:p>
            <a:pPr marL="365760" indent="-365760">
              <a:buAutoNum type="arabicPeriod"/>
            </a:pPr>
            <a:r>
              <a:rPr lang="en-GB" sz="1050" dirty="0" smtClean="0">
                <a:latin typeface="Arial" panose="020B0604020202020204" pitchFamily="34" charset="0"/>
                <a:cs typeface="Arial" panose="020B0604020202020204" pitchFamily="34" charset="0"/>
              </a:rPr>
              <a:t>True</a:t>
            </a:r>
          </a:p>
          <a:p>
            <a:pPr marL="365760" indent="-365760">
              <a:buAutoNum type="arabicPeriod"/>
            </a:pPr>
            <a:r>
              <a:rPr lang="en-GB" sz="1050" dirty="0" smtClean="0">
                <a:latin typeface="Arial" panose="020B0604020202020204" pitchFamily="34" charset="0"/>
                <a:cs typeface="Arial" panose="020B0604020202020204" pitchFamily="34" charset="0"/>
              </a:rPr>
              <a:t>False. </a:t>
            </a:r>
            <a:r>
              <a:rPr lang="en-GB" sz="1050" baseline="0" dirty="0" smtClean="0">
                <a:latin typeface="Arial" panose="020B0604020202020204" pitchFamily="34" charset="0"/>
                <a:cs typeface="Arial" panose="020B0604020202020204" pitchFamily="34" charset="0"/>
              </a:rPr>
              <a:t>The EAU guidelines suggest that denosumab is superior to zoledronic acid for the treatment of bone metastases.</a:t>
            </a:r>
            <a:endParaRPr lang="en-GB" sz="1050" dirty="0" smtClean="0">
              <a:latin typeface="Arial" panose="020B0604020202020204" pitchFamily="34" charset="0"/>
              <a:cs typeface="Arial" panose="020B0604020202020204" pitchFamily="34" charset="0"/>
            </a:endParaRPr>
          </a:p>
          <a:p>
            <a:pPr marL="365760" indent="-365760">
              <a:buAutoNum type="arabicPeriod"/>
            </a:pPr>
            <a:r>
              <a:rPr lang="en-GB" sz="1050" dirty="0" smtClean="0">
                <a:latin typeface="Arial" panose="020B0604020202020204" pitchFamily="34" charset="0"/>
                <a:cs typeface="Arial" panose="020B0604020202020204" pitchFamily="34" charset="0"/>
              </a:rPr>
              <a:t>True</a:t>
            </a:r>
          </a:p>
          <a:p>
            <a:pPr marL="365760" indent="-365760">
              <a:buAutoNum type="arabicPeriod"/>
            </a:pPr>
            <a:r>
              <a:rPr lang="en-GB" sz="1050" dirty="0" smtClean="0">
                <a:latin typeface="Arial" panose="020B0604020202020204" pitchFamily="34" charset="0"/>
                <a:cs typeface="Arial" panose="020B0604020202020204" pitchFamily="34" charset="0"/>
              </a:rPr>
              <a:t>True</a:t>
            </a:r>
          </a:p>
          <a:p>
            <a:pPr marL="228600" indent="-228600">
              <a:buAutoNum type="arabicPeriod"/>
            </a:pPr>
            <a:endParaRPr lang="en-GB" sz="1050" dirty="0" smtClean="0">
              <a:latin typeface="Arial" panose="020B0604020202020204" pitchFamily="34" charset="0"/>
              <a:cs typeface="Arial" panose="020B0604020202020204" pitchFamily="34" charset="0"/>
            </a:endParaRPr>
          </a:p>
          <a:p>
            <a:r>
              <a:rPr lang="en-GB" sz="1050" kern="1200" dirty="0" smtClean="0">
                <a:solidFill>
                  <a:schemeClr val="dk1"/>
                </a:solidFill>
                <a:latin typeface="Arial" panose="020B0604020202020204" pitchFamily="34" charset="0"/>
                <a:cs typeface="Arial" panose="020B0604020202020204" pitchFamily="34" charset="0"/>
              </a:rPr>
              <a:t>ADT, androgen deprivation therapy; EAU, European Association of Urology; EBRT, external beam radiation therapy; </a:t>
            </a:r>
            <a:r>
              <a:rPr lang="en-GB" sz="1050" dirty="0" smtClean="0">
                <a:solidFill>
                  <a:schemeClr val="dk1"/>
                </a:solidFill>
                <a:latin typeface="Arial" panose="020B0604020202020204" pitchFamily="34" charset="0"/>
                <a:cs typeface="Arial" panose="020B0604020202020204" pitchFamily="34" charset="0"/>
              </a:rPr>
              <a:t>NCCN, National Comprehensive Cancer Network</a:t>
            </a:r>
            <a:r>
              <a:rPr lang="en-GB" sz="1050" dirty="0" smtClean="0">
                <a:latin typeface="Arial" panose="020B0604020202020204" pitchFamily="34" charset="0"/>
                <a:cs typeface="Arial" panose="020B0604020202020204" pitchFamily="34" charset="0"/>
              </a:rPr>
              <a:t>;</a:t>
            </a:r>
            <a:r>
              <a:rPr lang="en-GB" sz="1050" kern="1200" dirty="0" smtClean="0">
                <a:solidFill>
                  <a:schemeClr val="dk1"/>
                </a:solidFill>
                <a:latin typeface="Arial" panose="020B0604020202020204" pitchFamily="34" charset="0"/>
                <a:cs typeface="Arial" panose="020B0604020202020204" pitchFamily="34" charset="0"/>
              </a:rPr>
              <a:t> PLND, </a:t>
            </a:r>
            <a:r>
              <a:rPr lang="en-GB" sz="1050" dirty="0" smtClean="0">
                <a:solidFill>
                  <a:srgbClr val="000000"/>
                </a:solidFill>
                <a:latin typeface="Arial" panose="020B0604020202020204" pitchFamily="34" charset="0"/>
                <a:cs typeface="Arial" panose="020B0604020202020204" pitchFamily="34" charset="0"/>
              </a:rPr>
              <a:t>pelvic lymph node dissection</a:t>
            </a:r>
            <a:r>
              <a:rPr lang="en-GB" sz="1050" kern="1200" dirty="0" smtClean="0">
                <a:solidFill>
                  <a:schemeClr val="dk1"/>
                </a:solidFill>
                <a:latin typeface="Arial" panose="020B0604020202020204" pitchFamily="34" charset="0"/>
                <a:cs typeface="Arial" panose="020B0604020202020204" pitchFamily="34" charset="0"/>
              </a:rPr>
              <a:t>.</a:t>
            </a:r>
            <a:endParaRPr lang="en-GB" sz="1050" kern="1200" dirty="0" smtClean="0">
              <a:solidFill>
                <a:schemeClr val="tx1"/>
              </a:solidFill>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FC51A87A-2AE1-D146-87E8-F584AD5E8E38}" type="slidenum">
              <a:rPr lang="en-GB" smtClean="0"/>
              <a:t>75</a:t>
            </a:fld>
            <a:endParaRPr lang="en-GB" dirty="0"/>
          </a:p>
        </p:txBody>
      </p:sp>
    </p:spTree>
    <p:extLst>
      <p:ext uri="{BB962C8B-B14F-4D97-AF65-F5344CB8AC3E}">
        <p14:creationId xmlns:p14="http://schemas.microsoft.com/office/powerpoint/2010/main" val="246492332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739CBBAE-9CAC-CA42-A60E-2BA57908FB49}" type="slidenum">
              <a:rPr lang="en-GB" smtClean="0"/>
              <a:t>76</a:t>
            </a:fld>
            <a:endParaRPr lang="en-GB" dirty="0"/>
          </a:p>
        </p:txBody>
      </p:sp>
    </p:spTree>
    <p:extLst>
      <p:ext uri="{BB962C8B-B14F-4D97-AF65-F5344CB8AC3E}">
        <p14:creationId xmlns:p14="http://schemas.microsoft.com/office/powerpoint/2010/main" val="417580978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50" b="0" i="0" u="sng" strike="noStrike" kern="1200" cap="none" spc="0" normalizeH="0" baseline="0" noProof="0" dirty="0" smtClean="0">
                <a:ln>
                  <a:noFill/>
                </a:ln>
                <a:solidFill>
                  <a:prstClr val="black"/>
                </a:solidFill>
                <a:effectLst/>
                <a:uLnTx/>
                <a:uFillTx/>
                <a:latin typeface="Arial" panose="020B0604020202020204" pitchFamily="34" charset="0"/>
                <a:cs typeface="Arial" panose="020B0604020202020204" pitchFamily="34" charset="0"/>
              </a:rPr>
              <a:t>Summary</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050" b="0" i="0" u="none" strike="noStrike" kern="1200" cap="none" spc="0" normalizeH="0" baseline="0" noProof="0" dirty="0" smtClean="0">
              <a:ln>
                <a:noFill/>
              </a:ln>
              <a:solidFill>
                <a:prstClr val="black"/>
              </a:solidFill>
              <a:effectLst/>
              <a:uLnTx/>
              <a:uFillTx/>
              <a:latin typeface="Arial" panose="020B0604020202020204" pitchFamily="34" charset="0"/>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50" b="0" i="0" u="none" strike="noStrike" kern="1200" cap="none" spc="0" normalizeH="0" baseline="0" noProof="0" dirty="0" smtClean="0">
                <a:ln>
                  <a:noFill/>
                </a:ln>
                <a:solidFill>
                  <a:prstClr val="black"/>
                </a:solidFill>
                <a:effectLst/>
                <a:uLnTx/>
                <a:uFillTx/>
                <a:latin typeface="Arial" panose="020B0604020202020204" pitchFamily="34" charset="0"/>
                <a:cs typeface="Arial" panose="020B0604020202020204" pitchFamily="34" charset="0"/>
              </a:rPr>
              <a:t>Let us recap what we have learnt in section 2.</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050" b="0" i="0" u="none" strike="noStrike" kern="1200" cap="none" spc="0" normalizeH="0" baseline="0" noProof="0" dirty="0" smtClean="0">
              <a:ln>
                <a:noFill/>
              </a:ln>
              <a:solidFill>
                <a:prstClr val="black"/>
              </a:solidFill>
              <a:effectLst/>
              <a:uLnTx/>
              <a:uFillTx/>
              <a:latin typeface="Arial" panose="020B0604020202020204" pitchFamily="34" charset="0"/>
              <a:cs typeface="Arial" panose="020B0604020202020204" pitchFamily="34" charset="0"/>
            </a:endParaRPr>
          </a:p>
          <a:p>
            <a:pPr marL="182880" lvl="0" indent="-182880">
              <a:spcBef>
                <a:spcPts val="600"/>
              </a:spcBef>
              <a:buClr>
                <a:schemeClr val="accent1"/>
              </a:buClr>
              <a:buFont typeface="Arial" panose="020B0604020202020204" pitchFamily="34" charset="0"/>
              <a:buChar char="•"/>
              <a:defRPr/>
            </a:pPr>
            <a:r>
              <a:rPr lang="en-GB" sz="1050" b="0" kern="1200" dirty="0" smtClean="0">
                <a:solidFill>
                  <a:schemeClr val="tx1"/>
                </a:solidFill>
                <a:latin typeface="Arial" panose="020B0604020202020204" pitchFamily="34" charset="0"/>
                <a:cs typeface="Arial" panose="020B0604020202020204" pitchFamily="34" charset="0"/>
              </a:rPr>
              <a:t>Role of nomograms in treatment decisions</a:t>
            </a:r>
          </a:p>
          <a:p>
            <a:pPr marL="365760" marR="0" lvl="0" indent="-171450" algn="l" defTabSz="457200" rtl="0" eaLnBrk="1" fontAlgn="auto" latinLnBrk="0" hangingPunct="1">
              <a:lnSpc>
                <a:spcPct val="100000"/>
              </a:lnSpc>
              <a:spcBef>
                <a:spcPts val="600"/>
              </a:spcBef>
              <a:spcAft>
                <a:spcPts val="0"/>
              </a:spcAft>
              <a:buClr>
                <a:schemeClr val="accent1"/>
              </a:buClr>
              <a:buSzTx/>
              <a:buFont typeface="Calibri Light" panose="020F0302020204030204" pitchFamily="34" charset="0"/>
              <a:buChar char="–"/>
              <a:tabLst/>
              <a:defRPr/>
            </a:pPr>
            <a:r>
              <a:rPr lang="en-US" sz="1050" dirty="0" smtClean="0">
                <a:solidFill>
                  <a:sysClr val="windowText" lastClr="000000"/>
                </a:solidFill>
                <a:latin typeface="Arial" panose="020B0604020202020204" pitchFamily="34" charset="0"/>
                <a:cs typeface="Arial" panose="020B0604020202020204" pitchFamily="34" charset="0"/>
              </a:rPr>
              <a:t>Nomograms are statistical methodologies that can be used to predict a particular disease outcome and help clinicians to make a tailored prediction based on the clinical parameters of an individual patient.</a:t>
            </a:r>
          </a:p>
          <a:p>
            <a:pPr marL="182880" marR="0" lvl="0" indent="-182880" algn="l" defTabSz="457200" rtl="0" eaLnBrk="1" fontAlgn="auto" latinLnBrk="0" hangingPunct="1">
              <a:lnSpc>
                <a:spcPct val="100000"/>
              </a:lnSpc>
              <a:spcBef>
                <a:spcPts val="600"/>
              </a:spcBef>
              <a:spcAft>
                <a:spcPts val="0"/>
              </a:spcAft>
              <a:buClr>
                <a:schemeClr val="accent1"/>
              </a:buClr>
              <a:buSzTx/>
              <a:buFont typeface="Arial" panose="020B0604020202020204" pitchFamily="34" charset="0"/>
              <a:buChar char="•"/>
              <a:tabLst/>
              <a:defRPr/>
            </a:pPr>
            <a:r>
              <a:rPr lang="en-GB" sz="1050" dirty="0" smtClean="0">
                <a:solidFill>
                  <a:sysClr val="windowText" lastClr="000000"/>
                </a:solidFill>
                <a:latin typeface="Arial" panose="020B0604020202020204" pitchFamily="34" charset="0"/>
                <a:cs typeface="Arial" panose="020B0604020202020204" pitchFamily="34" charset="0"/>
              </a:rPr>
              <a:t>Prostate cancer treatment</a:t>
            </a:r>
          </a:p>
          <a:p>
            <a:pPr marL="365760" lvl="0" indent="-182880">
              <a:spcBef>
                <a:spcPct val="20000"/>
              </a:spcBef>
              <a:buClr>
                <a:schemeClr val="accent1"/>
              </a:buClr>
              <a:buFont typeface="Calibri Light" panose="020F0302020204030204" pitchFamily="34" charset="0"/>
              <a:buChar char="–"/>
              <a:defRPr/>
            </a:pPr>
            <a:r>
              <a:rPr lang="en-GB" sz="1050" dirty="0" smtClean="0">
                <a:solidFill>
                  <a:srgbClr val="000000"/>
                </a:solidFill>
                <a:latin typeface="Arial" panose="020B0604020202020204" pitchFamily="34" charset="0"/>
                <a:cs typeface="Arial" panose="020B0604020202020204" pitchFamily="34" charset="0"/>
              </a:rPr>
              <a:t>Prostate cancer treatment options include watchful waiting, active surveillance, surgery, ADT, radiation therapy, cryosurgery, chemotherapy, immunotherapy or bone-directed treatments. </a:t>
            </a:r>
          </a:p>
          <a:p>
            <a:pPr marL="365760" lvl="0" indent="-182880">
              <a:spcBef>
                <a:spcPct val="20000"/>
              </a:spcBef>
              <a:buClr>
                <a:schemeClr val="accent1"/>
              </a:buClr>
              <a:buFont typeface="Calibri Light" panose="020F0302020204030204" pitchFamily="34" charset="0"/>
              <a:buChar char="–"/>
              <a:defRPr/>
            </a:pPr>
            <a:r>
              <a:rPr lang="en-GB" sz="1050" dirty="0" smtClean="0">
                <a:solidFill>
                  <a:srgbClr val="000000"/>
                </a:solidFill>
                <a:latin typeface="Arial" panose="020B0604020202020204" pitchFamily="34" charset="0"/>
                <a:cs typeface="Arial" panose="020B0604020202020204" pitchFamily="34" charset="0"/>
              </a:rPr>
              <a:t>Androgen ablation therapy (ADT) aims to deprive androgen-dependent prostate cancer cells of androgen stimulation.</a:t>
            </a:r>
          </a:p>
          <a:p>
            <a:pPr marL="365760" lvl="0" indent="-182880">
              <a:spcBef>
                <a:spcPct val="20000"/>
              </a:spcBef>
              <a:buClr>
                <a:schemeClr val="accent1"/>
              </a:buClr>
              <a:buFont typeface="Calibri Light" panose="020F0302020204030204" pitchFamily="34" charset="0"/>
              <a:buChar char="–"/>
              <a:defRPr/>
            </a:pPr>
            <a:r>
              <a:rPr lang="en-GB" sz="1050" dirty="0" smtClean="0">
                <a:solidFill>
                  <a:srgbClr val="000000"/>
                </a:solidFill>
                <a:latin typeface="Arial" panose="020B0604020202020204" pitchFamily="34" charset="0"/>
                <a:cs typeface="Arial" panose="020B0604020202020204" pitchFamily="34" charset="0"/>
              </a:rPr>
              <a:t>Current hormonal strategies include pre-receptor (LHRH agonists, antagonists and CYP450 inhibitors), receptor (antiandrogens) and post-receptor (in development) classes of drugs.</a:t>
            </a:r>
          </a:p>
          <a:p>
            <a:pPr marL="365760" lvl="0" indent="-182880">
              <a:spcBef>
                <a:spcPct val="20000"/>
              </a:spcBef>
              <a:buClr>
                <a:schemeClr val="accent1"/>
              </a:buClr>
              <a:buFont typeface="Calibri Light" panose="020F0302020204030204" pitchFamily="34" charset="0"/>
              <a:buChar char="–"/>
              <a:defRPr/>
            </a:pPr>
            <a:endParaRPr lang="en-GB" sz="1050" dirty="0" smtClean="0">
              <a:solidFill>
                <a:srgbClr val="000000"/>
              </a:solidFill>
              <a:latin typeface="Arial" panose="020B0604020202020204" pitchFamily="34" charset="0"/>
              <a:cs typeface="Arial" panose="020B0604020202020204" pitchFamily="34" charset="0"/>
            </a:endParaRPr>
          </a:p>
          <a:p>
            <a:pPr marL="182880" marR="0" lvl="0" indent="-182880" algn="l" defTabSz="457200" rtl="0" eaLnBrk="1" fontAlgn="auto" latinLnBrk="0" hangingPunct="1">
              <a:lnSpc>
                <a:spcPct val="100000"/>
              </a:lnSpc>
              <a:spcBef>
                <a:spcPts val="600"/>
              </a:spcBef>
              <a:spcAft>
                <a:spcPts val="0"/>
              </a:spcAft>
              <a:buClr>
                <a:schemeClr val="accent1"/>
              </a:buClr>
              <a:buSzTx/>
              <a:buFont typeface="Arial" panose="020B0604020202020204" pitchFamily="34" charset="0"/>
              <a:buChar char="•"/>
              <a:tabLst/>
              <a:defRPr/>
            </a:pPr>
            <a:endParaRPr lang="en-GB" sz="1050" dirty="0" smtClean="0">
              <a:solidFill>
                <a:sysClr val="windowText" lastClr="000000"/>
              </a:solidFill>
              <a:latin typeface="Arial" panose="020B0604020202020204" pitchFamily="34" charset="0"/>
              <a:cs typeface="Arial" panose="020B0604020202020204" pitchFamily="34" charset="0"/>
            </a:endParaRPr>
          </a:p>
          <a:p>
            <a:pPr marL="194310" marR="0" lvl="0" indent="0" algn="l" defTabSz="457200" rtl="0" eaLnBrk="1" fontAlgn="auto" latinLnBrk="0" hangingPunct="1">
              <a:lnSpc>
                <a:spcPct val="100000"/>
              </a:lnSpc>
              <a:spcBef>
                <a:spcPts val="600"/>
              </a:spcBef>
              <a:spcAft>
                <a:spcPts val="0"/>
              </a:spcAft>
              <a:buClr>
                <a:schemeClr val="accent1"/>
              </a:buClr>
              <a:buSzTx/>
              <a:buFont typeface="Courier New" panose="02070309020205020404" pitchFamily="49" charset="0"/>
              <a:buNone/>
              <a:tabLst/>
              <a:defRPr/>
            </a:pPr>
            <a:endParaRPr lang="en-GB" sz="1050" dirty="0" smtClean="0">
              <a:solidFill>
                <a:sysClr val="windowText" lastClr="000000"/>
              </a:solidFill>
              <a:latin typeface="Arial" panose="020B0604020202020204" pitchFamily="34" charset="0"/>
              <a:cs typeface="Arial" panose="020B0604020202020204" pitchFamily="34" charset="0"/>
            </a:endParaRPr>
          </a:p>
          <a:p>
            <a:pPr marL="171450" lvl="0" indent="-171450">
              <a:spcBef>
                <a:spcPts val="600"/>
              </a:spcBef>
              <a:buClr>
                <a:schemeClr val="accent1"/>
              </a:buClr>
              <a:buFont typeface="Arial" panose="020B0604020202020204" pitchFamily="34" charset="0"/>
              <a:buChar char="•"/>
              <a:defRPr/>
            </a:pPr>
            <a:endParaRPr lang="en-GB" sz="1050" b="0" kern="1200" dirty="0" smtClean="0">
              <a:solidFill>
                <a:schemeClr val="tx1"/>
              </a:solidFill>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FC51A87A-2AE1-D146-87E8-F584AD5E8E38}" type="slidenum">
              <a:rPr lang="en-GB" smtClean="0"/>
              <a:t>77</a:t>
            </a:fld>
            <a:endParaRPr lang="en-GB" dirty="0"/>
          </a:p>
        </p:txBody>
      </p:sp>
    </p:spTree>
    <p:extLst>
      <p:ext uri="{BB962C8B-B14F-4D97-AF65-F5344CB8AC3E}">
        <p14:creationId xmlns:p14="http://schemas.microsoft.com/office/powerpoint/2010/main" val="395836435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50" b="0" i="0" u="sng" strike="noStrike" kern="1200" cap="none" spc="0" normalizeH="0" baseline="0" noProof="0" dirty="0" smtClean="0">
                <a:ln>
                  <a:noFill/>
                </a:ln>
                <a:solidFill>
                  <a:prstClr val="black"/>
                </a:solidFill>
                <a:effectLst/>
                <a:uLnTx/>
                <a:uFillTx/>
                <a:latin typeface="Arial" panose="020B0604020202020204" pitchFamily="34" charset="0"/>
                <a:cs typeface="Arial" panose="020B0604020202020204" pitchFamily="34" charset="0"/>
              </a:rPr>
              <a:t>Summary (cont.)</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050" b="0" i="0" u="none" strike="noStrike" kern="1200" cap="none" spc="0" normalizeH="0" baseline="0" noProof="0" dirty="0" smtClean="0">
              <a:ln>
                <a:noFill/>
              </a:ln>
              <a:solidFill>
                <a:prstClr val="black"/>
              </a:solidFill>
              <a:effectLst/>
              <a:uLnTx/>
              <a:uFillTx/>
              <a:latin typeface="Arial" panose="020B0604020202020204" pitchFamily="34" charset="0"/>
              <a:cs typeface="Arial" panose="020B0604020202020204" pitchFamily="34" charset="0"/>
            </a:endParaRPr>
          </a:p>
          <a:p>
            <a:pPr marL="182880" marR="0" lvl="0" indent="-18288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050" b="0" kern="1200" dirty="0" smtClean="0">
                <a:solidFill>
                  <a:schemeClr val="tx1"/>
                </a:solidFill>
                <a:latin typeface="Arial" panose="020B0604020202020204" pitchFamily="34" charset="0"/>
                <a:cs typeface="Arial" panose="020B0604020202020204" pitchFamily="34" charset="0"/>
              </a:rPr>
              <a:t>Prostate cancer treatment (cont.)</a:t>
            </a:r>
          </a:p>
          <a:p>
            <a:pPr marL="365760" lvl="0" indent="-182880">
              <a:spcBef>
                <a:spcPct val="20000"/>
              </a:spcBef>
              <a:buClr>
                <a:schemeClr val="accent1"/>
              </a:buClr>
              <a:buFont typeface="Calibri Light" panose="020F0302020204030204" pitchFamily="34" charset="0"/>
              <a:buChar char="–"/>
              <a:defRPr/>
            </a:pPr>
            <a:r>
              <a:rPr lang="en-GB" sz="1050" dirty="0" smtClean="0">
                <a:solidFill>
                  <a:srgbClr val="000000"/>
                </a:solidFill>
                <a:latin typeface="Arial" panose="020B0604020202020204" pitchFamily="34" charset="0"/>
                <a:cs typeface="Arial" panose="020B0604020202020204" pitchFamily="34" charset="0"/>
              </a:rPr>
              <a:t>Hormonal therapy may be used as monotherapy, or adjuvant/neoadjuvant to radical prostatectomy or radiotherapy.</a:t>
            </a:r>
          </a:p>
          <a:p>
            <a:pPr marL="365760" lvl="0" indent="-182880">
              <a:spcBef>
                <a:spcPct val="20000"/>
              </a:spcBef>
              <a:buClr>
                <a:schemeClr val="accent1"/>
              </a:buClr>
              <a:buFont typeface="Calibri Light" panose="020F0302020204030204" pitchFamily="34" charset="0"/>
              <a:buChar char="–"/>
              <a:defRPr/>
            </a:pPr>
            <a:r>
              <a:rPr lang="en-US" sz="1050" dirty="0" smtClean="0">
                <a:solidFill>
                  <a:srgbClr val="000000"/>
                </a:solidFill>
                <a:latin typeface="Arial" panose="020B0604020202020204" pitchFamily="34" charset="0"/>
                <a:cs typeface="Arial" panose="020B0604020202020204" pitchFamily="34" charset="0"/>
              </a:rPr>
              <a:t>Testosterone flare is a side effect specific to </a:t>
            </a:r>
            <a:r>
              <a:rPr lang="en-US" sz="1050" dirty="0" err="1" smtClean="0">
                <a:solidFill>
                  <a:srgbClr val="000000"/>
                </a:solidFill>
                <a:latin typeface="Arial" panose="020B0604020202020204" pitchFamily="34" charset="0"/>
                <a:cs typeface="Arial" panose="020B0604020202020204" pitchFamily="34" charset="0"/>
              </a:rPr>
              <a:t>LHRH</a:t>
            </a:r>
            <a:r>
              <a:rPr lang="en-US" sz="1050" dirty="0" smtClean="0">
                <a:solidFill>
                  <a:srgbClr val="000000"/>
                </a:solidFill>
                <a:latin typeface="Arial" panose="020B0604020202020204" pitchFamily="34" charset="0"/>
                <a:cs typeface="Arial" panose="020B0604020202020204" pitchFamily="34" charset="0"/>
              </a:rPr>
              <a:t> agonists. This flare can be mitigated by co-administering </a:t>
            </a:r>
            <a:r>
              <a:rPr lang="en-US" sz="1050" dirty="0" err="1" smtClean="0">
                <a:solidFill>
                  <a:srgbClr val="000000"/>
                </a:solidFill>
                <a:latin typeface="Arial" panose="020B0604020202020204" pitchFamily="34" charset="0"/>
                <a:cs typeface="Arial" panose="020B0604020202020204" pitchFamily="34" charset="0"/>
              </a:rPr>
              <a:t>antiandrogens</a:t>
            </a:r>
            <a:r>
              <a:rPr lang="en-US" sz="1050" dirty="0" smtClean="0">
                <a:solidFill>
                  <a:srgbClr val="000000"/>
                </a:solidFill>
                <a:latin typeface="Arial" panose="020B0604020202020204" pitchFamily="34" charset="0"/>
                <a:cs typeface="Arial" panose="020B0604020202020204" pitchFamily="34" charset="0"/>
              </a:rPr>
              <a:t>.</a:t>
            </a:r>
          </a:p>
          <a:p>
            <a:pPr marL="0" marR="0" lvl="0" indent="-171450" algn="l" defTabSz="457200" rtl="0" eaLnBrk="1" fontAlgn="auto" latinLnBrk="0" hangingPunct="1">
              <a:lnSpc>
                <a:spcPct val="100000"/>
              </a:lnSpc>
              <a:spcBef>
                <a:spcPct val="20000"/>
              </a:spcBef>
              <a:spcAft>
                <a:spcPts val="0"/>
              </a:spcAft>
              <a:buClr>
                <a:schemeClr val="accent1"/>
              </a:buClr>
              <a:buSzTx/>
              <a:buFont typeface="Arial" panose="020B0604020202020204" pitchFamily="34" charset="0"/>
              <a:buChar char="•"/>
              <a:tabLst/>
              <a:defRPr/>
            </a:pPr>
            <a:r>
              <a:rPr lang="en-GB" sz="1050" b="0" kern="1200" dirty="0" smtClean="0">
                <a:solidFill>
                  <a:schemeClr val="tx1"/>
                </a:solidFill>
                <a:latin typeface="Arial" panose="020B0604020202020204" pitchFamily="34" charset="0"/>
                <a:cs typeface="Arial" panose="020B0604020202020204" pitchFamily="34" charset="0"/>
              </a:rPr>
              <a:t>Treatment continuum and treatment guidelines</a:t>
            </a:r>
          </a:p>
          <a:p>
            <a:pPr marL="457200" indent="-285750">
              <a:buClr>
                <a:schemeClr val="accent1"/>
              </a:buClr>
              <a:buFont typeface="Calibri Light" panose="020F0302020204030204" pitchFamily="34" charset="0"/>
              <a:buChar char="–"/>
            </a:pPr>
            <a:r>
              <a:rPr lang="en-US" sz="1050" kern="1200" dirty="0" smtClean="0">
                <a:solidFill>
                  <a:schemeClr val="tx1"/>
                </a:solidFill>
                <a:latin typeface="Arial" panose="020B0604020202020204" pitchFamily="34" charset="0"/>
                <a:cs typeface="Arial" panose="020B0604020202020204" pitchFamily="34" charset="0"/>
              </a:rPr>
              <a:t>The treatment continuum describes the choices available at each disease stage, including early androgen-sensitive prostate cancer and later, and </a:t>
            </a:r>
            <a:r>
              <a:rPr lang="en-US" sz="1050" kern="1200" dirty="0" err="1" smtClean="0">
                <a:solidFill>
                  <a:schemeClr val="tx1"/>
                </a:solidFill>
                <a:latin typeface="Arial" panose="020B0604020202020204" pitchFamily="34" charset="0"/>
                <a:cs typeface="Arial" panose="020B0604020202020204" pitchFamily="34" charset="0"/>
              </a:rPr>
              <a:t>CRPC</a:t>
            </a:r>
            <a:r>
              <a:rPr lang="en-US" sz="1050" kern="1200" dirty="0" smtClean="0">
                <a:solidFill>
                  <a:schemeClr val="tx1"/>
                </a:solidFill>
                <a:latin typeface="Arial" panose="020B0604020202020204" pitchFamily="34" charset="0"/>
                <a:cs typeface="Arial" panose="020B0604020202020204" pitchFamily="34" charset="0"/>
              </a:rPr>
              <a:t>. </a:t>
            </a:r>
          </a:p>
          <a:p>
            <a:pPr marL="457200" indent="-285750">
              <a:buClr>
                <a:schemeClr val="accent1"/>
              </a:buClr>
              <a:buFont typeface="Calibri Light" panose="020F0302020204030204" pitchFamily="34" charset="0"/>
              <a:buChar char="–"/>
            </a:pPr>
            <a:r>
              <a:rPr lang="en-US" sz="1050" kern="1200" dirty="0" smtClean="0">
                <a:solidFill>
                  <a:schemeClr val="tx1"/>
                </a:solidFill>
                <a:latin typeface="Arial" panose="020B0604020202020204" pitchFamily="34" charset="0"/>
                <a:cs typeface="Arial" panose="020B0604020202020204" pitchFamily="34" charset="0"/>
              </a:rPr>
              <a:t>The </a:t>
            </a:r>
            <a:r>
              <a:rPr lang="en-US" sz="1050" kern="1200" dirty="0" err="1" smtClean="0">
                <a:solidFill>
                  <a:schemeClr val="tx1"/>
                </a:solidFill>
                <a:latin typeface="Arial" panose="020B0604020202020204" pitchFamily="34" charset="0"/>
                <a:cs typeface="Arial" panose="020B0604020202020204" pitchFamily="34" charset="0"/>
              </a:rPr>
              <a:t>NCCN</a:t>
            </a:r>
            <a:r>
              <a:rPr lang="en-US" sz="1050" kern="1200" dirty="0" smtClean="0">
                <a:solidFill>
                  <a:schemeClr val="tx1"/>
                </a:solidFill>
                <a:latin typeface="Arial" panose="020B0604020202020204" pitchFamily="34" charset="0"/>
                <a:cs typeface="Arial" panose="020B0604020202020204" pitchFamily="34" charset="0"/>
              </a:rPr>
              <a:t>, </a:t>
            </a:r>
            <a:r>
              <a:rPr lang="en-US" sz="1050" kern="1200" dirty="0" err="1" smtClean="0">
                <a:solidFill>
                  <a:schemeClr val="tx1"/>
                </a:solidFill>
                <a:latin typeface="Arial" panose="020B0604020202020204" pitchFamily="34" charset="0"/>
                <a:cs typeface="Arial" panose="020B0604020202020204" pitchFamily="34" charset="0"/>
              </a:rPr>
              <a:t>ESMO</a:t>
            </a:r>
            <a:r>
              <a:rPr lang="en-US" sz="1050" kern="1200" dirty="0" smtClean="0">
                <a:solidFill>
                  <a:schemeClr val="tx1"/>
                </a:solidFill>
                <a:latin typeface="Arial" panose="020B0604020202020204" pitchFamily="34" charset="0"/>
                <a:cs typeface="Arial" panose="020B0604020202020204" pitchFamily="34" charset="0"/>
              </a:rPr>
              <a:t> and EAU guidelines for </a:t>
            </a:r>
            <a:r>
              <a:rPr lang="en-US" sz="1050" kern="1200" dirty="0" err="1" smtClean="0">
                <a:solidFill>
                  <a:schemeClr val="tx1"/>
                </a:solidFill>
                <a:latin typeface="Arial" panose="020B0604020202020204" pitchFamily="34" charset="0"/>
                <a:cs typeface="Arial" panose="020B0604020202020204" pitchFamily="34" charset="0"/>
              </a:rPr>
              <a:t>localised</a:t>
            </a:r>
            <a:r>
              <a:rPr lang="en-US" sz="1050" kern="1200" dirty="0" smtClean="0">
                <a:solidFill>
                  <a:schemeClr val="tx1"/>
                </a:solidFill>
                <a:latin typeface="Arial" panose="020B0604020202020204" pitchFamily="34" charset="0"/>
                <a:cs typeface="Arial" panose="020B0604020202020204" pitchFamily="34" charset="0"/>
              </a:rPr>
              <a:t> prostate cancer recommend combination of </a:t>
            </a:r>
            <a:r>
              <a:rPr lang="en-US" sz="1050" kern="1200" dirty="0" err="1" smtClean="0">
                <a:solidFill>
                  <a:schemeClr val="tx1"/>
                </a:solidFill>
                <a:latin typeface="Arial" panose="020B0604020202020204" pitchFamily="34" charset="0"/>
                <a:cs typeface="Arial" panose="020B0604020202020204" pitchFamily="34" charset="0"/>
              </a:rPr>
              <a:t>neoadjuvant</a:t>
            </a:r>
            <a:r>
              <a:rPr lang="en-US" sz="1050" kern="1200" dirty="0" smtClean="0">
                <a:solidFill>
                  <a:schemeClr val="tx1"/>
                </a:solidFill>
                <a:latin typeface="Arial" panose="020B0604020202020204" pitchFamily="34" charset="0"/>
                <a:cs typeface="Arial" panose="020B0604020202020204" pitchFamily="34" charset="0"/>
              </a:rPr>
              <a:t> or adjuvant ADT (short or long term) with radiotherapy in patients with intermediate and high risk.</a:t>
            </a:r>
          </a:p>
          <a:p>
            <a:pPr marL="457200" indent="-285750">
              <a:buClr>
                <a:schemeClr val="accent1"/>
              </a:buClr>
              <a:buFont typeface="Calibri Light" panose="020F0302020204030204" pitchFamily="34" charset="0"/>
              <a:buChar char="–"/>
            </a:pPr>
            <a:r>
              <a:rPr lang="en-US" sz="1050" kern="1200" dirty="0" smtClean="0">
                <a:solidFill>
                  <a:schemeClr val="tx1"/>
                </a:solidFill>
                <a:latin typeface="Arial" panose="020B0604020202020204" pitchFamily="34" charset="0"/>
                <a:cs typeface="Arial" panose="020B0604020202020204" pitchFamily="34" charset="0"/>
              </a:rPr>
              <a:t>The EAU guidelines for locally advanced prostate cancer recommend radiotherapy with long-term ADT.</a:t>
            </a:r>
          </a:p>
          <a:p>
            <a:pPr marL="0" marR="0" lvl="0" indent="-171450" algn="l" defTabSz="457200" rtl="0" eaLnBrk="1" fontAlgn="auto" latinLnBrk="0" hangingPunct="1">
              <a:lnSpc>
                <a:spcPct val="100000"/>
              </a:lnSpc>
              <a:spcBef>
                <a:spcPct val="20000"/>
              </a:spcBef>
              <a:spcAft>
                <a:spcPts val="0"/>
              </a:spcAft>
              <a:buClr>
                <a:schemeClr val="accent1"/>
              </a:buClr>
              <a:buSzTx/>
              <a:buFont typeface="Arial" panose="020B0604020202020204" pitchFamily="34" charset="0"/>
              <a:buChar char="•"/>
              <a:tabLst/>
              <a:defRPr/>
            </a:pPr>
            <a:endParaRPr lang="en-GB" sz="1050" b="0" kern="1200" dirty="0" smtClean="0">
              <a:solidFill>
                <a:schemeClr val="tx1"/>
              </a:solidFill>
              <a:latin typeface="Arial" panose="020B0604020202020204" pitchFamily="34" charset="0"/>
              <a:cs typeface="Arial" panose="020B0604020202020204" pitchFamily="34" charset="0"/>
            </a:endParaRPr>
          </a:p>
          <a:p>
            <a:pPr marL="182880" lvl="0" indent="0">
              <a:spcBef>
                <a:spcPct val="20000"/>
              </a:spcBef>
              <a:buClr>
                <a:schemeClr val="accent1"/>
              </a:buClr>
              <a:buFont typeface="Calibri Light" panose="020F0302020204030204" pitchFamily="34" charset="0"/>
              <a:buNone/>
              <a:defRPr/>
            </a:pPr>
            <a:endParaRPr lang="en-GB" sz="1050" dirty="0" smtClean="0">
              <a:solidFill>
                <a:srgbClr val="000000"/>
              </a:solidFill>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FC51A87A-2AE1-D146-87E8-F584AD5E8E38}" type="slidenum">
              <a:rPr lang="en-GB" smtClean="0"/>
              <a:t>78</a:t>
            </a:fld>
            <a:endParaRPr lang="en-GB" dirty="0"/>
          </a:p>
        </p:txBody>
      </p:sp>
    </p:spTree>
    <p:extLst>
      <p:ext uri="{BB962C8B-B14F-4D97-AF65-F5344CB8AC3E}">
        <p14:creationId xmlns:p14="http://schemas.microsoft.com/office/powerpoint/2010/main" val="121031429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50" b="0" i="0" u="sng" strike="noStrike" kern="1200" cap="none" spc="0" normalizeH="0" baseline="0" noProof="0" dirty="0" smtClean="0">
                <a:ln>
                  <a:noFill/>
                </a:ln>
                <a:solidFill>
                  <a:prstClr val="black"/>
                </a:solidFill>
                <a:effectLst/>
                <a:uLnTx/>
                <a:uFillTx/>
                <a:latin typeface="Arial" panose="020B0604020202020204" pitchFamily="34" charset="0"/>
                <a:cs typeface="Arial" panose="020B0604020202020204" pitchFamily="34" charset="0"/>
              </a:rPr>
              <a:t>Summary (cont.)</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050" b="0" i="0" u="none" strike="noStrike" kern="1200" cap="none" spc="0" normalizeH="0" baseline="0" noProof="0" dirty="0" smtClean="0">
              <a:ln>
                <a:noFill/>
              </a:ln>
              <a:solidFill>
                <a:prstClr val="black"/>
              </a:solidFill>
              <a:effectLst/>
              <a:uLnTx/>
              <a:uFillTx/>
              <a:latin typeface="Arial" panose="020B0604020202020204" pitchFamily="34" charset="0"/>
              <a:cs typeface="Arial" panose="020B0604020202020204" pitchFamily="34" charset="0"/>
            </a:endParaRP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050" b="0" kern="1200" dirty="0" smtClean="0">
                <a:solidFill>
                  <a:schemeClr val="tx1"/>
                </a:solidFill>
                <a:latin typeface="Arial" panose="020B0604020202020204" pitchFamily="34" charset="0"/>
                <a:cs typeface="Arial" panose="020B0604020202020204" pitchFamily="34" charset="0"/>
              </a:rPr>
              <a:t>Treatment continuum and treatment guidelines (cont.)</a:t>
            </a:r>
          </a:p>
          <a:p>
            <a:pPr marL="365760" lvl="0" indent="-182880">
              <a:spcBef>
                <a:spcPct val="20000"/>
              </a:spcBef>
              <a:buClr>
                <a:schemeClr val="accent1"/>
              </a:buClr>
              <a:buFont typeface="Calibri Light" panose="020F0302020204030204" pitchFamily="34" charset="0"/>
              <a:buChar char="–"/>
              <a:defRPr/>
            </a:pPr>
            <a:r>
              <a:rPr lang="en-US" sz="1050" dirty="0" smtClean="0">
                <a:latin typeface="Arial" panose="020B0604020202020204" pitchFamily="34" charset="0"/>
                <a:cs typeface="Arial" panose="020B0604020202020204" pitchFamily="34" charset="0"/>
              </a:rPr>
              <a:t>The </a:t>
            </a:r>
            <a:r>
              <a:rPr lang="en-US" sz="1050" dirty="0" err="1" smtClean="0">
                <a:latin typeface="Arial" panose="020B0604020202020204" pitchFamily="34" charset="0"/>
                <a:cs typeface="Arial" panose="020B0604020202020204" pitchFamily="34" charset="0"/>
              </a:rPr>
              <a:t>NCCN</a:t>
            </a:r>
            <a:r>
              <a:rPr lang="en-US" sz="1050" dirty="0" smtClean="0">
                <a:latin typeface="Arial" panose="020B0604020202020204" pitchFamily="34" charset="0"/>
                <a:cs typeface="Arial" panose="020B0604020202020204" pitchFamily="34" charset="0"/>
              </a:rPr>
              <a:t> guidelines recommend </a:t>
            </a:r>
            <a:r>
              <a:rPr lang="en-US" sz="1050" dirty="0" err="1" smtClean="0">
                <a:latin typeface="Arial" panose="020B0604020202020204" pitchFamily="34" charset="0"/>
                <a:cs typeface="Arial" panose="020B0604020202020204" pitchFamily="34" charset="0"/>
              </a:rPr>
              <a:t>EBRT</a:t>
            </a:r>
            <a:r>
              <a:rPr lang="en-US" sz="1050" dirty="0" smtClean="0">
                <a:latin typeface="Arial" panose="020B0604020202020204" pitchFamily="34" charset="0"/>
                <a:cs typeface="Arial" panose="020B0604020202020204" pitchFamily="34" charset="0"/>
              </a:rPr>
              <a:t> in combination with ADT or only ADT in patients with locally advanced disease and </a:t>
            </a:r>
            <a:r>
              <a:rPr lang="en-US" sz="1050" dirty="0" err="1" smtClean="0">
                <a:latin typeface="Arial" panose="020B0604020202020204" pitchFamily="34" charset="0"/>
                <a:cs typeface="Arial" panose="020B0604020202020204" pitchFamily="34" charset="0"/>
              </a:rPr>
              <a:t>EBRT</a:t>
            </a:r>
            <a:r>
              <a:rPr lang="en-US" sz="1050" dirty="0" smtClean="0">
                <a:latin typeface="Arial" panose="020B0604020202020204" pitchFamily="34" charset="0"/>
                <a:cs typeface="Arial" panose="020B0604020202020204" pitchFamily="34" charset="0"/>
              </a:rPr>
              <a:t> with or without ADT, if recurrence occurs following radical prostatectomy. It also recommends ADT as the first line of treatment, if recurrence occurs following radiation therapy.</a:t>
            </a:r>
          </a:p>
          <a:p>
            <a:pPr marL="365760" lvl="0" indent="-182880">
              <a:spcBef>
                <a:spcPct val="20000"/>
              </a:spcBef>
              <a:buClr>
                <a:schemeClr val="accent1"/>
              </a:buClr>
              <a:buFont typeface="Calibri Light" panose="020F0302020204030204" pitchFamily="34" charset="0"/>
              <a:buChar char="–"/>
              <a:defRPr/>
            </a:pPr>
            <a:r>
              <a:rPr lang="en-US" sz="1050" dirty="0" smtClean="0">
                <a:latin typeface="Arial" panose="020B0604020202020204" pitchFamily="34" charset="0"/>
                <a:cs typeface="Arial" panose="020B0604020202020204" pitchFamily="34" charset="0"/>
              </a:rPr>
              <a:t>The </a:t>
            </a:r>
            <a:r>
              <a:rPr lang="en-US" sz="1050" dirty="0" err="1" smtClean="0">
                <a:latin typeface="Arial" panose="020B0604020202020204" pitchFamily="34" charset="0"/>
                <a:cs typeface="Arial" panose="020B0604020202020204" pitchFamily="34" charset="0"/>
              </a:rPr>
              <a:t>ESMO</a:t>
            </a:r>
            <a:r>
              <a:rPr lang="en-US" sz="1050" dirty="0" smtClean="0">
                <a:latin typeface="Arial" panose="020B0604020202020204" pitchFamily="34" charset="0"/>
                <a:cs typeface="Arial" panose="020B0604020202020204" pitchFamily="34" charset="0"/>
              </a:rPr>
              <a:t> guidelines recommend </a:t>
            </a:r>
            <a:r>
              <a:rPr lang="en-US" sz="1050" dirty="0" err="1" smtClean="0">
                <a:latin typeface="Arial" panose="020B0604020202020204" pitchFamily="34" charset="0"/>
                <a:cs typeface="Arial" panose="020B0604020202020204" pitchFamily="34" charset="0"/>
              </a:rPr>
              <a:t>EBRT</a:t>
            </a:r>
            <a:r>
              <a:rPr lang="en-US" sz="1050" dirty="0" smtClean="0">
                <a:latin typeface="Arial" panose="020B0604020202020204" pitchFamily="34" charset="0"/>
                <a:cs typeface="Arial" panose="020B0604020202020204" pitchFamily="34" charset="0"/>
              </a:rPr>
              <a:t> with ADT (</a:t>
            </a:r>
            <a:r>
              <a:rPr lang="en-US" sz="1050" dirty="0" err="1" smtClean="0">
                <a:latin typeface="Arial" panose="020B0604020202020204" pitchFamily="34" charset="0"/>
                <a:cs typeface="Arial" panose="020B0604020202020204" pitchFamily="34" charset="0"/>
              </a:rPr>
              <a:t>neoadjuvant</a:t>
            </a:r>
            <a:r>
              <a:rPr lang="en-US" sz="1050" dirty="0" smtClean="0">
                <a:latin typeface="Arial" panose="020B0604020202020204" pitchFamily="34" charset="0"/>
                <a:cs typeface="Arial" panose="020B0604020202020204" pitchFamily="34" charset="0"/>
              </a:rPr>
              <a:t> and adjuvant) in patients with locally advanced prostate cancer and ADT with </a:t>
            </a:r>
            <a:r>
              <a:rPr lang="en-US" sz="1050" dirty="0" err="1" smtClean="0">
                <a:latin typeface="Arial" panose="020B0604020202020204" pitchFamily="34" charset="0"/>
                <a:cs typeface="Arial" panose="020B0604020202020204" pitchFamily="34" charset="0"/>
              </a:rPr>
              <a:t>docetaxel</a:t>
            </a:r>
            <a:r>
              <a:rPr lang="en-US" sz="1050" dirty="0" smtClean="0">
                <a:latin typeface="Arial" panose="020B0604020202020204" pitchFamily="34" charset="0"/>
                <a:cs typeface="Arial" panose="020B0604020202020204" pitchFamily="34" charset="0"/>
              </a:rPr>
              <a:t> as first-line treatment of hormone-naïve disease in patients fit enough for chemotherapy.</a:t>
            </a:r>
          </a:p>
          <a:p>
            <a:pPr marL="365760" lvl="0" indent="-182880">
              <a:spcBef>
                <a:spcPct val="20000"/>
              </a:spcBef>
              <a:buClr>
                <a:schemeClr val="accent1"/>
              </a:buClr>
              <a:buFont typeface="Calibri Light" panose="020F0302020204030204" pitchFamily="34" charset="0"/>
              <a:buChar char="–"/>
              <a:defRPr/>
            </a:pPr>
            <a:r>
              <a:rPr lang="en-US" sz="1050" dirty="0" smtClean="0">
                <a:latin typeface="Arial" panose="020B0604020202020204" pitchFamily="34" charset="0"/>
                <a:cs typeface="Arial" panose="020B0604020202020204" pitchFamily="34" charset="0"/>
              </a:rPr>
              <a:t>The EAU guidelines for metastatic prostate cancer recommend immediate surgical or medical castration (</a:t>
            </a:r>
            <a:r>
              <a:rPr lang="en-US" sz="1050" dirty="0" err="1" smtClean="0">
                <a:latin typeface="Arial" panose="020B0604020202020204" pitchFamily="34" charset="0"/>
                <a:cs typeface="Arial" panose="020B0604020202020204" pitchFamily="34" charset="0"/>
              </a:rPr>
              <a:t>LHRH</a:t>
            </a:r>
            <a:r>
              <a:rPr lang="en-US" sz="1050" dirty="0" smtClean="0">
                <a:latin typeface="Arial" panose="020B0604020202020204" pitchFamily="34" charset="0"/>
                <a:cs typeface="Arial" panose="020B0604020202020204" pitchFamily="34" charset="0"/>
              </a:rPr>
              <a:t> agonist or antagonist) and a combination of </a:t>
            </a:r>
            <a:r>
              <a:rPr lang="en-US" sz="1050" dirty="0" err="1" smtClean="0">
                <a:latin typeface="Arial" panose="020B0604020202020204" pitchFamily="34" charset="0"/>
                <a:cs typeface="Arial" panose="020B0604020202020204" pitchFamily="34" charset="0"/>
              </a:rPr>
              <a:t>LHRH</a:t>
            </a:r>
            <a:r>
              <a:rPr lang="en-US" sz="1050" dirty="0" smtClean="0">
                <a:latin typeface="Arial" panose="020B0604020202020204" pitchFamily="34" charset="0"/>
                <a:cs typeface="Arial" panose="020B0604020202020204" pitchFamily="34" charset="0"/>
              </a:rPr>
              <a:t> agonists and </a:t>
            </a:r>
            <a:r>
              <a:rPr lang="en-US" sz="1050" dirty="0" err="1" smtClean="0">
                <a:latin typeface="Arial" panose="020B0604020202020204" pitchFamily="34" charset="0"/>
                <a:cs typeface="Arial" panose="020B0604020202020204" pitchFamily="34" charset="0"/>
              </a:rPr>
              <a:t>NSAA</a:t>
            </a:r>
            <a:r>
              <a:rPr lang="en-US" sz="1050" dirty="0" smtClean="0">
                <a:latin typeface="Arial" panose="020B0604020202020204" pitchFamily="34" charset="0"/>
                <a:cs typeface="Arial" panose="020B0604020202020204" pitchFamily="34" charset="0"/>
              </a:rPr>
              <a:t> in patients with metastatic prostate cancer.</a:t>
            </a:r>
          </a:p>
          <a:p>
            <a:pPr marL="365760" lvl="0" indent="-182880">
              <a:spcBef>
                <a:spcPct val="20000"/>
              </a:spcBef>
              <a:buClr>
                <a:schemeClr val="accent1"/>
              </a:buClr>
              <a:buFont typeface="Calibri Light" panose="020F0302020204030204" pitchFamily="34" charset="0"/>
              <a:buChar char="–"/>
              <a:defRPr/>
            </a:pPr>
            <a:r>
              <a:rPr lang="en-US" sz="1050" dirty="0" smtClean="0">
                <a:latin typeface="Arial" panose="020B0604020202020204" pitchFamily="34" charset="0"/>
                <a:cs typeface="Arial" panose="020B0604020202020204" pitchFamily="34" charset="0"/>
              </a:rPr>
              <a:t>The EAU guidelines for the treatment of senior adults </a:t>
            </a:r>
            <a:r>
              <a:rPr lang="en-US" sz="1050" dirty="0" smtClean="0">
                <a:latin typeface="Arial" panose="020B0604020202020204" pitchFamily="34" charset="0"/>
                <a:cs typeface="Arial" panose="020B0604020202020204" pitchFamily="34" charset="0"/>
              </a:rPr>
              <a:t>(&gt; 70 </a:t>
            </a:r>
            <a:r>
              <a:rPr lang="en-US" sz="1050" dirty="0" smtClean="0">
                <a:latin typeface="Arial" panose="020B0604020202020204" pitchFamily="34" charset="0"/>
                <a:cs typeface="Arial" panose="020B0604020202020204" pitchFamily="34" charset="0"/>
              </a:rPr>
              <a:t>years of age) with </a:t>
            </a:r>
            <a:r>
              <a:rPr lang="en-US" sz="1050" dirty="0" err="1" smtClean="0">
                <a:latin typeface="Arial" panose="020B0604020202020204" pitchFamily="34" charset="0"/>
                <a:cs typeface="Arial" panose="020B0604020202020204" pitchFamily="34" charset="0"/>
              </a:rPr>
              <a:t>localised</a:t>
            </a:r>
            <a:r>
              <a:rPr lang="en-US" sz="1050" dirty="0" smtClean="0">
                <a:latin typeface="Arial" panose="020B0604020202020204" pitchFamily="34" charset="0"/>
                <a:cs typeface="Arial" panose="020B0604020202020204" pitchFamily="34" charset="0"/>
              </a:rPr>
              <a:t> prostate cancer recommend ADT for symptom relief in frail or ‘too-sick’ patients.</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GB" sz="1050" b="0" kern="1200" dirty="0" smtClean="0">
              <a:solidFill>
                <a:schemeClr val="tx1"/>
              </a:solidFill>
              <a:latin typeface="Arial" panose="020B0604020202020204" pitchFamily="34" charset="0"/>
              <a:cs typeface="Arial" panose="020B0604020202020204" pitchFamily="34" charset="0"/>
            </a:endParaRPr>
          </a:p>
          <a:p>
            <a:r>
              <a:rPr lang="en-GB" sz="1050" kern="1200" dirty="0" smtClean="0">
                <a:solidFill>
                  <a:schemeClr val="tx1"/>
                </a:solidFill>
                <a:effectLst/>
                <a:latin typeface="Arial" panose="020B0604020202020204" pitchFamily="34" charset="0"/>
                <a:cs typeface="Arial" panose="020B0604020202020204" pitchFamily="34" charset="0"/>
              </a:rPr>
              <a:t>In this section, you learnt the following: NCCN, ESMO and EAU guidelines for different stages of prostate cancer, role of nomograms in making treatment decisions, various treatment options available for the management of prostate cancer, and staging and risk stratification of prostate cancer.</a:t>
            </a:r>
            <a:endParaRPr lang="en-GB" sz="1050" b="1" kern="1200" dirty="0" smtClean="0">
              <a:solidFill>
                <a:schemeClr val="tx1"/>
              </a:solidFill>
              <a:latin typeface="Arial" panose="020B0604020202020204" pitchFamily="34" charset="0"/>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lang="en-GB" sz="1050" b="1" kern="1200" dirty="0" smtClean="0">
              <a:solidFill>
                <a:schemeClr val="tx1"/>
              </a:solidFill>
              <a:latin typeface="Arial" panose="020B0604020202020204" pitchFamily="34" charset="0"/>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lang="en-GB" sz="1050" b="1" kern="1200" dirty="0" smtClean="0">
              <a:solidFill>
                <a:schemeClr val="tx1"/>
              </a:solidFill>
              <a:latin typeface="Arial" panose="020B0604020202020204" pitchFamily="34" charset="0"/>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050" b="0" i="0" u="none" strike="noStrike" kern="1200" cap="none" spc="0" normalizeH="0" baseline="0" noProof="0" dirty="0" smtClean="0">
              <a:ln>
                <a:noFill/>
              </a:ln>
              <a:solidFill>
                <a:prstClr val="black"/>
              </a:solidFill>
              <a:effectLst/>
              <a:uLnTx/>
              <a:uFillTx/>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FC51A87A-2AE1-D146-87E8-F584AD5E8E38}" type="slidenum">
              <a:rPr lang="en-GB" smtClean="0"/>
              <a:t>79</a:t>
            </a:fld>
            <a:endParaRPr lang="en-GB" dirty="0"/>
          </a:p>
        </p:txBody>
      </p:sp>
    </p:spTree>
    <p:extLst>
      <p:ext uri="{BB962C8B-B14F-4D97-AF65-F5344CB8AC3E}">
        <p14:creationId xmlns:p14="http://schemas.microsoft.com/office/powerpoint/2010/main" val="11347306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343399"/>
            <a:ext cx="5486400" cy="4799013"/>
          </a:xfrm>
        </p:spPr>
        <p:txBody>
          <a:bodyPr/>
          <a:lstStyle/>
          <a:p>
            <a:r>
              <a:rPr lang="en-GB" sz="1050" u="sng" dirty="0" smtClean="0">
                <a:latin typeface="Arial" panose="020B0604020202020204" pitchFamily="34" charset="0"/>
                <a:cs typeface="Arial" panose="020B0604020202020204" pitchFamily="34" charset="0"/>
              </a:rPr>
              <a:t>Prognostic models and nomograms (cont.)</a:t>
            </a:r>
          </a:p>
          <a:p>
            <a:endParaRPr lang="en-GB" sz="1050" dirty="0" smtClean="0">
              <a:latin typeface="Arial" panose="020B0604020202020204" pitchFamily="34" charset="0"/>
              <a:cs typeface="Arial" panose="020B0604020202020204" pitchFamily="34" charset="0"/>
            </a:endParaRPr>
          </a:p>
          <a:p>
            <a:pPr marL="0" marR="0" indent="0" algn="l" defTabSz="457200" rtl="0" eaLnBrk="1" fontAlgn="auto" latinLnBrk="0" hangingPunct="1">
              <a:lnSpc>
                <a:spcPct val="100000"/>
              </a:lnSpc>
              <a:spcBef>
                <a:spcPts val="0"/>
              </a:spcBef>
              <a:spcAft>
                <a:spcPts val="0"/>
              </a:spcAft>
              <a:buClrTx/>
              <a:buSzTx/>
              <a:buFontTx/>
              <a:buNone/>
              <a:tabLst/>
              <a:defRPr/>
            </a:pPr>
            <a:r>
              <a:rPr lang="en-GB" sz="1050" baseline="0" dirty="0" smtClean="0">
                <a:latin typeface="Arial" panose="020B0604020202020204" pitchFamily="34" charset="0"/>
                <a:cs typeface="Arial" panose="020B0604020202020204" pitchFamily="34" charset="0"/>
              </a:rPr>
              <a:t>Several predictive nomograms have been developed.</a:t>
            </a:r>
            <a:r>
              <a:rPr lang="en-GB" sz="1050" baseline="30000" dirty="0" smtClean="0">
                <a:latin typeface="Arial" panose="020B0604020202020204" pitchFamily="34" charset="0"/>
                <a:cs typeface="Arial" panose="020B0604020202020204" pitchFamily="34" charset="0"/>
              </a:rPr>
              <a:t>1</a:t>
            </a:r>
            <a:r>
              <a:rPr lang="en-GB" sz="1050" baseline="0" dirty="0" smtClean="0">
                <a:latin typeface="Arial" panose="020B0604020202020204" pitchFamily="34" charset="0"/>
                <a:cs typeface="Arial" panose="020B0604020202020204" pitchFamily="34" charset="0"/>
              </a:rPr>
              <a:t> /918/Table1-2, /p919/Table4, /p920/Table5, /p921/Table6, /922/Table7-8, /p924/Table9-10 The table lists various kinds of nomograms along with examples of variables used to predict the outcome. For instance, preoperative nomograms include clinical stage, </a:t>
            </a:r>
            <a:r>
              <a:rPr lang="en-GB" sz="1050" dirty="0" smtClean="0">
                <a:latin typeface="Arial" panose="020B0604020202020204" pitchFamily="34" charset="0"/>
                <a:cs typeface="Arial" panose="020B0604020202020204" pitchFamily="34" charset="0"/>
              </a:rPr>
              <a:t>prostate-specific antigen (</a:t>
            </a:r>
            <a:r>
              <a:rPr lang="en-GB" sz="1050" baseline="0" dirty="0" smtClean="0">
                <a:latin typeface="Arial" panose="020B0604020202020204" pitchFamily="34" charset="0"/>
                <a:cs typeface="Arial" panose="020B0604020202020204" pitchFamily="34" charset="0"/>
              </a:rPr>
              <a:t>PSA) levels, Gleason score and the number of positive and negative prostate biopsy cores as variables, while postoperative nomograms additionally include pathologic findings (e.g., </a:t>
            </a:r>
            <a:r>
              <a:rPr lang="en-GB" sz="1050" baseline="0" dirty="0" err="1" smtClean="0">
                <a:latin typeface="Arial" panose="020B0604020202020204" pitchFamily="34" charset="0"/>
                <a:cs typeface="Arial" panose="020B0604020202020204" pitchFamily="34" charset="0"/>
              </a:rPr>
              <a:t>extracapsular</a:t>
            </a:r>
            <a:r>
              <a:rPr lang="en-GB" sz="1050" baseline="0" dirty="0" smtClean="0">
                <a:latin typeface="Arial" panose="020B0604020202020204" pitchFamily="34" charset="0"/>
                <a:cs typeface="Arial" panose="020B0604020202020204" pitchFamily="34" charset="0"/>
              </a:rPr>
              <a:t> extension or seminal vesicle invasion and lymph node involvement).</a:t>
            </a:r>
            <a:r>
              <a:rPr lang="en-GB" sz="1050" b="0" baseline="30000" dirty="0" smtClean="0">
                <a:latin typeface="Arial" panose="020B0604020202020204" pitchFamily="34" charset="0"/>
                <a:cs typeface="Arial" panose="020B0604020202020204" pitchFamily="34" charset="0"/>
              </a:rPr>
              <a:t>1 </a:t>
            </a:r>
            <a:r>
              <a:rPr lang="en-GB" sz="1050" baseline="0" dirty="0" smtClean="0">
                <a:latin typeface="Arial" panose="020B0604020202020204" pitchFamily="34" charset="0"/>
                <a:cs typeface="Arial" panose="020B0604020202020204" pitchFamily="34" charset="0"/>
              </a:rPr>
              <a:t>/918/Table1-2, /p919/Table4, /p920/Table5, /p921/Table6, /922/Table7-8, /p924/Table9-10 </a:t>
            </a:r>
            <a:endParaRPr lang="en-GB" sz="1050" b="0" dirty="0" smtClean="0">
              <a:latin typeface="Arial" panose="020B0604020202020204" pitchFamily="34" charset="0"/>
              <a:cs typeface="Arial" panose="020B0604020202020204" pitchFamily="34" charset="0"/>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GB" sz="1050" b="0" dirty="0" smtClean="0">
              <a:latin typeface="Arial" panose="020B0604020202020204" pitchFamily="34" charset="0"/>
              <a:cs typeface="Arial" panose="020B0604020202020204" pitchFamily="34" charset="0"/>
            </a:endParaRPr>
          </a:p>
          <a:p>
            <a:endParaRPr lang="en-GB" sz="1050" dirty="0" smtClean="0">
              <a:latin typeface="Arial" panose="020B0604020202020204" pitchFamily="34" charset="0"/>
              <a:cs typeface="Arial" panose="020B0604020202020204" pitchFamily="34" charset="0"/>
            </a:endParaRPr>
          </a:p>
          <a:p>
            <a:r>
              <a:rPr lang="en-GB" sz="800" b="1" dirty="0" smtClean="0">
                <a:latin typeface="Arial" panose="020B0604020202020204" pitchFamily="34" charset="0"/>
                <a:cs typeface="Arial" panose="020B0604020202020204" pitchFamily="34" charset="0"/>
              </a:rPr>
              <a:t>Reference:</a:t>
            </a:r>
            <a:endParaRPr lang="en-GB" sz="800" dirty="0" smtClean="0">
              <a:latin typeface="Arial" panose="020B0604020202020204" pitchFamily="34" charset="0"/>
              <a:cs typeface="Arial" panose="020B0604020202020204" pitchFamily="34" charset="0"/>
            </a:endParaRPr>
          </a:p>
          <a:p>
            <a:pPr marL="228600" indent="-228600">
              <a:buAutoNum type="arabicPeriod"/>
            </a:pPr>
            <a:r>
              <a:rPr lang="en-GB" sz="800" kern="1200" dirty="0" smtClean="0">
                <a:solidFill>
                  <a:schemeClr val="tx1"/>
                </a:solidFill>
                <a:effectLst/>
                <a:latin typeface="Arial" panose="020B0604020202020204" pitchFamily="34" charset="0"/>
                <a:cs typeface="Arial" panose="020B0604020202020204" pitchFamily="34" charset="0"/>
              </a:rPr>
              <a:t>Chun FK-H, Karakiewicz PI, Briganti A, et al. Prostate cancer nomograms: an update. </a:t>
            </a:r>
            <a:r>
              <a:rPr lang="en-GB" sz="800" i="1" kern="1200" dirty="0" smtClean="0">
                <a:solidFill>
                  <a:schemeClr val="tx1"/>
                </a:solidFill>
                <a:effectLst/>
                <a:latin typeface="Arial" panose="020B0604020202020204" pitchFamily="34" charset="0"/>
                <a:cs typeface="Arial" panose="020B0604020202020204" pitchFamily="34" charset="0"/>
              </a:rPr>
              <a:t>Eur Urol. </a:t>
            </a:r>
            <a:r>
              <a:rPr lang="en-GB" sz="800" kern="1200" dirty="0" smtClean="0">
                <a:solidFill>
                  <a:schemeClr val="tx1"/>
                </a:solidFill>
                <a:effectLst/>
                <a:latin typeface="Arial" panose="020B0604020202020204" pitchFamily="34" charset="0"/>
                <a:cs typeface="Arial" panose="020B0604020202020204" pitchFamily="34" charset="0"/>
              </a:rPr>
              <a:t>2006;50(5):914-926. doi:10.1016/j.eururo.2006.07.042.</a:t>
            </a:r>
          </a:p>
        </p:txBody>
      </p:sp>
      <p:sp>
        <p:nvSpPr>
          <p:cNvPr id="4" name="Slide Number Placeholder 3"/>
          <p:cNvSpPr>
            <a:spLocks noGrp="1"/>
          </p:cNvSpPr>
          <p:nvPr>
            <p:ph type="sldNum" sz="quarter" idx="10"/>
          </p:nvPr>
        </p:nvSpPr>
        <p:spPr/>
        <p:txBody>
          <a:bodyPr/>
          <a:lstStyle/>
          <a:p>
            <a:fld id="{FC51A87A-2AE1-D146-87E8-F584AD5E8E38}" type="slidenum">
              <a:rPr lang="en-GB" smtClean="0"/>
              <a:t>8</a:t>
            </a:fld>
            <a:endParaRPr lang="en-GB" dirty="0"/>
          </a:p>
        </p:txBody>
      </p:sp>
    </p:spTree>
    <p:extLst>
      <p:ext uri="{BB962C8B-B14F-4D97-AF65-F5344CB8AC3E}">
        <p14:creationId xmlns:p14="http://schemas.microsoft.com/office/powerpoint/2010/main" val="3462994858"/>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FC51A87A-2AE1-D146-87E8-F584AD5E8E38}" type="slidenum">
              <a:rPr lang="en-GB" smtClean="0"/>
              <a:t>80</a:t>
            </a:fld>
            <a:endParaRPr lang="en-GB" dirty="0"/>
          </a:p>
        </p:txBody>
      </p:sp>
    </p:spTree>
    <p:extLst>
      <p:ext uri="{BB962C8B-B14F-4D97-AF65-F5344CB8AC3E}">
        <p14:creationId xmlns:p14="http://schemas.microsoft.com/office/powerpoint/2010/main" val="14546388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166254" y="4343399"/>
            <a:ext cx="6690159" cy="4799013"/>
          </a:xfrm>
        </p:spPr>
        <p:txBody>
          <a:bodyPr/>
          <a:lstStyle/>
          <a:p>
            <a:r>
              <a:rPr lang="en-GB" sz="1050" u="sng" dirty="0" smtClean="0">
                <a:latin typeface="Arial" panose="020B0604020202020204" pitchFamily="34" charset="0"/>
                <a:cs typeface="Arial" panose="020B0604020202020204" pitchFamily="34" charset="0"/>
              </a:rPr>
              <a:t>Prognostic models and nomograms (cont.)</a:t>
            </a:r>
          </a:p>
          <a:p>
            <a:endParaRPr lang="en-US" sz="1050" dirty="0" smtClean="0">
              <a:latin typeface="Arial" panose="020B0604020202020204" pitchFamily="34" charset="0"/>
              <a:cs typeface="Arial" panose="020B0604020202020204" pitchFamily="34" charset="0"/>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050" dirty="0" smtClean="0">
                <a:latin typeface="Arial" panose="020B0604020202020204" pitchFamily="34" charset="0"/>
                <a:cs typeface="Arial" panose="020B0604020202020204" pitchFamily="34" charset="0"/>
              </a:rPr>
              <a:t>Examples of nomograms for predicting biochemical recurrence following radiation therapy include </a:t>
            </a:r>
            <a:r>
              <a:rPr lang="en-US" sz="1050" dirty="0" err="1" smtClean="0">
                <a:latin typeface="Arial" panose="020B0604020202020204" pitchFamily="34" charset="0"/>
                <a:cs typeface="Arial" panose="020B0604020202020204" pitchFamily="34" charset="0"/>
              </a:rPr>
              <a:t>PSA</a:t>
            </a:r>
            <a:r>
              <a:rPr lang="en-US" sz="1050" dirty="0" smtClean="0">
                <a:latin typeface="Arial" panose="020B0604020202020204" pitchFamily="34" charset="0"/>
                <a:cs typeface="Arial" panose="020B0604020202020204" pitchFamily="34" charset="0"/>
              </a:rPr>
              <a:t> level,</a:t>
            </a:r>
            <a:r>
              <a:rPr lang="en-US" sz="1050" baseline="0" dirty="0" smtClean="0">
                <a:latin typeface="Arial" panose="020B0604020202020204" pitchFamily="34" charset="0"/>
                <a:cs typeface="Arial" panose="020B0604020202020204" pitchFamily="34" charset="0"/>
              </a:rPr>
              <a:t> prostate biopsy, Gleason score, clinical stage and the status of delivery of hormone therapy to the patient. Likewise, nomograms for predicting life expectancy include age, </a:t>
            </a:r>
            <a:r>
              <a:rPr lang="en-US" sz="1050" dirty="0" err="1" smtClean="0">
                <a:latin typeface="Arial" panose="020B0604020202020204" pitchFamily="34" charset="0"/>
                <a:cs typeface="Arial" panose="020B0604020202020204" pitchFamily="34" charset="0"/>
              </a:rPr>
              <a:t>Charlson</a:t>
            </a:r>
            <a:r>
              <a:rPr lang="en-US" sz="1050" dirty="0" smtClean="0">
                <a:latin typeface="Arial" panose="020B0604020202020204" pitchFamily="34" charset="0"/>
                <a:cs typeface="Arial" panose="020B0604020202020204" pitchFamily="34" charset="0"/>
              </a:rPr>
              <a:t> performance index, presence of angina, systolic blood pressure, smoking, </a:t>
            </a:r>
            <a:r>
              <a:rPr lang="en-US" sz="1050" dirty="0" err="1" smtClean="0">
                <a:latin typeface="Arial" panose="020B0604020202020204" pitchFamily="34" charset="0"/>
                <a:cs typeface="Arial" panose="020B0604020202020204" pitchFamily="34" charset="0"/>
              </a:rPr>
              <a:t>PSA</a:t>
            </a:r>
            <a:r>
              <a:rPr lang="en-US" sz="1050" dirty="0" smtClean="0">
                <a:latin typeface="Arial" panose="020B0604020202020204" pitchFamily="34" charset="0"/>
                <a:cs typeface="Arial" panose="020B0604020202020204" pitchFamily="34" charset="0"/>
              </a:rPr>
              <a:t> level, Gleason sum and the type of treatment given to the patient.</a:t>
            </a:r>
            <a:r>
              <a:rPr lang="en-US" sz="1050" baseline="30000" dirty="0" smtClean="0">
                <a:latin typeface="Arial" panose="020B0604020202020204" pitchFamily="34" charset="0"/>
                <a:cs typeface="Arial" panose="020B0604020202020204" pitchFamily="34" charset="0"/>
              </a:rPr>
              <a:t>1 </a:t>
            </a:r>
            <a:r>
              <a:rPr lang="en-GB" sz="1050" dirty="0" smtClean="0">
                <a:latin typeface="Arial" panose="020B0604020202020204" pitchFamily="34" charset="0"/>
                <a:cs typeface="Arial" panose="020B0604020202020204" pitchFamily="34" charset="0"/>
              </a:rPr>
              <a:t>918/Table1-2, /p919/Table4, /p920/Table5, /p921/Table6, /922/Table7-8, /p924/Table9-10 </a:t>
            </a:r>
          </a:p>
          <a:p>
            <a:pPr marR="0" indent="0" fontAlgn="auto">
              <a:lnSpc>
                <a:spcPct val="100000"/>
              </a:lnSpc>
              <a:spcBef>
                <a:spcPts val="0"/>
              </a:spcBef>
              <a:spcAft>
                <a:spcPts val="0"/>
              </a:spcAft>
              <a:buClrTx/>
              <a:buSzTx/>
              <a:buFontTx/>
              <a:buNone/>
              <a:tabLst/>
              <a:defRPr/>
            </a:pPr>
            <a:endParaRPr lang="en-US" sz="1050" dirty="0" smtClean="0">
              <a:latin typeface="Arial" panose="020B0604020202020204" pitchFamily="34" charset="0"/>
              <a:cs typeface="Arial" panose="020B0604020202020204" pitchFamily="34" charset="0"/>
            </a:endParaRPr>
          </a:p>
          <a:p>
            <a:r>
              <a:rPr lang="en-GB" sz="800" b="1" dirty="0" smtClean="0">
                <a:latin typeface="Arial" panose="020B0604020202020204" pitchFamily="34" charset="0"/>
                <a:cs typeface="Arial" panose="020B0604020202020204" pitchFamily="34" charset="0"/>
              </a:rPr>
              <a:t>Reference:</a:t>
            </a:r>
            <a:endParaRPr lang="en-GB" sz="800" dirty="0" smtClean="0">
              <a:latin typeface="Arial" panose="020B0604020202020204" pitchFamily="34" charset="0"/>
              <a:cs typeface="Arial" panose="020B0604020202020204" pitchFamily="34" charset="0"/>
            </a:endParaRPr>
          </a:p>
          <a:p>
            <a:pPr marL="228600" indent="-228600">
              <a:buAutoNum type="arabicPeriod"/>
            </a:pPr>
            <a:r>
              <a:rPr lang="en-GB" sz="800" kern="1200" dirty="0" smtClean="0">
                <a:solidFill>
                  <a:schemeClr val="tx1"/>
                </a:solidFill>
                <a:effectLst/>
                <a:latin typeface="Arial" panose="020B0604020202020204" pitchFamily="34" charset="0"/>
                <a:cs typeface="Arial" panose="020B0604020202020204" pitchFamily="34" charset="0"/>
              </a:rPr>
              <a:t>Chun FK-H, Karakiewicz PI, Briganti A, et al. Prostate cancer nomograms: an update. </a:t>
            </a:r>
            <a:r>
              <a:rPr lang="en-GB" sz="800" i="1" kern="1200" dirty="0" smtClean="0">
                <a:solidFill>
                  <a:schemeClr val="tx1"/>
                </a:solidFill>
                <a:effectLst/>
                <a:latin typeface="Arial" panose="020B0604020202020204" pitchFamily="34" charset="0"/>
                <a:cs typeface="Arial" panose="020B0604020202020204" pitchFamily="34" charset="0"/>
              </a:rPr>
              <a:t>Eur Urol. </a:t>
            </a:r>
            <a:r>
              <a:rPr lang="en-GB" sz="800" kern="1200" dirty="0" smtClean="0">
                <a:solidFill>
                  <a:schemeClr val="tx1"/>
                </a:solidFill>
                <a:effectLst/>
                <a:latin typeface="Arial" panose="020B0604020202020204" pitchFamily="34" charset="0"/>
                <a:cs typeface="Arial" panose="020B0604020202020204" pitchFamily="34" charset="0"/>
              </a:rPr>
              <a:t>2006;50(5):914-926. doi:10.1016/j.eururo.2006.07.042.</a:t>
            </a:r>
          </a:p>
        </p:txBody>
      </p:sp>
      <p:sp>
        <p:nvSpPr>
          <p:cNvPr id="4" name="Slide Number Placeholder 3"/>
          <p:cNvSpPr>
            <a:spLocks noGrp="1"/>
          </p:cNvSpPr>
          <p:nvPr>
            <p:ph type="sldNum" sz="quarter" idx="10"/>
          </p:nvPr>
        </p:nvSpPr>
        <p:spPr/>
        <p:txBody>
          <a:bodyPr/>
          <a:lstStyle/>
          <a:p>
            <a:fld id="{FC51A87A-2AE1-D146-87E8-F584AD5E8E38}" type="slidenum">
              <a:rPr lang="en-GB" smtClean="0"/>
              <a:t>9</a:t>
            </a:fld>
            <a:endParaRPr lang="en-GB" dirty="0"/>
          </a:p>
        </p:txBody>
      </p:sp>
    </p:spTree>
    <p:extLst>
      <p:ext uri="{BB962C8B-B14F-4D97-AF65-F5344CB8AC3E}">
        <p14:creationId xmlns:p14="http://schemas.microsoft.com/office/powerpoint/2010/main" val="408929459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4" name="Rectangle 4"/>
          <p:cNvSpPr/>
          <p:nvPr/>
        </p:nvSpPr>
        <p:spPr>
          <a:xfrm>
            <a:off x="0" y="0"/>
            <a:ext cx="9144001" cy="3293616"/>
          </a:xfrm>
          <a:prstGeom prst="rect">
            <a:avLst/>
          </a:prstGeom>
          <a:gradFill>
            <a:gsLst>
              <a:gs pos="9000">
                <a:srgbClr val="EA5532">
                  <a:alpha val="5000"/>
                </a:srgbClr>
              </a:gs>
              <a:gs pos="53000">
                <a:srgbClr val="EA5532">
                  <a:alpha val="37000"/>
                </a:srgbClr>
              </a:gs>
              <a:gs pos="95000">
                <a:srgbClr val="EA5532"/>
              </a:gs>
            </a:gsLst>
            <a:lin ang="0" scaled="0"/>
          </a:gradFill>
          <a:ln w="25400" cap="flat" cmpd="sng" algn="ctr">
            <a:noFill/>
            <a:prstDash val="solid"/>
          </a:ln>
          <a:effectLst/>
        </p:spPr>
        <p:txBody>
          <a:bodyPr anchor="ctr"/>
          <a:lstStyle/>
          <a:p>
            <a:pPr algn="ctr" fontAlgn="auto">
              <a:spcBef>
                <a:spcPts val="0"/>
              </a:spcBef>
              <a:spcAft>
                <a:spcPts val="0"/>
              </a:spcAft>
              <a:defRPr/>
            </a:pPr>
            <a:endParaRPr lang="en-GB" kern="0" noProof="0" dirty="0">
              <a:solidFill>
                <a:srgbClr val="FFFFFF"/>
              </a:solidFill>
              <a:latin typeface="Arial"/>
              <a:ea typeface=""/>
              <a:cs typeface="Arial Unicode MS"/>
            </a:endParaRPr>
          </a:p>
        </p:txBody>
      </p:sp>
      <p:sp>
        <p:nvSpPr>
          <p:cNvPr id="5" name="Rectangle 6"/>
          <p:cNvSpPr/>
          <p:nvPr/>
        </p:nvSpPr>
        <p:spPr>
          <a:xfrm>
            <a:off x="-12700" y="0"/>
            <a:ext cx="84138" cy="3294063"/>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GB" noProof="0" dirty="0"/>
          </a:p>
        </p:txBody>
      </p:sp>
      <p:sp>
        <p:nvSpPr>
          <p:cNvPr id="2" name="Title 1"/>
          <p:cNvSpPr>
            <a:spLocks noGrp="1"/>
          </p:cNvSpPr>
          <p:nvPr>
            <p:ph type="ctrTitle"/>
          </p:nvPr>
        </p:nvSpPr>
        <p:spPr>
          <a:xfrm>
            <a:off x="590486" y="1094988"/>
            <a:ext cx="7543800" cy="1834193"/>
          </a:xfrm>
        </p:spPr>
        <p:txBody>
          <a:bodyPr/>
          <a:lstStyle>
            <a:lvl1pPr algn="l">
              <a:lnSpc>
                <a:spcPct val="85000"/>
              </a:lnSpc>
              <a:defRPr sz="4950" spc="-38" baseline="0">
                <a:solidFill>
                  <a:srgbClr val="A7381D"/>
                </a:solidFill>
                <a:latin typeface="+mn-lt"/>
              </a:defRPr>
            </a:lvl1pPr>
          </a:lstStyle>
          <a:p>
            <a:r>
              <a:rPr lang="en-GB" noProof="0" dirty="0" smtClean="0"/>
              <a:t>Click to edit Master title style</a:t>
            </a:r>
            <a:endParaRPr lang="en-GB" noProof="0" dirty="0"/>
          </a:p>
        </p:txBody>
      </p:sp>
      <p:sp>
        <p:nvSpPr>
          <p:cNvPr id="19" name="Rounded Rectangle 18"/>
          <p:cNvSpPr/>
          <p:nvPr userDrawn="1"/>
        </p:nvSpPr>
        <p:spPr>
          <a:xfrm>
            <a:off x="7047391" y="264632"/>
            <a:ext cx="1816471" cy="457200"/>
          </a:xfrm>
          <a:prstGeom prst="roundRect">
            <a:avLst>
              <a:gd name="adj" fmla="val 50000"/>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cxnSp>
        <p:nvCxnSpPr>
          <p:cNvPr id="20" name="Straight Connector 19"/>
          <p:cNvCxnSpPr>
            <a:stCxn id="19" idx="3"/>
          </p:cNvCxnSpPr>
          <p:nvPr userDrawn="1"/>
        </p:nvCxnSpPr>
        <p:spPr>
          <a:xfrm>
            <a:off x="8863862" y="493232"/>
            <a:ext cx="280139" cy="2714"/>
          </a:xfrm>
          <a:prstGeom prst="line">
            <a:avLst/>
          </a:prstGeom>
          <a:ln w="17780">
            <a:solidFill>
              <a:schemeClr val="bg1"/>
            </a:solidFill>
          </a:ln>
        </p:spPr>
        <p:style>
          <a:lnRef idx="1">
            <a:schemeClr val="accent1"/>
          </a:lnRef>
          <a:fillRef idx="0">
            <a:schemeClr val="accent1"/>
          </a:fillRef>
          <a:effectRef idx="0">
            <a:schemeClr val="accent1"/>
          </a:effectRef>
          <a:fontRef idx="minor">
            <a:schemeClr val="tx1"/>
          </a:fontRef>
        </p:style>
      </p:cxnSp>
      <p:sp>
        <p:nvSpPr>
          <p:cNvPr id="21" name="TextBox 20"/>
          <p:cNvSpPr txBox="1"/>
          <p:nvPr userDrawn="1"/>
        </p:nvSpPr>
        <p:spPr>
          <a:xfrm>
            <a:off x="7047392" y="318091"/>
            <a:ext cx="1857376" cy="369332"/>
          </a:xfrm>
          <a:prstGeom prst="rect">
            <a:avLst/>
          </a:prstGeom>
          <a:noFill/>
        </p:spPr>
        <p:txBody>
          <a:bodyPr wrap="square" rtlCol="0">
            <a:spAutoFit/>
          </a:bodyPr>
          <a:lstStyle/>
          <a:p>
            <a:r>
              <a:rPr lang="en-US" dirty="0" smtClean="0">
                <a:solidFill>
                  <a:schemeClr val="bg1"/>
                </a:solidFill>
              </a:rPr>
              <a:t>LEUPRORELIN</a:t>
            </a:r>
            <a:endParaRPr lang="en-US" dirty="0">
              <a:solidFill>
                <a:schemeClr val="bg1"/>
              </a:solidFill>
            </a:endParaRPr>
          </a:p>
        </p:txBody>
      </p:sp>
      <p:pic>
        <p:nvPicPr>
          <p:cNvPr id="10" name="Picture 26"/>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bwMode="auto">
          <a:xfrm>
            <a:off x="7916863" y="6348413"/>
            <a:ext cx="1152525"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Footer Placeholder 25"/>
          <p:cNvSpPr txBox="1">
            <a:spLocks/>
          </p:cNvSpPr>
          <p:nvPr userDrawn="1"/>
        </p:nvSpPr>
        <p:spPr>
          <a:xfrm>
            <a:off x="364188" y="6674554"/>
            <a:ext cx="4320000" cy="180000"/>
          </a:xfrm>
          <a:prstGeom prst="rect">
            <a:avLst/>
          </a:prstGeom>
        </p:spPr>
        <p:txBody>
          <a:bodyPr vert="horz" lIns="0" tIns="0" rIns="0" bIns="0" rtlCol="0" anchor="ctr"/>
          <a:lstStyle>
            <a:defPPr>
              <a:defRPr lang="en-US"/>
            </a:defPPr>
            <a:lvl1pPr marL="0" algn="l"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000" noProof="0" dirty="0" smtClean="0">
                <a:solidFill>
                  <a:schemeClr val="tx1"/>
                </a:solidFill>
                <a:latin typeface="+mn-lt"/>
                <a:cs typeface="Arial" pitchFamily="34" charset="0"/>
              </a:rPr>
              <a:t>| </a:t>
            </a:r>
            <a:r>
              <a:rPr lang="en-GB" sz="1000" kern="1200" noProof="0" dirty="0" smtClean="0">
                <a:solidFill>
                  <a:schemeClr val="tx1"/>
                </a:solidFill>
                <a:latin typeface="+mn-lt"/>
                <a:ea typeface="+mn-ea"/>
                <a:cs typeface="Arial" pitchFamily="34" charset="0"/>
              </a:rPr>
              <a:t>For internal training purpose only.</a:t>
            </a:r>
            <a:endParaRPr lang="en-GB" sz="1000" kern="1200" noProof="0" dirty="0" smtClean="0">
              <a:solidFill>
                <a:schemeClr val="tx1"/>
              </a:solidFill>
              <a:latin typeface="+mn-lt"/>
              <a:ea typeface="+mn-ea"/>
              <a:cs typeface="+mn-cs"/>
            </a:endParaRPr>
          </a:p>
          <a:p>
            <a:endParaRPr lang="en-GB" sz="1000" noProof="0" dirty="0">
              <a:solidFill>
                <a:schemeClr val="tx1"/>
              </a:solidFill>
              <a:latin typeface="+mn-lt"/>
            </a:endParaRPr>
          </a:p>
        </p:txBody>
      </p:sp>
      <p:sp>
        <p:nvSpPr>
          <p:cNvPr id="14" name="Slide Number Placeholder 26"/>
          <p:cNvSpPr txBox="1">
            <a:spLocks/>
          </p:cNvSpPr>
          <p:nvPr userDrawn="1"/>
        </p:nvSpPr>
        <p:spPr>
          <a:xfrm>
            <a:off x="4148" y="6606514"/>
            <a:ext cx="324016" cy="180000"/>
          </a:xfrm>
          <a:prstGeom prst="rect">
            <a:avLst/>
          </a:prstGeom>
        </p:spPr>
        <p:txBody>
          <a:bodyPr vert="horz" lIns="0" tIns="0" rIns="0" bIns="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BA4241B-C98C-456F-BAB7-949B8A5FA995}" type="slidenum">
              <a:rPr lang="en-GB" sz="1000" noProof="0" smtClean="0">
                <a:solidFill>
                  <a:schemeClr val="tx1"/>
                </a:solidFill>
              </a:rPr>
              <a:pPr/>
              <a:t>‹#›</a:t>
            </a:fld>
            <a:endParaRPr lang="en-GB" sz="1000" noProof="0" dirty="0">
              <a:solidFill>
                <a:schemeClr val="tx1"/>
              </a:solidFill>
            </a:endParaRPr>
          </a:p>
        </p:txBody>
      </p:sp>
    </p:spTree>
    <p:extLst>
      <p:ext uri="{BB962C8B-B14F-4D97-AF65-F5344CB8AC3E}">
        <p14:creationId xmlns:p14="http://schemas.microsoft.com/office/powerpoint/2010/main" val="303626406"/>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3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14" name="Content Placeholder 2"/>
          <p:cNvSpPr>
            <a:spLocks noGrp="1"/>
          </p:cNvSpPr>
          <p:nvPr>
            <p:ph idx="1"/>
          </p:nvPr>
        </p:nvSpPr>
        <p:spPr>
          <a:xfrm>
            <a:off x="373553" y="1544574"/>
            <a:ext cx="7543800" cy="4023360"/>
          </a:xfrm>
        </p:spPr>
        <p:txBody>
          <a:bodyPr>
            <a:normAutofit/>
          </a:bodyPr>
          <a:lstStyle>
            <a:lvl1pPr>
              <a:defRPr sz="1800"/>
            </a:lvl1pPr>
            <a:lvl2pPr>
              <a:defRPr sz="1500"/>
            </a:lvl2pPr>
            <a:lvl3pPr>
              <a:defRPr sz="12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64929364"/>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9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14" name="Content Placeholder 2"/>
          <p:cNvSpPr>
            <a:spLocks noGrp="1"/>
          </p:cNvSpPr>
          <p:nvPr>
            <p:ph idx="1"/>
          </p:nvPr>
        </p:nvSpPr>
        <p:spPr>
          <a:xfrm>
            <a:off x="373553" y="1544574"/>
            <a:ext cx="7543800" cy="4023360"/>
          </a:xfrm>
        </p:spPr>
        <p:txBody>
          <a:bodyPr>
            <a:normAutofit/>
          </a:bodyPr>
          <a:lstStyle>
            <a:lvl1pPr>
              <a:defRPr sz="1800"/>
            </a:lvl1pPr>
            <a:lvl2pPr>
              <a:defRPr sz="1500"/>
            </a:lvl2pPr>
            <a:lvl3pPr>
              <a:defRPr sz="12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20493083"/>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8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14" name="Content Placeholder 2"/>
          <p:cNvSpPr>
            <a:spLocks noGrp="1"/>
          </p:cNvSpPr>
          <p:nvPr>
            <p:ph idx="1"/>
          </p:nvPr>
        </p:nvSpPr>
        <p:spPr>
          <a:xfrm>
            <a:off x="373553" y="1544574"/>
            <a:ext cx="7543800" cy="4023360"/>
          </a:xfrm>
        </p:spPr>
        <p:txBody>
          <a:bodyPr>
            <a:normAutofit/>
          </a:bodyPr>
          <a:lstStyle>
            <a:lvl1pPr>
              <a:defRPr sz="1800"/>
            </a:lvl1pPr>
            <a:lvl2pPr>
              <a:defRPr sz="1500"/>
            </a:lvl2pPr>
            <a:lvl3pPr>
              <a:defRPr sz="12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60903402"/>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GB" noProof="0" dirty="0" smtClean="0"/>
              <a:t>Click to edit Master title style</a:t>
            </a:r>
            <a:endParaRPr lang="en-GB" noProof="0" dirty="0"/>
          </a:p>
        </p:txBody>
      </p:sp>
      <p:sp>
        <p:nvSpPr>
          <p:cNvPr id="3" name="Content Placeholder 2"/>
          <p:cNvSpPr>
            <a:spLocks noGrp="1"/>
          </p:cNvSpPr>
          <p:nvPr>
            <p:ph idx="1"/>
          </p:nvPr>
        </p:nvSpPr>
        <p:spPr/>
        <p:txBody>
          <a:bodyPr/>
          <a:lstStyle>
            <a:lvl1pPr>
              <a:defRPr sz="1800">
                <a:latin typeface="+mn-lt"/>
                <a:cs typeface="Arial"/>
              </a:defRPr>
            </a:lvl1pPr>
            <a:lvl2pPr>
              <a:defRPr sz="1500">
                <a:latin typeface="+mn-lt"/>
                <a:cs typeface="Arial"/>
              </a:defRPr>
            </a:lvl2pPr>
            <a:lvl3pPr>
              <a:defRPr sz="1200">
                <a:latin typeface="+mn-lt"/>
                <a:cs typeface="Arial"/>
              </a:defRPr>
            </a:lvl3pPr>
            <a:lvl4pPr>
              <a:defRPr sz="1200">
                <a:latin typeface="+mn-lt"/>
                <a:cs typeface="Arial"/>
              </a:defRPr>
            </a:lvl4pPr>
            <a:lvl5pPr>
              <a:defRPr sz="1200">
                <a:latin typeface="+mn-lt"/>
                <a:cs typeface="Arial"/>
              </a:defRPr>
            </a:lvl5pPr>
          </a:lstStyle>
          <a:p>
            <a:pPr lvl="0"/>
            <a:r>
              <a:rPr lang="en-GB" noProof="0" dirty="0" smtClean="0"/>
              <a:t>Click to edit Master text styles</a:t>
            </a:r>
          </a:p>
          <a:p>
            <a:pPr lvl="1"/>
            <a:r>
              <a:rPr lang="en-GB" noProof="0" dirty="0" smtClean="0"/>
              <a:t>Second level</a:t>
            </a:r>
          </a:p>
          <a:p>
            <a:pPr lvl="2"/>
            <a:r>
              <a:rPr lang="en-GB" noProof="0" dirty="0" smtClean="0"/>
              <a:t>Third level</a:t>
            </a:r>
          </a:p>
          <a:p>
            <a:pPr lvl="3"/>
            <a:r>
              <a:rPr lang="en-GB" noProof="0" dirty="0" smtClean="0"/>
              <a:t>Fourth level</a:t>
            </a:r>
          </a:p>
          <a:p>
            <a:pPr lvl="4"/>
            <a:r>
              <a:rPr lang="en-GB" noProof="0" dirty="0" smtClean="0"/>
              <a:t>Fifth level</a:t>
            </a:r>
            <a:endParaRPr lang="en-GB" noProof="0" dirty="0"/>
          </a:p>
        </p:txBody>
      </p:sp>
    </p:spTree>
    <p:extLst>
      <p:ext uri="{BB962C8B-B14F-4D97-AF65-F5344CB8AC3E}">
        <p14:creationId xmlns:p14="http://schemas.microsoft.com/office/powerpoint/2010/main" val="1898548934"/>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Section Header">
    <p:bg>
      <p:bgPr>
        <a:solidFill>
          <a:schemeClr val="bg1"/>
        </a:solidFill>
        <a:effectLst/>
      </p:bgPr>
    </p:bg>
    <p:spTree>
      <p:nvGrpSpPr>
        <p:cNvPr id="1" name=""/>
        <p:cNvGrpSpPr/>
        <p:nvPr/>
      </p:nvGrpSpPr>
      <p:grpSpPr>
        <a:xfrm>
          <a:off x="0" y="0"/>
          <a:ext cx="0" cy="0"/>
          <a:chOff x="0" y="0"/>
          <a:chExt cx="0" cy="0"/>
        </a:xfrm>
      </p:grpSpPr>
      <p:sp>
        <p:nvSpPr>
          <p:cNvPr id="4" name="Rectangle 4"/>
          <p:cNvSpPr/>
          <p:nvPr/>
        </p:nvSpPr>
        <p:spPr>
          <a:xfrm>
            <a:off x="0" y="0"/>
            <a:ext cx="9144001" cy="3293616"/>
          </a:xfrm>
          <a:prstGeom prst="rect">
            <a:avLst/>
          </a:prstGeom>
          <a:gradFill>
            <a:gsLst>
              <a:gs pos="9000">
                <a:srgbClr val="EA5532">
                  <a:alpha val="5000"/>
                </a:srgbClr>
              </a:gs>
              <a:gs pos="53000">
                <a:srgbClr val="EA5532">
                  <a:alpha val="37000"/>
                </a:srgbClr>
              </a:gs>
              <a:gs pos="95000">
                <a:srgbClr val="EA5532"/>
              </a:gs>
            </a:gsLst>
            <a:lin ang="0" scaled="0"/>
          </a:gradFill>
          <a:ln w="25400" cap="flat" cmpd="sng" algn="ctr">
            <a:noFill/>
            <a:prstDash val="solid"/>
          </a:ln>
          <a:effectLst/>
        </p:spPr>
        <p:txBody>
          <a:bodyPr anchor="ctr"/>
          <a:lstStyle/>
          <a:p>
            <a:pPr algn="ctr" fontAlgn="auto">
              <a:spcBef>
                <a:spcPts val="0"/>
              </a:spcBef>
              <a:spcAft>
                <a:spcPts val="0"/>
              </a:spcAft>
              <a:defRPr/>
            </a:pPr>
            <a:endParaRPr lang="en-GB" kern="0" noProof="0" dirty="0">
              <a:solidFill>
                <a:srgbClr val="FFFFFF"/>
              </a:solidFill>
              <a:latin typeface="Arial"/>
              <a:ea typeface=""/>
              <a:cs typeface="Arial Unicode MS"/>
            </a:endParaRPr>
          </a:p>
        </p:txBody>
      </p:sp>
      <p:sp>
        <p:nvSpPr>
          <p:cNvPr id="5" name="Rectangle 6"/>
          <p:cNvSpPr/>
          <p:nvPr/>
        </p:nvSpPr>
        <p:spPr>
          <a:xfrm>
            <a:off x="-12700" y="0"/>
            <a:ext cx="84138" cy="3294063"/>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GB" noProof="0" dirty="0"/>
          </a:p>
        </p:txBody>
      </p:sp>
      <p:pic>
        <p:nvPicPr>
          <p:cNvPr id="10" name="Picture 26"/>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bwMode="auto">
          <a:xfrm>
            <a:off x="7916863" y="6348413"/>
            <a:ext cx="1152525"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 Placeholder 2"/>
          <p:cNvSpPr>
            <a:spLocks noGrp="1"/>
          </p:cNvSpPr>
          <p:nvPr>
            <p:ph type="body" idx="1"/>
          </p:nvPr>
        </p:nvSpPr>
        <p:spPr>
          <a:xfrm>
            <a:off x="590486" y="3567400"/>
            <a:ext cx="7543800" cy="1143000"/>
          </a:xfrm>
        </p:spPr>
        <p:txBody>
          <a:bodyPr lIns="91440" rIns="91440" anchor="t" anchorCtr="0"/>
          <a:lstStyle>
            <a:lvl1pPr marL="0" indent="0">
              <a:buNone/>
              <a:defRPr sz="1800" cap="all" spc="150" baseline="0">
                <a:solidFill>
                  <a:schemeClr val="tx2"/>
                </a:solidFill>
                <a:latin typeface="+mn-lt"/>
                <a:cs typeface="Aria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GB" noProof="0" dirty="0" smtClean="0"/>
              <a:t>Click to edit Master text styles</a:t>
            </a:r>
          </a:p>
        </p:txBody>
      </p:sp>
      <p:sp>
        <p:nvSpPr>
          <p:cNvPr id="19" name="Title 1"/>
          <p:cNvSpPr>
            <a:spLocks noGrp="1"/>
          </p:cNvSpPr>
          <p:nvPr>
            <p:ph type="ctrTitle"/>
          </p:nvPr>
        </p:nvSpPr>
        <p:spPr>
          <a:xfrm>
            <a:off x="590486" y="1094988"/>
            <a:ext cx="7543800" cy="1834193"/>
          </a:xfrm>
        </p:spPr>
        <p:txBody>
          <a:bodyPr/>
          <a:lstStyle>
            <a:lvl1pPr algn="l">
              <a:lnSpc>
                <a:spcPct val="85000"/>
              </a:lnSpc>
              <a:defRPr sz="4950" spc="-38" baseline="0">
                <a:solidFill>
                  <a:srgbClr val="A7381D"/>
                </a:solidFill>
              </a:defRPr>
            </a:lvl1pPr>
          </a:lstStyle>
          <a:p>
            <a:r>
              <a:rPr lang="en-GB" noProof="0" dirty="0" smtClean="0"/>
              <a:t>Click to edit Master title style</a:t>
            </a:r>
            <a:endParaRPr lang="en-GB" noProof="0" dirty="0"/>
          </a:p>
        </p:txBody>
      </p:sp>
      <p:sp>
        <p:nvSpPr>
          <p:cNvPr id="13" name="Footer Placeholder 25"/>
          <p:cNvSpPr txBox="1">
            <a:spLocks/>
          </p:cNvSpPr>
          <p:nvPr userDrawn="1"/>
        </p:nvSpPr>
        <p:spPr>
          <a:xfrm>
            <a:off x="364188" y="6674554"/>
            <a:ext cx="4320000" cy="180000"/>
          </a:xfrm>
          <a:prstGeom prst="rect">
            <a:avLst/>
          </a:prstGeom>
        </p:spPr>
        <p:txBody>
          <a:bodyPr vert="horz" lIns="0" tIns="0" rIns="0" bIns="0" rtlCol="0" anchor="ctr"/>
          <a:lstStyle>
            <a:defPPr>
              <a:defRPr lang="en-US"/>
            </a:defPPr>
            <a:lvl1pPr marL="0" algn="l"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noProof="0" dirty="0" smtClean="0">
                <a:solidFill>
                  <a:schemeClr val="tx1"/>
                </a:solidFill>
                <a:latin typeface="+mn-lt"/>
                <a:cs typeface="Arial" pitchFamily="34" charset="0"/>
              </a:rPr>
              <a:t>| </a:t>
            </a:r>
            <a:r>
              <a:rPr lang="en-GB" sz="1000" kern="1200" noProof="0" dirty="0" smtClean="0">
                <a:solidFill>
                  <a:schemeClr val="tx1"/>
                </a:solidFill>
                <a:latin typeface="+mn-lt"/>
                <a:ea typeface="+mn-ea"/>
                <a:cs typeface="Arial" pitchFamily="34" charset="0"/>
              </a:rPr>
              <a:t>For internal training purpose only.</a:t>
            </a:r>
            <a:endParaRPr lang="en-GB" sz="1000" kern="1200" noProof="0" dirty="0">
              <a:solidFill>
                <a:schemeClr val="tx1"/>
              </a:solidFill>
              <a:latin typeface="+mn-lt"/>
              <a:ea typeface="+mn-ea"/>
              <a:cs typeface="+mn-cs"/>
            </a:endParaRPr>
          </a:p>
        </p:txBody>
      </p:sp>
      <p:sp>
        <p:nvSpPr>
          <p:cNvPr id="14" name="Slide Number Placeholder 26"/>
          <p:cNvSpPr txBox="1">
            <a:spLocks/>
          </p:cNvSpPr>
          <p:nvPr userDrawn="1"/>
        </p:nvSpPr>
        <p:spPr>
          <a:xfrm>
            <a:off x="4148" y="6674554"/>
            <a:ext cx="324016" cy="180000"/>
          </a:xfrm>
          <a:prstGeom prst="rect">
            <a:avLst/>
          </a:prstGeom>
        </p:spPr>
        <p:txBody>
          <a:bodyPr vert="horz" lIns="0" tIns="0" rIns="0" bIns="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BA4241B-C98C-456F-BAB7-949B8A5FA995}" type="slidenum">
              <a:rPr lang="en-GB" sz="1000" noProof="0" smtClean="0">
                <a:solidFill>
                  <a:schemeClr val="tx1"/>
                </a:solidFill>
              </a:rPr>
              <a:pPr/>
              <a:t>‹#›</a:t>
            </a:fld>
            <a:endParaRPr lang="en-GB" sz="1000" noProof="0" dirty="0">
              <a:solidFill>
                <a:schemeClr val="tx1"/>
              </a:solidFill>
            </a:endParaRPr>
          </a:p>
        </p:txBody>
      </p:sp>
      <p:sp>
        <p:nvSpPr>
          <p:cNvPr id="22" name="Rounded Rectangle 21"/>
          <p:cNvSpPr/>
          <p:nvPr userDrawn="1"/>
        </p:nvSpPr>
        <p:spPr>
          <a:xfrm>
            <a:off x="7047391" y="264632"/>
            <a:ext cx="1816471" cy="457200"/>
          </a:xfrm>
          <a:prstGeom prst="roundRect">
            <a:avLst>
              <a:gd name="adj" fmla="val 50000"/>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cxnSp>
        <p:nvCxnSpPr>
          <p:cNvPr id="23" name="Straight Connector 22"/>
          <p:cNvCxnSpPr>
            <a:stCxn id="22" idx="3"/>
          </p:cNvCxnSpPr>
          <p:nvPr userDrawn="1"/>
        </p:nvCxnSpPr>
        <p:spPr>
          <a:xfrm>
            <a:off x="8863862" y="493232"/>
            <a:ext cx="280139" cy="2714"/>
          </a:xfrm>
          <a:prstGeom prst="line">
            <a:avLst/>
          </a:prstGeom>
          <a:ln w="17780">
            <a:solidFill>
              <a:schemeClr val="bg1"/>
            </a:solidFill>
          </a:ln>
        </p:spPr>
        <p:style>
          <a:lnRef idx="1">
            <a:schemeClr val="accent1"/>
          </a:lnRef>
          <a:fillRef idx="0">
            <a:schemeClr val="accent1"/>
          </a:fillRef>
          <a:effectRef idx="0">
            <a:schemeClr val="accent1"/>
          </a:effectRef>
          <a:fontRef idx="minor">
            <a:schemeClr val="tx1"/>
          </a:fontRef>
        </p:style>
      </p:cxnSp>
      <p:sp>
        <p:nvSpPr>
          <p:cNvPr id="24" name="TextBox 23"/>
          <p:cNvSpPr txBox="1"/>
          <p:nvPr userDrawn="1"/>
        </p:nvSpPr>
        <p:spPr>
          <a:xfrm>
            <a:off x="7047392" y="318091"/>
            <a:ext cx="1857376" cy="369332"/>
          </a:xfrm>
          <a:prstGeom prst="rect">
            <a:avLst/>
          </a:prstGeom>
          <a:noFill/>
        </p:spPr>
        <p:txBody>
          <a:bodyPr wrap="square" rtlCol="0">
            <a:spAutoFit/>
          </a:bodyPr>
          <a:lstStyle/>
          <a:p>
            <a:r>
              <a:rPr lang="en-US" dirty="0" smtClean="0">
                <a:solidFill>
                  <a:schemeClr val="bg1"/>
                </a:solidFill>
              </a:rPr>
              <a:t>LEUPRORELIN</a:t>
            </a:r>
            <a:endParaRPr lang="en-US" dirty="0">
              <a:solidFill>
                <a:schemeClr val="bg1"/>
              </a:solidFill>
            </a:endParaRPr>
          </a:p>
        </p:txBody>
      </p:sp>
    </p:spTree>
    <p:extLst>
      <p:ext uri="{BB962C8B-B14F-4D97-AF65-F5344CB8AC3E}">
        <p14:creationId xmlns:p14="http://schemas.microsoft.com/office/powerpoint/2010/main" val="1970949794"/>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noProof="0" dirty="0" smtClean="0"/>
              <a:t>Click to edit Master title style</a:t>
            </a:r>
            <a:endParaRPr lang="en-GB" noProof="0" dirty="0"/>
          </a:p>
        </p:txBody>
      </p:sp>
    </p:spTree>
    <p:extLst>
      <p:ext uri="{BB962C8B-B14F-4D97-AF65-F5344CB8AC3E}">
        <p14:creationId xmlns:p14="http://schemas.microsoft.com/office/powerpoint/2010/main" val="2825647937"/>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noProof="0" dirty="0" smtClean="0"/>
              <a:t>Click to edit Master title style</a:t>
            </a:r>
            <a:endParaRPr lang="en-GB" noProof="0" dirty="0"/>
          </a:p>
        </p:txBody>
      </p:sp>
      <p:sp>
        <p:nvSpPr>
          <p:cNvPr id="14" name="Content Placeholder 2"/>
          <p:cNvSpPr>
            <a:spLocks noGrp="1"/>
          </p:cNvSpPr>
          <p:nvPr>
            <p:ph idx="1"/>
          </p:nvPr>
        </p:nvSpPr>
        <p:spPr>
          <a:xfrm>
            <a:off x="373553" y="1544574"/>
            <a:ext cx="7543800" cy="4023360"/>
          </a:xfrm>
        </p:spPr>
        <p:txBody>
          <a:bodyPr>
            <a:normAutofit/>
          </a:bodyPr>
          <a:lstStyle>
            <a:lvl1pPr>
              <a:defRPr sz="1800"/>
            </a:lvl1pPr>
            <a:lvl2pPr>
              <a:defRPr sz="1500"/>
            </a:lvl2pPr>
            <a:lvl3pPr>
              <a:defRPr sz="1200"/>
            </a:lvl3pPr>
            <a:lvl4pPr>
              <a:defRPr sz="1200"/>
            </a:lvl4pPr>
            <a:lvl5pPr>
              <a:defRPr sz="1200"/>
            </a:lvl5pPr>
          </a:lstStyle>
          <a:p>
            <a:pPr lvl="0"/>
            <a:r>
              <a:rPr lang="en-GB" noProof="0" dirty="0" smtClean="0"/>
              <a:t>Click to edit Master text styles</a:t>
            </a:r>
          </a:p>
          <a:p>
            <a:pPr lvl="1"/>
            <a:r>
              <a:rPr lang="en-GB" noProof="0" dirty="0" smtClean="0"/>
              <a:t>Second level</a:t>
            </a:r>
          </a:p>
          <a:p>
            <a:pPr lvl="2"/>
            <a:r>
              <a:rPr lang="en-GB" noProof="0" dirty="0" smtClean="0"/>
              <a:t>Third level</a:t>
            </a:r>
          </a:p>
          <a:p>
            <a:pPr lvl="3"/>
            <a:r>
              <a:rPr lang="en-GB" noProof="0" dirty="0" smtClean="0"/>
              <a:t>Fourth level</a:t>
            </a:r>
          </a:p>
          <a:p>
            <a:pPr lvl="4"/>
            <a:r>
              <a:rPr lang="en-GB" noProof="0" dirty="0" smtClean="0"/>
              <a:t>Fifth level</a:t>
            </a:r>
            <a:endParaRPr lang="en-GB" noProof="0" dirty="0"/>
          </a:p>
        </p:txBody>
      </p:sp>
    </p:spTree>
    <p:extLst>
      <p:ext uri="{BB962C8B-B14F-4D97-AF65-F5344CB8AC3E}">
        <p14:creationId xmlns:p14="http://schemas.microsoft.com/office/powerpoint/2010/main" val="2976426360"/>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noProof="0" dirty="0" smtClean="0"/>
              <a:t>Click to edit Master title style</a:t>
            </a:r>
            <a:endParaRPr lang="en-GB" noProof="0" dirty="0"/>
          </a:p>
        </p:txBody>
      </p:sp>
      <p:sp>
        <p:nvSpPr>
          <p:cNvPr id="14" name="Content Placeholder 2"/>
          <p:cNvSpPr>
            <a:spLocks noGrp="1"/>
          </p:cNvSpPr>
          <p:nvPr>
            <p:ph idx="1"/>
          </p:nvPr>
        </p:nvSpPr>
        <p:spPr>
          <a:xfrm>
            <a:off x="373553" y="1544574"/>
            <a:ext cx="7543800" cy="4023360"/>
          </a:xfrm>
        </p:spPr>
        <p:txBody>
          <a:bodyPr>
            <a:normAutofit/>
          </a:bodyPr>
          <a:lstStyle>
            <a:lvl1pPr>
              <a:defRPr sz="1800"/>
            </a:lvl1pPr>
            <a:lvl2pPr>
              <a:defRPr sz="1500"/>
            </a:lvl2pPr>
            <a:lvl3pPr>
              <a:defRPr sz="1200"/>
            </a:lvl3pPr>
            <a:lvl4pPr>
              <a:defRPr sz="1200"/>
            </a:lvl4pPr>
            <a:lvl5pPr>
              <a:defRPr sz="1200"/>
            </a:lvl5pPr>
          </a:lstStyle>
          <a:p>
            <a:pPr lvl="0"/>
            <a:r>
              <a:rPr lang="en-GB" noProof="0" dirty="0" smtClean="0"/>
              <a:t>Click to edit Master text styles</a:t>
            </a:r>
          </a:p>
          <a:p>
            <a:pPr lvl="1"/>
            <a:r>
              <a:rPr lang="en-GB" noProof="0" dirty="0" smtClean="0"/>
              <a:t>Second level</a:t>
            </a:r>
          </a:p>
          <a:p>
            <a:pPr lvl="2"/>
            <a:r>
              <a:rPr lang="en-GB" noProof="0" dirty="0" smtClean="0"/>
              <a:t>Third level</a:t>
            </a:r>
          </a:p>
          <a:p>
            <a:pPr lvl="3"/>
            <a:r>
              <a:rPr lang="en-GB" noProof="0" dirty="0" smtClean="0"/>
              <a:t>Fourth level</a:t>
            </a:r>
          </a:p>
          <a:p>
            <a:pPr lvl="4"/>
            <a:r>
              <a:rPr lang="en-GB" noProof="0" dirty="0" smtClean="0"/>
              <a:t>Fifth level</a:t>
            </a:r>
            <a:endParaRPr lang="en-GB" noProof="0" dirty="0"/>
          </a:p>
        </p:txBody>
      </p:sp>
    </p:spTree>
    <p:extLst>
      <p:ext uri="{BB962C8B-B14F-4D97-AF65-F5344CB8AC3E}">
        <p14:creationId xmlns:p14="http://schemas.microsoft.com/office/powerpoint/2010/main" val="2008667609"/>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5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noProof="0" dirty="0" smtClean="0"/>
              <a:t>Click to edit Master title style</a:t>
            </a:r>
            <a:endParaRPr lang="en-GB" noProof="0" dirty="0"/>
          </a:p>
        </p:txBody>
      </p:sp>
      <p:sp>
        <p:nvSpPr>
          <p:cNvPr id="14" name="Content Placeholder 2"/>
          <p:cNvSpPr>
            <a:spLocks noGrp="1"/>
          </p:cNvSpPr>
          <p:nvPr>
            <p:ph idx="1"/>
          </p:nvPr>
        </p:nvSpPr>
        <p:spPr>
          <a:xfrm>
            <a:off x="373553" y="1544574"/>
            <a:ext cx="7543800" cy="4023360"/>
          </a:xfrm>
        </p:spPr>
        <p:txBody>
          <a:bodyPr>
            <a:normAutofit/>
          </a:bodyPr>
          <a:lstStyle>
            <a:lvl1pPr>
              <a:defRPr sz="1800"/>
            </a:lvl1pPr>
            <a:lvl2pPr>
              <a:defRPr sz="1500"/>
            </a:lvl2pPr>
            <a:lvl3pPr>
              <a:defRPr sz="1200"/>
            </a:lvl3pPr>
            <a:lvl4pPr>
              <a:defRPr sz="1200"/>
            </a:lvl4pPr>
            <a:lvl5pPr>
              <a:defRPr sz="1200"/>
            </a:lvl5pPr>
          </a:lstStyle>
          <a:p>
            <a:pPr lvl="0"/>
            <a:r>
              <a:rPr lang="en-GB" noProof="0" dirty="0" smtClean="0"/>
              <a:t>Click to edit Master text styles</a:t>
            </a:r>
          </a:p>
          <a:p>
            <a:pPr lvl="1"/>
            <a:r>
              <a:rPr lang="en-GB" noProof="0" dirty="0" smtClean="0"/>
              <a:t>Second level</a:t>
            </a:r>
          </a:p>
          <a:p>
            <a:pPr lvl="2"/>
            <a:r>
              <a:rPr lang="en-GB" noProof="0" dirty="0" smtClean="0"/>
              <a:t>Third level</a:t>
            </a:r>
          </a:p>
          <a:p>
            <a:pPr lvl="3"/>
            <a:r>
              <a:rPr lang="en-GB" noProof="0" dirty="0" smtClean="0"/>
              <a:t>Fourth level</a:t>
            </a:r>
          </a:p>
          <a:p>
            <a:pPr lvl="4"/>
            <a:r>
              <a:rPr lang="en-GB" noProof="0" dirty="0" smtClean="0"/>
              <a:t>Fifth level</a:t>
            </a:r>
            <a:endParaRPr lang="en-GB" noProof="0" dirty="0"/>
          </a:p>
        </p:txBody>
      </p:sp>
    </p:spTree>
    <p:extLst>
      <p:ext uri="{BB962C8B-B14F-4D97-AF65-F5344CB8AC3E}">
        <p14:creationId xmlns:p14="http://schemas.microsoft.com/office/powerpoint/2010/main" val="35835793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6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14" name="Content Placeholder 2"/>
          <p:cNvSpPr>
            <a:spLocks noGrp="1"/>
          </p:cNvSpPr>
          <p:nvPr>
            <p:ph idx="1"/>
          </p:nvPr>
        </p:nvSpPr>
        <p:spPr>
          <a:xfrm>
            <a:off x="373553" y="1544574"/>
            <a:ext cx="7543800" cy="4023360"/>
          </a:xfrm>
        </p:spPr>
        <p:txBody>
          <a:bodyPr>
            <a:normAutofit/>
          </a:bodyPr>
          <a:lstStyle>
            <a:lvl1pPr>
              <a:defRPr sz="1800"/>
            </a:lvl1pPr>
            <a:lvl2pPr>
              <a:defRPr sz="1500"/>
            </a:lvl2pPr>
            <a:lvl3pPr>
              <a:defRPr sz="12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42413939"/>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7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14" name="Content Placeholder 2"/>
          <p:cNvSpPr>
            <a:spLocks noGrp="1"/>
          </p:cNvSpPr>
          <p:nvPr>
            <p:ph idx="1"/>
          </p:nvPr>
        </p:nvSpPr>
        <p:spPr>
          <a:xfrm>
            <a:off x="373553" y="1544574"/>
            <a:ext cx="7543800" cy="4023360"/>
          </a:xfrm>
        </p:spPr>
        <p:txBody>
          <a:bodyPr>
            <a:normAutofit/>
          </a:bodyPr>
          <a:lstStyle>
            <a:lvl1pPr>
              <a:defRPr sz="1800"/>
            </a:lvl1pPr>
            <a:lvl2pPr>
              <a:defRPr sz="1500"/>
            </a:lvl2pPr>
            <a:lvl3pPr>
              <a:defRPr sz="12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5522547"/>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Rectangle 4"/>
          <p:cNvSpPr/>
          <p:nvPr/>
        </p:nvSpPr>
        <p:spPr>
          <a:xfrm>
            <a:off x="-13162" y="0"/>
            <a:ext cx="9157163" cy="905953"/>
          </a:xfrm>
          <a:prstGeom prst="rect">
            <a:avLst/>
          </a:prstGeom>
          <a:gradFill>
            <a:gsLst>
              <a:gs pos="9000">
                <a:srgbClr val="EA5532">
                  <a:alpha val="5000"/>
                </a:srgbClr>
              </a:gs>
              <a:gs pos="53000">
                <a:srgbClr val="EA5532">
                  <a:alpha val="37000"/>
                </a:srgbClr>
              </a:gs>
              <a:gs pos="95000">
                <a:srgbClr val="EA5532"/>
              </a:gs>
            </a:gsLst>
            <a:lin ang="0" scaled="0"/>
          </a:gradFill>
          <a:ln w="25400" cap="flat" cmpd="sng" algn="ctr">
            <a:noFill/>
            <a:prstDash val="solid"/>
          </a:ln>
          <a:effectLst/>
        </p:spPr>
        <p:txBody>
          <a:bodyPr anchor="ctr"/>
          <a:lstStyle/>
          <a:p>
            <a:pPr algn="ctr" fontAlgn="auto">
              <a:spcBef>
                <a:spcPts val="0"/>
              </a:spcBef>
              <a:spcAft>
                <a:spcPts val="0"/>
              </a:spcAft>
              <a:defRPr/>
            </a:pPr>
            <a:endParaRPr lang="en-GB" kern="0" noProof="0" dirty="0">
              <a:solidFill>
                <a:srgbClr val="FFFFFF"/>
              </a:solidFill>
              <a:latin typeface="Arial"/>
              <a:ea typeface=""/>
              <a:cs typeface="Arial Unicode MS"/>
            </a:endParaRPr>
          </a:p>
        </p:txBody>
      </p:sp>
      <p:sp>
        <p:nvSpPr>
          <p:cNvPr id="3" name="Text Placeholder 2"/>
          <p:cNvSpPr>
            <a:spLocks noGrp="1"/>
          </p:cNvSpPr>
          <p:nvPr>
            <p:ph type="body" idx="1"/>
          </p:nvPr>
        </p:nvSpPr>
        <p:spPr>
          <a:xfrm>
            <a:off x="373063" y="1544638"/>
            <a:ext cx="7543800" cy="4022725"/>
          </a:xfrm>
          <a:prstGeom prst="rect">
            <a:avLst/>
          </a:prstGeom>
        </p:spPr>
        <p:txBody>
          <a:bodyPr vert="horz" lIns="0" tIns="45720" rIns="0" bIns="45720" rtlCol="0">
            <a:normAutofit/>
          </a:bodyPr>
          <a:lstStyle/>
          <a:p>
            <a:pPr lvl="0"/>
            <a:r>
              <a:rPr lang="en-GB" noProof="0" dirty="0" smtClean="0"/>
              <a:t>Click to edit Master text styles</a:t>
            </a:r>
          </a:p>
          <a:p>
            <a:pPr lvl="1"/>
            <a:r>
              <a:rPr lang="en-GB" noProof="0" dirty="0" smtClean="0"/>
              <a:t>Second level</a:t>
            </a:r>
          </a:p>
          <a:p>
            <a:pPr lvl="2"/>
            <a:r>
              <a:rPr lang="en-GB" noProof="0" dirty="0" smtClean="0"/>
              <a:t>Third level</a:t>
            </a:r>
          </a:p>
          <a:p>
            <a:pPr lvl="3"/>
            <a:r>
              <a:rPr lang="en-GB" noProof="0" dirty="0" smtClean="0"/>
              <a:t>Fourth level</a:t>
            </a:r>
          </a:p>
          <a:p>
            <a:pPr lvl="4"/>
            <a:r>
              <a:rPr lang="en-GB" noProof="0" dirty="0" smtClean="0"/>
              <a:t>Fifth level</a:t>
            </a:r>
            <a:endParaRPr lang="en-GB" noProof="0" dirty="0"/>
          </a:p>
        </p:txBody>
      </p:sp>
      <p:sp>
        <p:nvSpPr>
          <p:cNvPr id="2" name="Title Placeholder 1"/>
          <p:cNvSpPr>
            <a:spLocks noGrp="1"/>
          </p:cNvSpPr>
          <p:nvPr>
            <p:ph type="title"/>
          </p:nvPr>
        </p:nvSpPr>
        <p:spPr>
          <a:xfrm>
            <a:off x="136525" y="84138"/>
            <a:ext cx="7102475" cy="638175"/>
          </a:xfrm>
          <a:prstGeom prst="rect">
            <a:avLst/>
          </a:prstGeom>
          <a:noFill/>
        </p:spPr>
        <p:txBody>
          <a:bodyPr vert="horz" lIns="91440" tIns="45720" rIns="91440" bIns="45720" rtlCol="0" anchor="b">
            <a:normAutofit/>
          </a:bodyPr>
          <a:lstStyle/>
          <a:p>
            <a:r>
              <a:rPr lang="en-GB" noProof="0" dirty="0" smtClean="0"/>
              <a:t>Click to edit Master title style</a:t>
            </a:r>
            <a:endParaRPr lang="en-GB" noProof="0" dirty="0"/>
          </a:p>
        </p:txBody>
      </p:sp>
      <p:pic>
        <p:nvPicPr>
          <p:cNvPr id="1034" name="Picture 15"/>
          <p:cNvPicPr>
            <a:picLocks noChangeAspect="1"/>
          </p:cNvPicPr>
          <p:nvPr/>
        </p:nvPicPr>
        <p:blipFill>
          <a:blip r:embed="rId14" cstate="screen">
            <a:extLst>
              <a:ext uri="{28A0092B-C50C-407E-A947-70E740481C1C}">
                <a14:useLocalDpi xmlns:a14="http://schemas.microsoft.com/office/drawing/2010/main"/>
              </a:ext>
            </a:extLst>
          </a:blip>
          <a:srcRect/>
          <a:stretch>
            <a:fillRect/>
          </a:stretch>
        </p:blipFill>
        <p:spPr bwMode="auto">
          <a:xfrm>
            <a:off x="7916863" y="6348413"/>
            <a:ext cx="1152525"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Rectangle 6"/>
          <p:cNvSpPr/>
          <p:nvPr/>
        </p:nvSpPr>
        <p:spPr>
          <a:xfrm>
            <a:off x="-12700" y="0"/>
            <a:ext cx="84138" cy="906463"/>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GB" noProof="0" dirty="0"/>
          </a:p>
        </p:txBody>
      </p:sp>
      <p:sp>
        <p:nvSpPr>
          <p:cNvPr id="16" name="Footer Placeholder 25"/>
          <p:cNvSpPr txBox="1">
            <a:spLocks/>
          </p:cNvSpPr>
          <p:nvPr userDrawn="1"/>
        </p:nvSpPr>
        <p:spPr>
          <a:xfrm>
            <a:off x="364188" y="6674554"/>
            <a:ext cx="4320000" cy="180000"/>
          </a:xfrm>
          <a:prstGeom prst="rect">
            <a:avLst/>
          </a:prstGeom>
        </p:spPr>
        <p:txBody>
          <a:bodyPr vert="horz" lIns="0" tIns="0" rIns="0" bIns="0" rtlCol="0" anchor="ctr"/>
          <a:lstStyle>
            <a:defPPr>
              <a:defRPr lang="en-US"/>
            </a:defPPr>
            <a:lvl1pPr marL="0" algn="l"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000" noProof="0" dirty="0" smtClean="0">
                <a:solidFill>
                  <a:schemeClr val="tx1"/>
                </a:solidFill>
                <a:latin typeface="+mn-lt"/>
                <a:cs typeface="Arial" pitchFamily="34" charset="0"/>
              </a:rPr>
              <a:t>| </a:t>
            </a:r>
            <a:r>
              <a:rPr lang="en-GB" sz="1000" kern="1200" noProof="0" dirty="0" smtClean="0">
                <a:solidFill>
                  <a:schemeClr val="tx1"/>
                </a:solidFill>
                <a:latin typeface="+mn-lt"/>
                <a:ea typeface="+mn-ea"/>
                <a:cs typeface="Arial" pitchFamily="34" charset="0"/>
              </a:rPr>
              <a:t>For internal training purpose only.</a:t>
            </a:r>
            <a:endParaRPr lang="en-GB" sz="1000" kern="1200" noProof="0" dirty="0" smtClean="0">
              <a:solidFill>
                <a:schemeClr val="tx1"/>
              </a:solidFill>
              <a:latin typeface="+mn-lt"/>
              <a:ea typeface="+mn-ea"/>
              <a:cs typeface="+mn-cs"/>
            </a:endParaRPr>
          </a:p>
          <a:p>
            <a:endParaRPr lang="en-GB" sz="1000" noProof="0" dirty="0">
              <a:solidFill>
                <a:schemeClr val="tx1"/>
              </a:solidFill>
              <a:latin typeface="+mn-lt"/>
            </a:endParaRPr>
          </a:p>
        </p:txBody>
      </p:sp>
      <p:sp>
        <p:nvSpPr>
          <p:cNvPr id="17" name="Slide Number Placeholder 26"/>
          <p:cNvSpPr txBox="1">
            <a:spLocks/>
          </p:cNvSpPr>
          <p:nvPr userDrawn="1"/>
        </p:nvSpPr>
        <p:spPr>
          <a:xfrm>
            <a:off x="4148" y="6606514"/>
            <a:ext cx="324016" cy="180000"/>
          </a:xfrm>
          <a:prstGeom prst="rect">
            <a:avLst/>
          </a:prstGeom>
        </p:spPr>
        <p:txBody>
          <a:bodyPr vert="horz" lIns="0" tIns="0" rIns="0" bIns="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BA4241B-C98C-456F-BAB7-949B8A5FA995}" type="slidenum">
              <a:rPr lang="en-GB" sz="1000" noProof="0" smtClean="0">
                <a:solidFill>
                  <a:schemeClr val="tx1"/>
                </a:solidFill>
              </a:rPr>
              <a:pPr/>
              <a:t>‹#›</a:t>
            </a:fld>
            <a:endParaRPr lang="en-GB" sz="1000" noProof="0" dirty="0">
              <a:solidFill>
                <a:schemeClr val="tx1"/>
              </a:solidFill>
            </a:endParaRPr>
          </a:p>
        </p:txBody>
      </p:sp>
      <p:sp>
        <p:nvSpPr>
          <p:cNvPr id="23" name="Rounded Rectangle 22"/>
          <p:cNvSpPr/>
          <p:nvPr userDrawn="1"/>
        </p:nvSpPr>
        <p:spPr>
          <a:xfrm>
            <a:off x="7047391" y="264632"/>
            <a:ext cx="1816471" cy="457200"/>
          </a:xfrm>
          <a:prstGeom prst="roundRect">
            <a:avLst>
              <a:gd name="adj" fmla="val 50000"/>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cxnSp>
        <p:nvCxnSpPr>
          <p:cNvPr id="25" name="Straight Connector 24"/>
          <p:cNvCxnSpPr>
            <a:stCxn id="23" idx="3"/>
          </p:cNvCxnSpPr>
          <p:nvPr userDrawn="1"/>
        </p:nvCxnSpPr>
        <p:spPr>
          <a:xfrm>
            <a:off x="8863862" y="493232"/>
            <a:ext cx="280139" cy="2714"/>
          </a:xfrm>
          <a:prstGeom prst="line">
            <a:avLst/>
          </a:prstGeom>
          <a:ln w="17780">
            <a:solidFill>
              <a:schemeClr val="bg1"/>
            </a:solidFill>
          </a:ln>
        </p:spPr>
        <p:style>
          <a:lnRef idx="1">
            <a:schemeClr val="accent1"/>
          </a:lnRef>
          <a:fillRef idx="0">
            <a:schemeClr val="accent1"/>
          </a:fillRef>
          <a:effectRef idx="0">
            <a:schemeClr val="accent1"/>
          </a:effectRef>
          <a:fontRef idx="minor">
            <a:schemeClr val="tx1"/>
          </a:fontRef>
        </p:style>
      </p:cxnSp>
      <p:sp>
        <p:nvSpPr>
          <p:cNvPr id="26" name="TextBox 25"/>
          <p:cNvSpPr txBox="1"/>
          <p:nvPr userDrawn="1"/>
        </p:nvSpPr>
        <p:spPr>
          <a:xfrm>
            <a:off x="7047392" y="318091"/>
            <a:ext cx="1857376" cy="369332"/>
          </a:xfrm>
          <a:prstGeom prst="rect">
            <a:avLst/>
          </a:prstGeom>
          <a:noFill/>
        </p:spPr>
        <p:txBody>
          <a:bodyPr wrap="square" rtlCol="0">
            <a:spAutoFit/>
          </a:bodyPr>
          <a:lstStyle/>
          <a:p>
            <a:r>
              <a:rPr lang="en-US" dirty="0" smtClean="0">
                <a:solidFill>
                  <a:schemeClr val="bg1"/>
                </a:solidFill>
              </a:rPr>
              <a:t>LEUPRORELIN</a:t>
            </a:r>
            <a:endParaRPr lang="en-US" dirty="0">
              <a:solidFill>
                <a:schemeClr val="bg1"/>
              </a:solidFill>
            </a:endParaRPr>
          </a:p>
        </p:txBody>
      </p:sp>
    </p:spTree>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21" r:id="rId6"/>
    <p:sldLayoutId id="2147483724" r:id="rId7"/>
    <p:sldLayoutId id="2147483726" r:id="rId8"/>
    <p:sldLayoutId id="2147483727" r:id="rId9"/>
    <p:sldLayoutId id="2147483729" r:id="rId10"/>
    <p:sldLayoutId id="2147483730" r:id="rId11"/>
    <p:sldLayoutId id="2147483731" r:id="rId12"/>
  </p:sldLayoutIdLst>
  <p:timing>
    <p:tnLst>
      <p:par>
        <p:cTn id="1" dur="indefinite" restart="never" nodeType="tmRoot"/>
      </p:par>
    </p:tnLst>
  </p:timing>
  <p:hf sldNum="0" hdr="0" ftr="0" dt="0"/>
  <p:txStyles>
    <p:titleStyle>
      <a:lvl1pPr algn="l" defTabSz="685800" rtl="0" eaLnBrk="1" fontAlgn="base" hangingPunct="1">
        <a:lnSpc>
          <a:spcPct val="85000"/>
        </a:lnSpc>
        <a:spcBef>
          <a:spcPct val="0"/>
        </a:spcBef>
        <a:spcAft>
          <a:spcPct val="0"/>
        </a:spcAft>
        <a:defRPr sz="3600" kern="1200" spc="-38">
          <a:solidFill>
            <a:srgbClr val="A7381D"/>
          </a:solidFill>
          <a:latin typeface="+mn-lt"/>
          <a:ea typeface="ＭＳ Ｐゴシック" charset="0"/>
          <a:cs typeface="Arial"/>
        </a:defRPr>
      </a:lvl1pPr>
      <a:lvl2pPr algn="l" defTabSz="685800" rtl="0" eaLnBrk="1" fontAlgn="base" hangingPunct="1">
        <a:lnSpc>
          <a:spcPct val="85000"/>
        </a:lnSpc>
        <a:spcBef>
          <a:spcPct val="0"/>
        </a:spcBef>
        <a:spcAft>
          <a:spcPct val="0"/>
        </a:spcAft>
        <a:defRPr sz="3600">
          <a:solidFill>
            <a:srgbClr val="A7381D"/>
          </a:solidFill>
          <a:latin typeface="Calibri Light" charset="0"/>
          <a:ea typeface="ＭＳ Ｐゴシック" charset="0"/>
          <a:cs typeface="ＭＳ Ｐゴシック" charset="0"/>
        </a:defRPr>
      </a:lvl2pPr>
      <a:lvl3pPr algn="l" defTabSz="685800" rtl="0" eaLnBrk="1" fontAlgn="base" hangingPunct="1">
        <a:lnSpc>
          <a:spcPct val="85000"/>
        </a:lnSpc>
        <a:spcBef>
          <a:spcPct val="0"/>
        </a:spcBef>
        <a:spcAft>
          <a:spcPct val="0"/>
        </a:spcAft>
        <a:defRPr sz="3600">
          <a:solidFill>
            <a:srgbClr val="A7381D"/>
          </a:solidFill>
          <a:latin typeface="Calibri Light" charset="0"/>
          <a:ea typeface="ＭＳ Ｐゴシック" charset="0"/>
          <a:cs typeface="ＭＳ Ｐゴシック" charset="0"/>
        </a:defRPr>
      </a:lvl3pPr>
      <a:lvl4pPr algn="l" defTabSz="685800" rtl="0" eaLnBrk="1" fontAlgn="base" hangingPunct="1">
        <a:lnSpc>
          <a:spcPct val="85000"/>
        </a:lnSpc>
        <a:spcBef>
          <a:spcPct val="0"/>
        </a:spcBef>
        <a:spcAft>
          <a:spcPct val="0"/>
        </a:spcAft>
        <a:defRPr sz="3600">
          <a:solidFill>
            <a:srgbClr val="A7381D"/>
          </a:solidFill>
          <a:latin typeface="Calibri Light" charset="0"/>
          <a:ea typeface="ＭＳ Ｐゴシック" charset="0"/>
          <a:cs typeface="ＭＳ Ｐゴシック" charset="0"/>
        </a:defRPr>
      </a:lvl4pPr>
      <a:lvl5pPr algn="l" defTabSz="685800" rtl="0" eaLnBrk="1" fontAlgn="base" hangingPunct="1">
        <a:lnSpc>
          <a:spcPct val="85000"/>
        </a:lnSpc>
        <a:spcBef>
          <a:spcPct val="0"/>
        </a:spcBef>
        <a:spcAft>
          <a:spcPct val="0"/>
        </a:spcAft>
        <a:defRPr sz="3600">
          <a:solidFill>
            <a:srgbClr val="A7381D"/>
          </a:solidFill>
          <a:latin typeface="Calibri Light" charset="0"/>
          <a:ea typeface="ＭＳ Ｐゴシック" charset="0"/>
          <a:cs typeface="ＭＳ Ｐゴシック" charset="0"/>
        </a:defRPr>
      </a:lvl5pPr>
      <a:lvl6pPr marL="457200" algn="l" defTabSz="685800" rtl="0" eaLnBrk="1" fontAlgn="base" hangingPunct="1">
        <a:lnSpc>
          <a:spcPct val="85000"/>
        </a:lnSpc>
        <a:spcBef>
          <a:spcPct val="0"/>
        </a:spcBef>
        <a:spcAft>
          <a:spcPct val="0"/>
        </a:spcAft>
        <a:defRPr sz="3600">
          <a:solidFill>
            <a:srgbClr val="A7381D"/>
          </a:solidFill>
          <a:latin typeface="Calibri Light" charset="0"/>
          <a:ea typeface="ＭＳ Ｐゴシック" charset="0"/>
          <a:cs typeface="ＭＳ Ｐゴシック" charset="0"/>
        </a:defRPr>
      </a:lvl6pPr>
      <a:lvl7pPr marL="914400" algn="l" defTabSz="685800" rtl="0" eaLnBrk="1" fontAlgn="base" hangingPunct="1">
        <a:lnSpc>
          <a:spcPct val="85000"/>
        </a:lnSpc>
        <a:spcBef>
          <a:spcPct val="0"/>
        </a:spcBef>
        <a:spcAft>
          <a:spcPct val="0"/>
        </a:spcAft>
        <a:defRPr sz="3600">
          <a:solidFill>
            <a:srgbClr val="A7381D"/>
          </a:solidFill>
          <a:latin typeface="Calibri Light" charset="0"/>
          <a:ea typeface="ＭＳ Ｐゴシック" charset="0"/>
          <a:cs typeface="ＭＳ Ｐゴシック" charset="0"/>
        </a:defRPr>
      </a:lvl7pPr>
      <a:lvl8pPr marL="1371600" algn="l" defTabSz="685800" rtl="0" eaLnBrk="1" fontAlgn="base" hangingPunct="1">
        <a:lnSpc>
          <a:spcPct val="85000"/>
        </a:lnSpc>
        <a:spcBef>
          <a:spcPct val="0"/>
        </a:spcBef>
        <a:spcAft>
          <a:spcPct val="0"/>
        </a:spcAft>
        <a:defRPr sz="3600">
          <a:solidFill>
            <a:srgbClr val="A7381D"/>
          </a:solidFill>
          <a:latin typeface="Calibri Light" charset="0"/>
          <a:ea typeface="ＭＳ Ｐゴシック" charset="0"/>
          <a:cs typeface="ＭＳ Ｐゴシック" charset="0"/>
        </a:defRPr>
      </a:lvl8pPr>
      <a:lvl9pPr marL="1828800" algn="l" defTabSz="685800" rtl="0" eaLnBrk="1" fontAlgn="base" hangingPunct="1">
        <a:lnSpc>
          <a:spcPct val="85000"/>
        </a:lnSpc>
        <a:spcBef>
          <a:spcPct val="0"/>
        </a:spcBef>
        <a:spcAft>
          <a:spcPct val="0"/>
        </a:spcAft>
        <a:defRPr sz="3600">
          <a:solidFill>
            <a:srgbClr val="A7381D"/>
          </a:solidFill>
          <a:latin typeface="Calibri Light" charset="0"/>
          <a:ea typeface="ＭＳ Ｐゴシック" charset="0"/>
          <a:cs typeface="ＭＳ Ｐゴシック" charset="0"/>
        </a:defRPr>
      </a:lvl9pPr>
    </p:titleStyle>
    <p:bodyStyle>
      <a:lvl1pPr marL="68263" indent="-68263" algn="l" defTabSz="685800" rtl="0" eaLnBrk="1" fontAlgn="base" hangingPunct="1">
        <a:lnSpc>
          <a:spcPct val="90000"/>
        </a:lnSpc>
        <a:spcBef>
          <a:spcPts val="900"/>
        </a:spcBef>
        <a:spcAft>
          <a:spcPts val="150"/>
        </a:spcAft>
        <a:buClr>
          <a:schemeClr val="accent1"/>
        </a:buClr>
        <a:buSzPct val="100000"/>
        <a:buFont typeface="Calibri" charset="0"/>
        <a:buChar char=" "/>
        <a:defRPr sz="1500" kern="1200">
          <a:solidFill>
            <a:srgbClr val="404040"/>
          </a:solidFill>
          <a:latin typeface="+mn-lt"/>
          <a:ea typeface="ＭＳ Ｐゴシック" charset="0"/>
          <a:cs typeface="Arial"/>
        </a:defRPr>
      </a:lvl1pPr>
      <a:lvl2pPr marL="287338" indent="-136525" algn="l" defTabSz="685800" rtl="0" eaLnBrk="1" fontAlgn="base" hangingPunct="1">
        <a:lnSpc>
          <a:spcPct val="90000"/>
        </a:lnSpc>
        <a:spcBef>
          <a:spcPts val="150"/>
        </a:spcBef>
        <a:spcAft>
          <a:spcPts val="300"/>
        </a:spcAft>
        <a:buClr>
          <a:schemeClr val="accent1"/>
        </a:buClr>
        <a:buFont typeface="Calibri" charset="0"/>
        <a:buChar char="◦"/>
        <a:defRPr sz="1300" kern="1200">
          <a:solidFill>
            <a:srgbClr val="404040"/>
          </a:solidFill>
          <a:latin typeface="+mn-lt"/>
          <a:ea typeface="ＭＳ Ｐゴシック" charset="0"/>
          <a:cs typeface="Arial"/>
        </a:defRPr>
      </a:lvl2pPr>
      <a:lvl3pPr marL="423863" indent="-136525" algn="l" defTabSz="685800" rtl="0" eaLnBrk="1" fontAlgn="base" hangingPunct="1">
        <a:lnSpc>
          <a:spcPct val="90000"/>
        </a:lnSpc>
        <a:spcBef>
          <a:spcPts val="150"/>
        </a:spcBef>
        <a:spcAft>
          <a:spcPts val="300"/>
        </a:spcAft>
        <a:buClr>
          <a:schemeClr val="accent1"/>
        </a:buClr>
        <a:buFont typeface="Calibri" charset="0"/>
        <a:buChar char="◦"/>
        <a:defRPr sz="1000" kern="1200">
          <a:solidFill>
            <a:srgbClr val="404040"/>
          </a:solidFill>
          <a:latin typeface="+mn-lt"/>
          <a:ea typeface="ＭＳ Ｐゴシック" charset="0"/>
          <a:cs typeface="Arial"/>
        </a:defRPr>
      </a:lvl3pPr>
      <a:lvl4pPr marL="561975" indent="-136525" algn="l" defTabSz="685800" rtl="0" eaLnBrk="1" fontAlgn="base" hangingPunct="1">
        <a:lnSpc>
          <a:spcPct val="90000"/>
        </a:lnSpc>
        <a:spcBef>
          <a:spcPts val="150"/>
        </a:spcBef>
        <a:spcAft>
          <a:spcPts val="300"/>
        </a:spcAft>
        <a:buClr>
          <a:schemeClr val="accent1"/>
        </a:buClr>
        <a:buFont typeface="Calibri" charset="0"/>
        <a:buChar char="◦"/>
        <a:defRPr sz="1000" kern="1200">
          <a:solidFill>
            <a:srgbClr val="404040"/>
          </a:solidFill>
          <a:latin typeface="+mn-lt"/>
          <a:ea typeface="ＭＳ Ｐゴシック" charset="0"/>
          <a:cs typeface="Arial"/>
        </a:defRPr>
      </a:lvl4pPr>
      <a:lvl5pPr marL="698500" indent="-136525" algn="l" defTabSz="685800" rtl="0" eaLnBrk="1" fontAlgn="base" hangingPunct="1">
        <a:lnSpc>
          <a:spcPct val="90000"/>
        </a:lnSpc>
        <a:spcBef>
          <a:spcPts val="150"/>
        </a:spcBef>
        <a:spcAft>
          <a:spcPts val="300"/>
        </a:spcAft>
        <a:buClr>
          <a:schemeClr val="accent1"/>
        </a:buClr>
        <a:buFont typeface="Calibri" charset="0"/>
        <a:buChar char="◦"/>
        <a:defRPr sz="1000" kern="1200">
          <a:solidFill>
            <a:srgbClr val="404040"/>
          </a:solidFill>
          <a:latin typeface="+mn-lt"/>
          <a:ea typeface="ＭＳ Ｐゴシック" charset="0"/>
          <a:cs typeface="Arial"/>
        </a:defRPr>
      </a:lvl5pPr>
      <a:lvl6pPr marL="8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6pPr>
      <a:lvl7pPr marL="9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7pPr>
      <a:lvl8pPr marL="11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8pPr>
      <a:lvl9pPr marL="12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8.xml"/><Relationship Id="rId5" Type="http://schemas.openxmlformats.org/officeDocument/2006/relationships/image" Target="../media/image6.pn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11.jpeg"/></Relationships>
</file>

<file path=ppt/slides/_rels/slide4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4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4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4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46.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4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24.jpeg"/></Relationships>
</file>

<file path=ppt/slides/_rels/slide48.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0.xml"/><Relationship Id="rId1" Type="http://schemas.openxmlformats.org/officeDocument/2006/relationships/slideLayout" Target="../slideLayouts/slideLayout2.xml"/><Relationship Id="rId5" Type="http://schemas.openxmlformats.org/officeDocument/2006/relationships/image" Target="../media/image24.jpeg"/><Relationship Id="rId4" Type="http://schemas.openxmlformats.org/officeDocument/2006/relationships/image" Target="../media/image28.png"/></Relationships>
</file>

<file path=ppt/slides/_rels/slide7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1.xml"/><Relationship Id="rId1" Type="http://schemas.openxmlformats.org/officeDocument/2006/relationships/slideLayout" Target="../slideLayouts/slideLayout2.xml"/><Relationship Id="rId4" Type="http://schemas.openxmlformats.org/officeDocument/2006/relationships/image" Target="../media/image24.jpeg"/></Relationships>
</file>

<file path=ppt/slides/_rels/slide72.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72.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7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3.xml"/><Relationship Id="rId1" Type="http://schemas.openxmlformats.org/officeDocument/2006/relationships/slideLayout" Target="../slideLayouts/slideLayout2.xml"/><Relationship Id="rId5" Type="http://schemas.openxmlformats.org/officeDocument/2006/relationships/image" Target="../media/image24.jpeg"/><Relationship Id="rId4" Type="http://schemas.openxmlformats.org/officeDocument/2006/relationships/image" Target="../media/image28.png"/></Relationships>
</file>

<file path=ppt/slides/_rels/slide7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4.xml"/><Relationship Id="rId1" Type="http://schemas.openxmlformats.org/officeDocument/2006/relationships/slideLayout" Target="../slideLayouts/slideLayout2.xml"/><Relationship Id="rId4" Type="http://schemas.openxmlformats.org/officeDocument/2006/relationships/image" Target="../media/image24.jpeg"/></Relationships>
</file>

<file path=ppt/slides/_rels/slide7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5.xml"/><Relationship Id="rId1" Type="http://schemas.openxmlformats.org/officeDocument/2006/relationships/slideLayout" Target="../slideLayouts/slideLayout2.xml"/><Relationship Id="rId5" Type="http://schemas.openxmlformats.org/officeDocument/2006/relationships/image" Target="../media/image24.jpeg"/><Relationship Id="rId4" Type="http://schemas.openxmlformats.org/officeDocument/2006/relationships/image" Target="../media/image27.png"/></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80.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691" t="18433" r="317" b="8302"/>
          <a:stretch/>
        </p:blipFill>
        <p:spPr>
          <a:xfrm>
            <a:off x="0" y="2341415"/>
            <a:ext cx="9144000" cy="4516585"/>
          </a:xfrm>
          <a:prstGeom prst="rect">
            <a:avLst/>
          </a:prstGeom>
        </p:spPr>
      </p:pic>
      <p:sp>
        <p:nvSpPr>
          <p:cNvPr id="10" name="Title 1"/>
          <p:cNvSpPr>
            <a:spLocks noGrp="1"/>
          </p:cNvSpPr>
          <p:nvPr>
            <p:ph type="ctrTitle"/>
          </p:nvPr>
        </p:nvSpPr>
        <p:spPr>
          <a:xfrm>
            <a:off x="326571" y="933748"/>
            <a:ext cx="8817429" cy="1079201"/>
          </a:xfrm>
        </p:spPr>
        <p:txBody>
          <a:bodyPr>
            <a:normAutofit fontScale="90000"/>
          </a:bodyPr>
          <a:lstStyle/>
          <a:p>
            <a:r>
              <a:rPr lang="en-US" sz="3700" b="1" dirty="0">
                <a:solidFill>
                  <a:schemeClr val="accent2">
                    <a:lumMod val="50000"/>
                  </a:schemeClr>
                </a:solidFill>
                <a:ea typeface="+mj-ea"/>
                <a:cs typeface="+mj-cs"/>
              </a:rPr>
              <a:t>PROSTATE CANCER TRAINING MODULE</a:t>
            </a:r>
            <a:br>
              <a:rPr lang="en-US" sz="3700" b="1" dirty="0">
                <a:solidFill>
                  <a:schemeClr val="accent2">
                    <a:lumMod val="50000"/>
                  </a:schemeClr>
                </a:solidFill>
                <a:ea typeface="+mj-ea"/>
                <a:cs typeface="+mj-cs"/>
              </a:rPr>
            </a:br>
            <a:r>
              <a:rPr lang="en-US" sz="3400" spc="0" dirty="0">
                <a:solidFill>
                  <a:schemeClr val="accent2">
                    <a:lumMod val="50000"/>
                  </a:schemeClr>
                </a:solidFill>
                <a:ea typeface="+mj-ea"/>
                <a:cs typeface="+mj-cs"/>
              </a:rPr>
              <a:t>SECTION II: </a:t>
            </a:r>
            <a:r>
              <a:rPr lang="en-GB" sz="3400" spc="0" dirty="0">
                <a:solidFill>
                  <a:schemeClr val="accent2">
                    <a:lumMod val="50000"/>
                  </a:schemeClr>
                </a:solidFill>
                <a:ea typeface="+mj-ea"/>
                <a:cs typeface="+mj-cs"/>
              </a:rPr>
              <a:t>PROSTATE CANCER TREATMENT</a:t>
            </a:r>
            <a:endParaRPr lang="en-US" sz="3400" spc="0" dirty="0">
              <a:solidFill>
                <a:schemeClr val="accent2">
                  <a:lumMod val="50000"/>
                </a:schemeClr>
              </a:solidFill>
              <a:ea typeface="+mj-ea"/>
              <a:cs typeface="+mj-cs"/>
            </a:endParaRPr>
          </a:p>
        </p:txBody>
      </p:sp>
      <p:sp>
        <p:nvSpPr>
          <p:cNvPr id="4" name="Rectangle 3"/>
          <p:cNvSpPr/>
          <p:nvPr/>
        </p:nvSpPr>
        <p:spPr>
          <a:xfrm>
            <a:off x="-698500" y="6157766"/>
            <a:ext cx="10147300" cy="1028700"/>
          </a:xfrm>
          <a:prstGeom prst="rect">
            <a:avLst/>
          </a:prstGeom>
          <a:solidFill>
            <a:schemeClr val="bg1"/>
          </a:solidFill>
          <a:ln>
            <a:noFill/>
          </a:ln>
          <a:effectLst>
            <a:softEdge rad="304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17353" y="6356599"/>
            <a:ext cx="1151891" cy="390310"/>
          </a:xfrm>
          <a:prstGeom prst="rect">
            <a:avLst/>
          </a:prstGeom>
        </p:spPr>
      </p:pic>
      <p:sp>
        <p:nvSpPr>
          <p:cNvPr id="11" name="Footer Placeholder 25"/>
          <p:cNvSpPr txBox="1">
            <a:spLocks/>
          </p:cNvSpPr>
          <p:nvPr/>
        </p:nvSpPr>
        <p:spPr>
          <a:xfrm>
            <a:off x="264402" y="6601984"/>
            <a:ext cx="4320000" cy="180000"/>
          </a:xfrm>
          <a:prstGeom prst="rect">
            <a:avLst/>
          </a:prstGeom>
        </p:spPr>
        <p:txBody>
          <a:bodyPr vert="horz" lIns="0" tIns="0" rIns="0" bIns="0" rtlCol="0" anchor="ctr"/>
          <a:lstStyle>
            <a:defPPr>
              <a:defRPr lang="en-US"/>
            </a:defPPr>
            <a:lvl1pPr marL="0" algn="l"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dirty="0" smtClean="0">
                <a:solidFill>
                  <a:schemeClr val="tx1"/>
                </a:solidFill>
                <a:cs typeface="Arial" pitchFamily="34" charset="0"/>
              </a:rPr>
              <a:t>1 | </a:t>
            </a:r>
            <a:r>
              <a:rPr lang="en-US" sz="1000" dirty="0">
                <a:solidFill>
                  <a:schemeClr val="tx1"/>
                </a:solidFill>
                <a:cs typeface="Arial" pitchFamily="34" charset="0"/>
              </a:rPr>
              <a:t>For internal training purpose </a:t>
            </a:r>
            <a:r>
              <a:rPr lang="en-US" sz="1000" dirty="0" smtClean="0">
                <a:solidFill>
                  <a:schemeClr val="tx1"/>
                </a:solidFill>
                <a:cs typeface="Arial" pitchFamily="34" charset="0"/>
              </a:rPr>
              <a:t>only.</a:t>
            </a:r>
            <a:endParaRPr lang="en-GB" sz="1000" dirty="0">
              <a:solidFill>
                <a:schemeClr val="tx1"/>
              </a:solidFill>
            </a:endParaRPr>
          </a:p>
        </p:txBody>
      </p:sp>
    </p:spTree>
  </p:cSld>
  <p:clrMapOvr>
    <a:masterClrMapping/>
  </p:clrMapOvr>
  <p:transition spd="slow">
    <p:push dir="u"/>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Box 139"/>
          <p:cNvSpPr txBox="1">
            <a:spLocks noChangeArrowheads="1"/>
          </p:cNvSpPr>
          <p:nvPr/>
        </p:nvSpPr>
        <p:spPr bwMode="auto">
          <a:xfrm>
            <a:off x="147906" y="6376769"/>
            <a:ext cx="3229608"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Lst>
        </p:spPr>
        <p:txBody>
          <a:bodyPr wrap="square" anchor="b">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marL="228600" indent="-228600">
              <a:buAutoNum type="arabicPeriod"/>
            </a:pPr>
            <a:r>
              <a:rPr lang="en-GB" sz="800" dirty="0">
                <a:latin typeface="+mn-lt"/>
                <a:cs typeface="Arial"/>
              </a:rPr>
              <a:t>Shariat </a:t>
            </a:r>
            <a:r>
              <a:rPr lang="en-GB" sz="800" dirty="0" smtClean="0">
                <a:latin typeface="+mn-lt"/>
                <a:cs typeface="Arial"/>
              </a:rPr>
              <a:t>SF, et al. </a:t>
            </a:r>
            <a:r>
              <a:rPr lang="en-GB" sz="800" i="1" dirty="0" smtClean="0">
                <a:latin typeface="+mn-lt"/>
                <a:cs typeface="Arial"/>
              </a:rPr>
              <a:t>Future </a:t>
            </a:r>
            <a:r>
              <a:rPr lang="en-GB" sz="800" i="1" dirty="0">
                <a:latin typeface="+mn-lt"/>
                <a:cs typeface="Arial"/>
              </a:rPr>
              <a:t>Oncol</a:t>
            </a:r>
            <a:r>
              <a:rPr lang="en-GB" sz="800" dirty="0">
                <a:latin typeface="+mn-lt"/>
                <a:cs typeface="Arial"/>
              </a:rPr>
              <a:t>. 2009;5(10):1555-1584.</a:t>
            </a:r>
          </a:p>
        </p:txBody>
      </p:sp>
      <p:sp>
        <p:nvSpPr>
          <p:cNvPr id="5" name="TextBox 4"/>
          <p:cNvSpPr txBox="1"/>
          <p:nvPr/>
        </p:nvSpPr>
        <p:spPr>
          <a:xfrm>
            <a:off x="727451" y="947001"/>
            <a:ext cx="5281492" cy="830997"/>
          </a:xfrm>
          <a:prstGeom prst="rect">
            <a:avLst/>
          </a:prstGeom>
          <a:noFill/>
        </p:spPr>
        <p:txBody>
          <a:bodyPr wrap="square" rtlCol="0">
            <a:spAutoFit/>
          </a:bodyPr>
          <a:lstStyle/>
          <a:p>
            <a:pPr algn="ctr"/>
            <a:r>
              <a:rPr lang="en-GB" sz="1600" b="1" dirty="0" smtClean="0"/>
              <a:t>Pretreatment </a:t>
            </a:r>
            <a:r>
              <a:rPr lang="en-GB" sz="1600" b="1" dirty="0"/>
              <a:t>nomogram for predicting the 5-year biochemical recurrence-free probability after 3D conformal external beam </a:t>
            </a:r>
            <a:r>
              <a:rPr lang="en-GB" sz="1600" b="1" dirty="0" smtClean="0"/>
              <a:t>radiotherapy</a:t>
            </a:r>
            <a:r>
              <a:rPr lang="en-GB" sz="1600" b="1" baseline="30000" dirty="0" smtClean="0"/>
              <a:t>1</a:t>
            </a:r>
            <a:endParaRPr lang="en-GB" sz="1600" b="1" baseline="30000" dirty="0"/>
          </a:p>
        </p:txBody>
      </p:sp>
      <p:sp>
        <p:nvSpPr>
          <p:cNvPr id="9" name="Pentagon 8"/>
          <p:cNvSpPr/>
          <p:nvPr/>
        </p:nvSpPr>
        <p:spPr>
          <a:xfrm>
            <a:off x="-43103" y="1020483"/>
            <a:ext cx="696685" cy="387508"/>
          </a:xfrm>
          <a:prstGeom prst="homePlate">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10800000" scaled="1"/>
            <a:tileRect/>
          </a:gradFill>
          <a:ln>
            <a:no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sz="1600" dirty="0"/>
          </a:p>
        </p:txBody>
      </p:sp>
      <p:sp>
        <p:nvSpPr>
          <p:cNvPr id="11" name="TextBox 10"/>
          <p:cNvSpPr txBox="1"/>
          <p:nvPr/>
        </p:nvSpPr>
        <p:spPr>
          <a:xfrm>
            <a:off x="-27384" y="1044960"/>
            <a:ext cx="455381" cy="338554"/>
          </a:xfrm>
          <a:prstGeom prst="rect">
            <a:avLst/>
          </a:prstGeom>
          <a:noFill/>
        </p:spPr>
        <p:txBody>
          <a:bodyPr wrap="none" rtlCol="0">
            <a:spAutoFit/>
          </a:bodyPr>
          <a:lstStyle/>
          <a:p>
            <a:r>
              <a:rPr lang="en-US" sz="1600" spc="-38" dirty="0" smtClean="0">
                <a:solidFill>
                  <a:srgbClr val="A7381D"/>
                </a:solidFill>
                <a:ea typeface="+mj-ea"/>
                <a:cs typeface="+mj-cs"/>
              </a:rPr>
              <a:t>5/7</a:t>
            </a:r>
            <a:endParaRPr lang="en-GB" sz="1600" spc="-38" dirty="0">
              <a:solidFill>
                <a:srgbClr val="A7381D"/>
              </a:solidFill>
              <a:ea typeface="+mj-ea"/>
              <a:cs typeface="+mj-cs"/>
            </a:endParaRPr>
          </a:p>
        </p:txBody>
      </p:sp>
      <p:sp>
        <p:nvSpPr>
          <p:cNvPr id="29" name="Title 1"/>
          <p:cNvSpPr>
            <a:spLocks noGrp="1"/>
          </p:cNvSpPr>
          <p:nvPr>
            <p:ph type="title"/>
          </p:nvPr>
        </p:nvSpPr>
        <p:spPr>
          <a:xfrm>
            <a:off x="114753" y="258306"/>
            <a:ext cx="7102475" cy="638175"/>
          </a:xfrm>
        </p:spPr>
        <p:txBody>
          <a:bodyPr>
            <a:noAutofit/>
          </a:bodyPr>
          <a:lstStyle/>
          <a:p>
            <a:r>
              <a:rPr lang="en-GB" sz="3000" b="1" dirty="0">
                <a:solidFill>
                  <a:schemeClr val="accent2">
                    <a:lumMod val="50000"/>
                  </a:schemeClr>
                </a:solidFill>
                <a:ea typeface="+mj-ea"/>
                <a:cs typeface="+mj-cs"/>
              </a:rPr>
              <a:t>Prognostic Models and </a:t>
            </a:r>
            <a:r>
              <a:rPr lang="en-GB" sz="3000" b="1" dirty="0" smtClean="0">
                <a:solidFill>
                  <a:schemeClr val="accent2">
                    <a:lumMod val="50000"/>
                  </a:schemeClr>
                </a:solidFill>
                <a:ea typeface="+mj-ea"/>
                <a:cs typeface="+mj-cs"/>
              </a:rPr>
              <a:t/>
            </a:r>
            <a:br>
              <a:rPr lang="en-GB" sz="3000" b="1" dirty="0" smtClean="0">
                <a:solidFill>
                  <a:schemeClr val="accent2">
                    <a:lumMod val="50000"/>
                  </a:schemeClr>
                </a:solidFill>
                <a:ea typeface="+mj-ea"/>
                <a:cs typeface="+mj-cs"/>
              </a:rPr>
            </a:br>
            <a:r>
              <a:rPr lang="en-GB" sz="3000" b="1" dirty="0" err="1" smtClean="0">
                <a:solidFill>
                  <a:schemeClr val="accent2">
                    <a:lumMod val="50000"/>
                  </a:schemeClr>
                </a:solidFill>
                <a:ea typeface="+mj-ea"/>
                <a:cs typeface="+mj-cs"/>
              </a:rPr>
              <a:t>Nomograms</a:t>
            </a:r>
            <a:r>
              <a:rPr lang="en-GB" sz="3000" b="1" dirty="0" smtClean="0">
                <a:solidFill>
                  <a:schemeClr val="accent2">
                    <a:lumMod val="50000"/>
                  </a:schemeClr>
                </a:solidFill>
                <a:ea typeface="+mj-ea"/>
                <a:cs typeface="+mj-cs"/>
              </a:rPr>
              <a:t> </a:t>
            </a:r>
            <a:r>
              <a:rPr lang="en-GB" sz="3000" b="1" dirty="0">
                <a:solidFill>
                  <a:schemeClr val="accent2">
                    <a:lumMod val="50000"/>
                  </a:schemeClr>
                </a:solidFill>
                <a:ea typeface="+mj-ea"/>
                <a:cs typeface="+mj-cs"/>
              </a:rPr>
              <a:t>(cont.)</a:t>
            </a:r>
          </a:p>
        </p:txBody>
      </p:sp>
      <p:grpSp>
        <p:nvGrpSpPr>
          <p:cNvPr id="6" name="Group 5"/>
          <p:cNvGrpSpPr/>
          <p:nvPr/>
        </p:nvGrpSpPr>
        <p:grpSpPr>
          <a:xfrm>
            <a:off x="274457" y="1772116"/>
            <a:ext cx="6699328" cy="4343059"/>
            <a:chOff x="664853" y="1612208"/>
            <a:chExt cx="6699328" cy="4343059"/>
          </a:xfrm>
        </p:grpSpPr>
        <p:sp>
          <p:nvSpPr>
            <p:cNvPr id="10" name="TextBox 9"/>
            <p:cNvSpPr txBox="1"/>
            <p:nvPr/>
          </p:nvSpPr>
          <p:spPr>
            <a:xfrm>
              <a:off x="664853" y="5572756"/>
              <a:ext cx="5618249" cy="276999"/>
            </a:xfrm>
            <a:prstGeom prst="rect">
              <a:avLst/>
            </a:prstGeom>
            <a:noFill/>
          </p:spPr>
          <p:txBody>
            <a:bodyPr wrap="square" rtlCol="0">
              <a:spAutoFit/>
            </a:bodyPr>
            <a:lstStyle/>
            <a:p>
              <a:r>
                <a:rPr lang="en-GB" sz="1200" dirty="0" smtClean="0"/>
                <a:t>Bx, primary biopsy; PSA</a:t>
              </a:r>
              <a:r>
                <a:rPr lang="en-GB" sz="1200" dirty="0"/>
                <a:t>, </a:t>
              </a:r>
              <a:r>
                <a:rPr lang="en-GB" sz="1200" dirty="0" smtClean="0"/>
                <a:t>prostate-specific antigen.</a:t>
              </a:r>
              <a:endParaRPr lang="en-GB" sz="1200" dirty="0"/>
            </a:p>
          </p:txBody>
        </p:sp>
        <p:sp>
          <p:nvSpPr>
            <p:cNvPr id="17" name="Rectangle 16"/>
            <p:cNvSpPr/>
            <p:nvPr/>
          </p:nvSpPr>
          <p:spPr>
            <a:xfrm>
              <a:off x="956034" y="4716165"/>
              <a:ext cx="1666228" cy="36136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r>
                <a:rPr lang="en-GB" sz="1200" b="1" dirty="0" smtClean="0">
                  <a:solidFill>
                    <a:schemeClr val="tx1"/>
                  </a:solidFill>
                </a:rPr>
                <a:t>60-month recurrence-free probability</a:t>
              </a:r>
              <a:endParaRPr lang="en-GB" sz="1200" b="1" dirty="0">
                <a:solidFill>
                  <a:schemeClr val="tx1"/>
                </a:solidFill>
              </a:endParaRPr>
            </a:p>
          </p:txBody>
        </p:sp>
        <p:sp>
          <p:nvSpPr>
            <p:cNvPr id="72" name="TextBox 71"/>
            <p:cNvSpPr txBox="1"/>
            <p:nvPr/>
          </p:nvSpPr>
          <p:spPr>
            <a:xfrm>
              <a:off x="1395909" y="5242803"/>
              <a:ext cx="3841116" cy="276999"/>
            </a:xfrm>
            <a:prstGeom prst="rect">
              <a:avLst/>
            </a:prstGeom>
            <a:noFill/>
          </p:spPr>
          <p:txBody>
            <a:bodyPr wrap="none" rtlCol="0">
              <a:spAutoFit/>
            </a:bodyPr>
            <a:lstStyle/>
            <a:p>
              <a:r>
                <a:rPr lang="en-GB" sz="1200" dirty="0" smtClean="0"/>
                <a:t>5-year biochemical recurrence-free probability is 0.87 </a:t>
              </a:r>
              <a:endParaRPr lang="en-GB" sz="1200" dirty="0"/>
            </a:p>
          </p:txBody>
        </p:sp>
        <p:sp>
          <p:nvSpPr>
            <p:cNvPr id="49" name="Rectangle 48"/>
            <p:cNvSpPr/>
            <p:nvPr/>
          </p:nvSpPr>
          <p:spPr>
            <a:xfrm>
              <a:off x="1489381" y="3017889"/>
              <a:ext cx="1293601" cy="20624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GB" sz="1200" b="1" dirty="0" smtClean="0">
                  <a:solidFill>
                    <a:schemeClr val="tx1"/>
                  </a:solidFill>
                </a:rPr>
                <a:t>Clinical stage </a:t>
              </a:r>
              <a:endParaRPr lang="en-GB" sz="1200" b="1" dirty="0">
                <a:solidFill>
                  <a:schemeClr val="tx1"/>
                </a:solidFill>
              </a:endParaRPr>
            </a:p>
          </p:txBody>
        </p:sp>
        <p:sp>
          <p:nvSpPr>
            <p:cNvPr id="50" name="Rectangle 49"/>
            <p:cNvSpPr/>
            <p:nvPr/>
          </p:nvSpPr>
          <p:spPr>
            <a:xfrm>
              <a:off x="1256458" y="3270205"/>
              <a:ext cx="1429673" cy="36174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GB" sz="1200" b="1" dirty="0" smtClean="0">
                  <a:solidFill>
                    <a:schemeClr val="tx1"/>
                  </a:solidFill>
                </a:rPr>
                <a:t>Bx Gleason sum</a:t>
              </a:r>
              <a:endParaRPr lang="en-GB" sz="1200" b="1" dirty="0">
                <a:solidFill>
                  <a:schemeClr val="tx1"/>
                </a:solidFill>
              </a:endParaRPr>
            </a:p>
          </p:txBody>
        </p:sp>
        <p:sp>
          <p:nvSpPr>
            <p:cNvPr id="51" name="Rectangle 50"/>
            <p:cNvSpPr/>
            <p:nvPr/>
          </p:nvSpPr>
          <p:spPr>
            <a:xfrm>
              <a:off x="1627286" y="4393979"/>
              <a:ext cx="1017789" cy="32893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GB" sz="1200" b="1" dirty="0" smtClean="0">
                  <a:solidFill>
                    <a:schemeClr val="tx1"/>
                  </a:solidFill>
                </a:rPr>
                <a:t>Total points</a:t>
              </a:r>
              <a:endParaRPr lang="en-GB" sz="1200" b="1" dirty="0">
                <a:solidFill>
                  <a:schemeClr val="tx1"/>
                </a:solidFill>
              </a:endParaRPr>
            </a:p>
          </p:txBody>
        </p:sp>
        <p:sp>
          <p:nvSpPr>
            <p:cNvPr id="52" name="Rectangle 51"/>
            <p:cNvSpPr/>
            <p:nvPr/>
          </p:nvSpPr>
          <p:spPr>
            <a:xfrm>
              <a:off x="1218051" y="2561586"/>
              <a:ext cx="1467773" cy="35001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GB" sz="1200" b="1" dirty="0" err="1" smtClean="0">
                  <a:solidFill>
                    <a:schemeClr val="tx1"/>
                  </a:solidFill>
                </a:rPr>
                <a:t>Pretreatment</a:t>
              </a:r>
              <a:r>
                <a:rPr lang="en-GB" sz="1000" b="1" dirty="0" smtClean="0">
                  <a:solidFill>
                    <a:schemeClr val="tx1"/>
                  </a:solidFill>
                </a:rPr>
                <a:t> PSA</a:t>
              </a:r>
              <a:endParaRPr lang="en-GB" sz="1000" b="1" dirty="0">
                <a:solidFill>
                  <a:schemeClr val="tx1"/>
                </a:solidFill>
              </a:endParaRPr>
            </a:p>
          </p:txBody>
        </p:sp>
        <p:sp>
          <p:nvSpPr>
            <p:cNvPr id="53" name="Rectangle 52"/>
            <p:cNvSpPr/>
            <p:nvPr/>
          </p:nvSpPr>
          <p:spPr>
            <a:xfrm>
              <a:off x="1967715" y="2267850"/>
              <a:ext cx="941246" cy="23856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GB" sz="1200" b="1" dirty="0" smtClean="0">
                  <a:solidFill>
                    <a:schemeClr val="tx1"/>
                  </a:solidFill>
                </a:rPr>
                <a:t>Points</a:t>
              </a:r>
              <a:endParaRPr lang="en-GB" sz="1200" b="1" dirty="0">
                <a:solidFill>
                  <a:schemeClr val="tx1"/>
                </a:solidFill>
              </a:endParaRPr>
            </a:p>
          </p:txBody>
        </p:sp>
        <p:sp>
          <p:nvSpPr>
            <p:cNvPr id="54" name="Rectangle 53"/>
            <p:cNvSpPr/>
            <p:nvPr/>
          </p:nvSpPr>
          <p:spPr>
            <a:xfrm>
              <a:off x="1789148" y="3749092"/>
              <a:ext cx="941246" cy="23856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GB" sz="1200" b="1" dirty="0" smtClean="0">
                  <a:solidFill>
                    <a:schemeClr val="tx1"/>
                  </a:solidFill>
                </a:rPr>
                <a:t>Dose (</a:t>
              </a:r>
              <a:r>
                <a:rPr lang="en-GB" sz="1200" b="1" dirty="0" err="1" smtClean="0">
                  <a:solidFill>
                    <a:schemeClr val="tx1"/>
                  </a:solidFill>
                </a:rPr>
                <a:t>Gy</a:t>
              </a:r>
              <a:r>
                <a:rPr lang="en-GB" sz="1200" b="1" dirty="0" smtClean="0">
                  <a:solidFill>
                    <a:schemeClr val="tx1"/>
                  </a:solidFill>
                </a:rPr>
                <a:t>)</a:t>
              </a:r>
              <a:endParaRPr lang="en-GB" sz="1200" b="1" dirty="0">
                <a:solidFill>
                  <a:schemeClr val="tx1"/>
                </a:solidFill>
              </a:endParaRPr>
            </a:p>
          </p:txBody>
        </p:sp>
        <p:sp>
          <p:nvSpPr>
            <p:cNvPr id="55" name="Rectangle 54"/>
            <p:cNvSpPr/>
            <p:nvPr/>
          </p:nvSpPr>
          <p:spPr>
            <a:xfrm>
              <a:off x="1789148" y="4173826"/>
              <a:ext cx="941246" cy="23856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GB" sz="1200" b="1" dirty="0" smtClean="0">
                  <a:solidFill>
                    <a:schemeClr val="tx1"/>
                  </a:solidFill>
                </a:rPr>
                <a:t>Hormones</a:t>
              </a:r>
              <a:endParaRPr lang="en-GB" sz="1200" b="1" dirty="0">
                <a:solidFill>
                  <a:schemeClr val="tx1"/>
                </a:solidFil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73435" y="1612208"/>
              <a:ext cx="5790746" cy="4343059"/>
            </a:xfrm>
            <a:prstGeom prst="rect">
              <a:avLst/>
            </a:prstGeom>
          </p:spPr>
        </p:pic>
      </p:grpSp>
      <p:sp>
        <p:nvSpPr>
          <p:cNvPr id="20" name="TextBox 19"/>
          <p:cNvSpPr txBox="1"/>
          <p:nvPr/>
        </p:nvSpPr>
        <p:spPr>
          <a:xfrm>
            <a:off x="4166578" y="5752749"/>
            <a:ext cx="1789272" cy="246221"/>
          </a:xfrm>
          <a:prstGeom prst="rect">
            <a:avLst/>
          </a:prstGeom>
          <a:noFill/>
        </p:spPr>
        <p:txBody>
          <a:bodyPr wrap="none" rtlCol="0">
            <a:spAutoFit/>
          </a:bodyPr>
          <a:lstStyle/>
          <a:p>
            <a:r>
              <a:rPr lang="en-GB" sz="1000" dirty="0" smtClean="0">
                <a:cs typeface="Arial"/>
              </a:rPr>
              <a:t>Adapted from Shariat, 2009</a:t>
            </a:r>
            <a:r>
              <a:rPr lang="en-GB" sz="1000" baseline="30000" dirty="0" smtClean="0">
                <a:cs typeface="Arial"/>
              </a:rPr>
              <a:t>1</a:t>
            </a:r>
            <a:endParaRPr lang="en-GB" sz="1000" baseline="30000" dirty="0">
              <a:cs typeface="Arial"/>
            </a:endParaRPr>
          </a:p>
        </p:txBody>
      </p:sp>
      <p:sp>
        <p:nvSpPr>
          <p:cNvPr id="4" name="TextBox 3"/>
          <p:cNvSpPr txBox="1"/>
          <p:nvPr/>
        </p:nvSpPr>
        <p:spPr>
          <a:xfrm>
            <a:off x="6167940" y="1941680"/>
            <a:ext cx="2976060" cy="3939540"/>
          </a:xfrm>
          <a:prstGeom prst="rect">
            <a:avLst/>
          </a:prstGeom>
          <a:noFill/>
        </p:spPr>
        <p:txBody>
          <a:bodyPr wrap="square" rtlCol="0">
            <a:spAutoFit/>
          </a:bodyPr>
          <a:lstStyle/>
          <a:p>
            <a:pPr marL="285750" indent="-285750">
              <a:spcBef>
                <a:spcPts val="600"/>
              </a:spcBef>
              <a:spcAft>
                <a:spcPts val="600"/>
              </a:spcAft>
              <a:buClr>
                <a:schemeClr val="accent1"/>
              </a:buClr>
              <a:buFont typeface="Arial" panose="020B0604020202020204" pitchFamily="34" charset="0"/>
              <a:buChar char="•"/>
            </a:pPr>
            <a:r>
              <a:rPr lang="en-GB" sz="1600" dirty="0" smtClean="0">
                <a:latin typeface="Arial" panose="020B0604020202020204" pitchFamily="34" charset="0"/>
                <a:cs typeface="Arial" panose="020B0604020202020204" pitchFamily="34" charset="0"/>
              </a:rPr>
              <a:t>This </a:t>
            </a:r>
            <a:r>
              <a:rPr lang="en-GB" sz="1600" dirty="0" err="1" smtClean="0">
                <a:latin typeface="Arial" panose="020B0604020202020204" pitchFamily="34" charset="0"/>
                <a:cs typeface="Arial" panose="020B0604020202020204" pitchFamily="34" charset="0"/>
              </a:rPr>
              <a:t>nomogram</a:t>
            </a:r>
            <a:r>
              <a:rPr lang="en-GB" sz="1600" dirty="0" smtClean="0">
                <a:latin typeface="Arial" panose="020B0604020202020204" pitchFamily="34" charset="0"/>
                <a:cs typeface="Arial" panose="020B0604020202020204" pitchFamily="34" charset="0"/>
              </a:rPr>
              <a:t> </a:t>
            </a:r>
            <a:r>
              <a:rPr lang="en-GB" sz="1600" dirty="0">
                <a:latin typeface="Arial" panose="020B0604020202020204" pitchFamily="34" charset="0"/>
                <a:cs typeface="Arial" panose="020B0604020202020204" pitchFamily="34" charset="0"/>
              </a:rPr>
              <a:t>is used as a </a:t>
            </a:r>
            <a:r>
              <a:rPr lang="en-GB" sz="1600" dirty="0" err="1">
                <a:latin typeface="Arial" panose="020B0604020202020204" pitchFamily="34" charset="0"/>
                <a:cs typeface="Arial" panose="020B0604020202020204" pitchFamily="34" charset="0"/>
              </a:rPr>
              <a:t>pretreatment</a:t>
            </a:r>
            <a:r>
              <a:rPr lang="en-GB" sz="1600" dirty="0">
                <a:latin typeface="Arial" panose="020B0604020202020204" pitchFamily="34" charset="0"/>
                <a:cs typeface="Arial" panose="020B0604020202020204" pitchFamily="34" charset="0"/>
              </a:rPr>
              <a:t> </a:t>
            </a:r>
            <a:r>
              <a:rPr lang="en-GB" sz="1600" dirty="0" smtClean="0">
                <a:latin typeface="Arial" panose="020B0604020202020204" pitchFamily="34" charset="0"/>
                <a:cs typeface="Arial" panose="020B0604020202020204" pitchFamily="34" charset="0"/>
              </a:rPr>
              <a:t>tool </a:t>
            </a:r>
            <a:r>
              <a:rPr lang="en-GB" sz="1600" dirty="0">
                <a:latin typeface="Arial" panose="020B0604020202020204" pitchFamily="34" charset="0"/>
                <a:cs typeface="Arial" panose="020B0604020202020204" pitchFamily="34" charset="0"/>
              </a:rPr>
              <a:t>to predict the 5-year biochemical recurrence-free probability after 3-dimensional conformal external beam </a:t>
            </a:r>
            <a:r>
              <a:rPr lang="en-GB" sz="1600" dirty="0" smtClean="0">
                <a:latin typeface="Arial" panose="020B0604020202020204" pitchFamily="34" charset="0"/>
                <a:cs typeface="Arial" panose="020B0604020202020204" pitchFamily="34" charset="0"/>
              </a:rPr>
              <a:t>radiotherapy.</a:t>
            </a:r>
            <a:r>
              <a:rPr lang="en-GB" sz="1600" baseline="30000" dirty="0" smtClean="0">
                <a:latin typeface="Arial" panose="020B0604020202020204" pitchFamily="34" charset="0"/>
                <a:cs typeface="Arial" panose="020B0604020202020204" pitchFamily="34" charset="0"/>
              </a:rPr>
              <a:t>1</a:t>
            </a:r>
          </a:p>
          <a:p>
            <a:pPr marL="285750" indent="-285750">
              <a:spcBef>
                <a:spcPts val="600"/>
              </a:spcBef>
              <a:spcAft>
                <a:spcPts val="600"/>
              </a:spcAft>
              <a:buClr>
                <a:schemeClr val="accent1"/>
              </a:buClr>
              <a:buFont typeface="Arial" panose="020B0604020202020204" pitchFamily="34" charset="0"/>
              <a:buChar char="•"/>
            </a:pPr>
            <a:r>
              <a:rPr lang="en-GB" sz="1600" dirty="0" smtClean="0">
                <a:latin typeface="Arial" panose="020B0604020202020204" pitchFamily="34" charset="0"/>
                <a:cs typeface="Arial" panose="020B0604020202020204" pitchFamily="34" charset="0"/>
              </a:rPr>
              <a:t>The predictor variables </a:t>
            </a:r>
            <a:r>
              <a:rPr lang="en-GB" sz="1600" dirty="0">
                <a:latin typeface="Arial" panose="020B0604020202020204" pitchFamily="34" charset="0"/>
                <a:cs typeface="Arial" panose="020B0604020202020204" pitchFamily="34" charset="0"/>
              </a:rPr>
              <a:t>include </a:t>
            </a:r>
            <a:r>
              <a:rPr lang="en-GB" sz="1600" dirty="0" err="1">
                <a:latin typeface="Arial" panose="020B0604020202020204" pitchFamily="34" charset="0"/>
                <a:cs typeface="Arial" panose="020B0604020202020204" pitchFamily="34" charset="0"/>
              </a:rPr>
              <a:t>PSA</a:t>
            </a:r>
            <a:r>
              <a:rPr lang="en-GB" sz="1600" dirty="0">
                <a:latin typeface="Arial" panose="020B0604020202020204" pitchFamily="34" charset="0"/>
                <a:cs typeface="Arial" panose="020B0604020202020204" pitchFamily="34" charset="0"/>
              </a:rPr>
              <a:t>, biopsy Gleason sum, clinical stage, </a:t>
            </a:r>
            <a:r>
              <a:rPr lang="en-GB" sz="1600" dirty="0" err="1">
                <a:latin typeface="Arial" panose="020B0604020202020204" pitchFamily="34" charset="0"/>
                <a:cs typeface="Arial" panose="020B0604020202020204" pitchFamily="34" charset="0"/>
              </a:rPr>
              <a:t>neoadjuvant</a:t>
            </a:r>
            <a:r>
              <a:rPr lang="en-GB" sz="1600" dirty="0">
                <a:latin typeface="Arial" panose="020B0604020202020204" pitchFamily="34" charset="0"/>
                <a:cs typeface="Arial" panose="020B0604020202020204" pitchFamily="34" charset="0"/>
              </a:rPr>
              <a:t> androgen deprivation therapy (ADT) and radiation dose </a:t>
            </a:r>
            <a:r>
              <a:rPr lang="en-GB" sz="1600" dirty="0" smtClean="0">
                <a:latin typeface="Arial" panose="020B0604020202020204" pitchFamily="34" charset="0"/>
                <a:cs typeface="Arial" panose="020B0604020202020204" pitchFamily="34" charset="0"/>
              </a:rPr>
              <a:t>delivered.</a:t>
            </a:r>
            <a:r>
              <a:rPr lang="en-GB" sz="1600" baseline="30000" dirty="0" smtClean="0">
                <a:latin typeface="Arial" panose="020B0604020202020204" pitchFamily="34" charset="0"/>
                <a:cs typeface="Arial" panose="020B0604020202020204" pitchFamily="34" charset="0"/>
              </a:rPr>
              <a:t>1</a:t>
            </a:r>
            <a:endParaRPr lang="en-GB" sz="1600" baseline="30000" dirty="0"/>
          </a:p>
        </p:txBody>
      </p:sp>
    </p:spTree>
    <p:extLst>
      <p:ext uri="{BB962C8B-B14F-4D97-AF65-F5344CB8AC3E}">
        <p14:creationId xmlns:p14="http://schemas.microsoft.com/office/powerpoint/2010/main" val="330520325"/>
      </p:ext>
    </p:extLst>
  </p:cSld>
  <p:clrMapOvr>
    <a:masterClrMapping/>
  </p:clrMapOvr>
  <p:transition spd="slow">
    <p:push dir="u"/>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Box 139"/>
          <p:cNvSpPr txBox="1">
            <a:spLocks noChangeArrowheads="1"/>
          </p:cNvSpPr>
          <p:nvPr/>
        </p:nvSpPr>
        <p:spPr bwMode="auto">
          <a:xfrm>
            <a:off x="147906" y="6376769"/>
            <a:ext cx="3229608"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Lst>
        </p:spPr>
        <p:txBody>
          <a:bodyPr wrap="square" anchor="b">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marL="228600" indent="-228600">
              <a:buAutoNum type="arabicPeriod"/>
            </a:pPr>
            <a:r>
              <a:rPr lang="en-GB" sz="800" dirty="0">
                <a:latin typeface="+mn-lt"/>
                <a:cs typeface="Arial"/>
              </a:rPr>
              <a:t>Shariat </a:t>
            </a:r>
            <a:r>
              <a:rPr lang="en-GB" sz="800" dirty="0" smtClean="0">
                <a:latin typeface="+mn-lt"/>
                <a:cs typeface="Arial"/>
              </a:rPr>
              <a:t>SF, et al. </a:t>
            </a:r>
            <a:r>
              <a:rPr lang="en-GB" sz="800" i="1" dirty="0" smtClean="0">
                <a:latin typeface="+mn-lt"/>
                <a:cs typeface="Arial"/>
              </a:rPr>
              <a:t>Future </a:t>
            </a:r>
            <a:r>
              <a:rPr lang="en-GB" sz="800" i="1" dirty="0">
                <a:latin typeface="+mn-lt"/>
                <a:cs typeface="Arial"/>
              </a:rPr>
              <a:t>Oncol</a:t>
            </a:r>
            <a:r>
              <a:rPr lang="en-GB" sz="800" dirty="0">
                <a:latin typeface="+mn-lt"/>
                <a:cs typeface="Arial"/>
              </a:rPr>
              <a:t>. 2009;5(10):1555-1584.</a:t>
            </a:r>
          </a:p>
        </p:txBody>
      </p:sp>
      <p:sp>
        <p:nvSpPr>
          <p:cNvPr id="9" name="Pentagon 8"/>
          <p:cNvSpPr/>
          <p:nvPr/>
        </p:nvSpPr>
        <p:spPr>
          <a:xfrm>
            <a:off x="-43103" y="1020483"/>
            <a:ext cx="696685" cy="387508"/>
          </a:xfrm>
          <a:prstGeom prst="homePlate">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10800000" scaled="1"/>
            <a:tileRect/>
          </a:gradFill>
          <a:ln>
            <a:no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sz="1600" dirty="0"/>
          </a:p>
        </p:txBody>
      </p:sp>
      <p:sp>
        <p:nvSpPr>
          <p:cNvPr id="11" name="TextBox 10"/>
          <p:cNvSpPr txBox="1"/>
          <p:nvPr/>
        </p:nvSpPr>
        <p:spPr>
          <a:xfrm>
            <a:off x="-27384" y="1044960"/>
            <a:ext cx="455381" cy="338554"/>
          </a:xfrm>
          <a:prstGeom prst="rect">
            <a:avLst/>
          </a:prstGeom>
          <a:noFill/>
        </p:spPr>
        <p:txBody>
          <a:bodyPr wrap="none" rtlCol="0">
            <a:spAutoFit/>
          </a:bodyPr>
          <a:lstStyle/>
          <a:p>
            <a:r>
              <a:rPr lang="en-GB" sz="1600" spc="-38" dirty="0" smtClean="0">
                <a:solidFill>
                  <a:srgbClr val="A7381D"/>
                </a:solidFill>
                <a:ea typeface="+mj-ea"/>
                <a:cs typeface="+mj-cs"/>
              </a:rPr>
              <a:t>6/7</a:t>
            </a:r>
            <a:endParaRPr lang="en-GB" sz="1600" spc="-38" dirty="0">
              <a:solidFill>
                <a:srgbClr val="A7381D"/>
              </a:solidFill>
              <a:ea typeface="+mj-ea"/>
              <a:cs typeface="+mj-cs"/>
            </a:endParaRPr>
          </a:p>
        </p:txBody>
      </p:sp>
      <p:grpSp>
        <p:nvGrpSpPr>
          <p:cNvPr id="4" name="Group 3"/>
          <p:cNvGrpSpPr/>
          <p:nvPr/>
        </p:nvGrpSpPr>
        <p:grpSpPr>
          <a:xfrm>
            <a:off x="653583" y="936455"/>
            <a:ext cx="5652781" cy="3436102"/>
            <a:chOff x="1080644" y="2295409"/>
            <a:chExt cx="5652781" cy="3436102"/>
          </a:xfrm>
        </p:grpSpPr>
        <p:sp>
          <p:nvSpPr>
            <p:cNvPr id="12" name="TextBox 11"/>
            <p:cNvSpPr txBox="1"/>
            <p:nvPr/>
          </p:nvSpPr>
          <p:spPr>
            <a:xfrm>
              <a:off x="1080644" y="2295409"/>
              <a:ext cx="5290017" cy="830997"/>
            </a:xfrm>
            <a:prstGeom prst="rect">
              <a:avLst/>
            </a:prstGeom>
            <a:noFill/>
          </p:spPr>
          <p:txBody>
            <a:bodyPr wrap="square" rtlCol="0">
              <a:spAutoFit/>
            </a:bodyPr>
            <a:lstStyle/>
            <a:p>
              <a:pPr algn="ctr"/>
              <a:r>
                <a:rPr lang="en-GB" sz="1600" b="1" dirty="0" smtClean="0"/>
                <a:t>Postoperative nomogram predicting the 10-year biochemical recurrence-free probability after radical prostatectomy</a:t>
              </a:r>
              <a:r>
                <a:rPr lang="en-GB" sz="1600" b="1" baseline="30000" dirty="0" smtClean="0"/>
                <a:t>1</a:t>
              </a:r>
              <a:endParaRPr lang="en-GB" sz="1600" b="1" baseline="30000" dirty="0"/>
            </a:p>
          </p:txBody>
        </p:sp>
        <p:grpSp>
          <p:nvGrpSpPr>
            <p:cNvPr id="15" name="Group 14"/>
            <p:cNvGrpSpPr/>
            <p:nvPr/>
          </p:nvGrpSpPr>
          <p:grpSpPr>
            <a:xfrm>
              <a:off x="1566219" y="2748808"/>
              <a:ext cx="5167206" cy="2982703"/>
              <a:chOff x="3922525" y="1309287"/>
              <a:chExt cx="5167206" cy="2982703"/>
            </a:xfrm>
          </p:grpSpPr>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112794" y="1309287"/>
                <a:ext cx="3976937" cy="2982703"/>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rot="16200000">
                <a:off x="4682518" y="2462869"/>
                <a:ext cx="1629460" cy="3062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smtClean="0">
                    <a:solidFill>
                      <a:schemeClr val="tx1"/>
                    </a:solidFill>
                  </a:rPr>
                  <a:t>Months disease-free </a:t>
                </a:r>
                <a:r>
                  <a:rPr lang="en-US" sz="1100" b="1" dirty="0">
                    <a:solidFill>
                      <a:schemeClr val="tx1"/>
                    </a:solidFill>
                  </a:rPr>
                  <a:t>after radical prostatectomy </a:t>
                </a:r>
                <a:endParaRPr lang="en-GB" sz="1100" b="1" dirty="0">
                  <a:solidFill>
                    <a:schemeClr val="tx1"/>
                  </a:solidFill>
                </a:endParaRPr>
              </a:p>
            </p:txBody>
          </p:sp>
          <p:sp>
            <p:nvSpPr>
              <p:cNvPr id="19" name="Rectangle 18"/>
              <p:cNvSpPr/>
              <p:nvPr/>
            </p:nvSpPr>
            <p:spPr>
              <a:xfrm>
                <a:off x="3922525" y="3554138"/>
                <a:ext cx="939610" cy="26580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r>
                  <a:rPr lang="en-GB" sz="1100" b="1" dirty="0" smtClean="0">
                    <a:solidFill>
                      <a:schemeClr val="tx1"/>
                    </a:solidFill>
                  </a:rPr>
                  <a:t>Total points</a:t>
                </a:r>
                <a:endParaRPr lang="en-GB" sz="1100" b="1" dirty="0">
                  <a:solidFill>
                    <a:schemeClr val="tx1"/>
                  </a:solidFill>
                </a:endParaRPr>
              </a:p>
            </p:txBody>
          </p:sp>
        </p:grpSp>
      </p:grpSp>
      <p:grpSp>
        <p:nvGrpSpPr>
          <p:cNvPr id="16" name="Group 15"/>
          <p:cNvGrpSpPr/>
          <p:nvPr/>
        </p:nvGrpSpPr>
        <p:grpSpPr>
          <a:xfrm>
            <a:off x="34971" y="3410857"/>
            <a:ext cx="6244919" cy="3392341"/>
            <a:chOff x="3486836" y="4175798"/>
            <a:chExt cx="5468759" cy="2914461"/>
          </a:xfrm>
        </p:grpSpPr>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5069647" y="4175798"/>
              <a:ext cx="3885948" cy="2914461"/>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p:cNvSpPr txBox="1"/>
            <p:nvPr/>
          </p:nvSpPr>
          <p:spPr>
            <a:xfrm>
              <a:off x="7012620" y="6784426"/>
              <a:ext cx="1566889" cy="211536"/>
            </a:xfrm>
            <a:prstGeom prst="rect">
              <a:avLst/>
            </a:prstGeom>
            <a:noFill/>
          </p:spPr>
          <p:txBody>
            <a:bodyPr wrap="none" rtlCol="0">
              <a:spAutoFit/>
            </a:bodyPr>
            <a:lstStyle/>
            <a:p>
              <a:r>
                <a:rPr lang="en-GB" sz="1000" dirty="0" smtClean="0">
                  <a:cs typeface="Arial"/>
                </a:rPr>
                <a:t>Adapted from Shariat, 2009</a:t>
              </a:r>
              <a:r>
                <a:rPr lang="en-GB" sz="1000" baseline="30000" dirty="0" smtClean="0">
                  <a:cs typeface="Arial"/>
                </a:rPr>
                <a:t>1</a:t>
              </a:r>
              <a:endParaRPr lang="en-GB" sz="1000" baseline="30000" dirty="0">
                <a:cs typeface="Arial"/>
              </a:endParaRPr>
            </a:p>
          </p:txBody>
        </p:sp>
        <p:sp>
          <p:nvSpPr>
            <p:cNvPr id="20" name="Rectangle 19"/>
            <p:cNvSpPr/>
            <p:nvPr/>
          </p:nvSpPr>
          <p:spPr>
            <a:xfrm>
              <a:off x="3486836" y="4577132"/>
              <a:ext cx="1793518" cy="2507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r>
                <a:rPr lang="en-GB" sz="1050" b="1" dirty="0" smtClean="0">
                  <a:solidFill>
                    <a:schemeClr val="tx1"/>
                  </a:solidFill>
                </a:rPr>
                <a:t>Year of radical prostatectomy</a:t>
              </a:r>
              <a:endParaRPr lang="en-GB" sz="1050" b="1" dirty="0">
                <a:solidFill>
                  <a:schemeClr val="tx1"/>
                </a:solidFill>
              </a:endParaRPr>
            </a:p>
          </p:txBody>
        </p:sp>
        <p:sp>
          <p:nvSpPr>
            <p:cNvPr id="21" name="Rectangle 20"/>
            <p:cNvSpPr/>
            <p:nvPr/>
          </p:nvSpPr>
          <p:spPr>
            <a:xfrm>
              <a:off x="3991565" y="4815095"/>
              <a:ext cx="1331061" cy="14344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r>
                <a:rPr lang="en-GB" sz="1050" b="1" dirty="0" smtClean="0">
                  <a:solidFill>
                    <a:schemeClr val="tx1"/>
                  </a:solidFill>
                </a:rPr>
                <a:t>Surgical margins</a:t>
              </a:r>
              <a:endParaRPr lang="en-GB" sz="1050" b="1" dirty="0">
                <a:solidFill>
                  <a:schemeClr val="tx1"/>
                </a:solidFill>
              </a:endParaRPr>
            </a:p>
          </p:txBody>
        </p:sp>
        <p:sp>
          <p:nvSpPr>
            <p:cNvPr id="23" name="Rectangle 22"/>
            <p:cNvSpPr/>
            <p:nvPr/>
          </p:nvSpPr>
          <p:spPr>
            <a:xfrm>
              <a:off x="3882822" y="5002655"/>
              <a:ext cx="1439803" cy="22469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r>
                <a:rPr lang="en-GB" sz="1050" b="1" dirty="0" smtClean="0">
                  <a:solidFill>
                    <a:schemeClr val="tx1"/>
                  </a:solidFill>
                </a:rPr>
                <a:t>Extracapsular extension</a:t>
              </a:r>
              <a:endParaRPr lang="en-GB" sz="1050" b="1" dirty="0">
                <a:solidFill>
                  <a:schemeClr val="tx1"/>
                </a:solidFill>
              </a:endParaRPr>
            </a:p>
          </p:txBody>
        </p:sp>
        <p:sp>
          <p:nvSpPr>
            <p:cNvPr id="25" name="Rectangle 24"/>
            <p:cNvSpPr/>
            <p:nvPr/>
          </p:nvSpPr>
          <p:spPr>
            <a:xfrm>
              <a:off x="3991566" y="5508858"/>
              <a:ext cx="1331059" cy="18886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r>
                <a:rPr lang="en-GB" sz="1050" b="1" dirty="0" smtClean="0">
                  <a:solidFill>
                    <a:schemeClr val="tx1"/>
                  </a:solidFill>
                </a:rPr>
                <a:t>Lymph node invasion</a:t>
              </a:r>
              <a:endParaRPr lang="en-GB" sz="1050" b="1" dirty="0">
                <a:solidFill>
                  <a:schemeClr val="tx1"/>
                </a:solidFill>
              </a:endParaRPr>
            </a:p>
          </p:txBody>
        </p:sp>
        <p:sp>
          <p:nvSpPr>
            <p:cNvPr id="26" name="Rectangle 25"/>
            <p:cNvSpPr/>
            <p:nvPr/>
          </p:nvSpPr>
          <p:spPr>
            <a:xfrm>
              <a:off x="4175661" y="5721736"/>
              <a:ext cx="1146964" cy="19136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r>
                <a:rPr lang="en-GB" sz="1050" b="1" dirty="0" smtClean="0">
                  <a:solidFill>
                    <a:schemeClr val="tx1"/>
                  </a:solidFill>
                </a:rPr>
                <a:t>Primary Gleason</a:t>
              </a:r>
              <a:endParaRPr lang="en-GB" sz="1050" b="1" dirty="0">
                <a:solidFill>
                  <a:schemeClr val="tx1"/>
                </a:solidFill>
              </a:endParaRPr>
            </a:p>
          </p:txBody>
        </p:sp>
        <p:sp>
          <p:nvSpPr>
            <p:cNvPr id="27" name="Rectangle 26"/>
            <p:cNvSpPr/>
            <p:nvPr/>
          </p:nvSpPr>
          <p:spPr>
            <a:xfrm>
              <a:off x="4175661" y="5955526"/>
              <a:ext cx="1146963" cy="24389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r>
                <a:rPr lang="en-GB" sz="1050" b="1" dirty="0" smtClean="0">
                  <a:solidFill>
                    <a:schemeClr val="tx1"/>
                  </a:solidFill>
                </a:rPr>
                <a:t>Secondary Gleason</a:t>
              </a:r>
              <a:endParaRPr lang="en-GB" sz="1050" b="1" dirty="0">
                <a:solidFill>
                  <a:schemeClr val="tx1"/>
                </a:solidFill>
              </a:endParaRPr>
            </a:p>
          </p:txBody>
        </p:sp>
        <p:sp>
          <p:nvSpPr>
            <p:cNvPr id="28" name="Rectangle 27"/>
            <p:cNvSpPr/>
            <p:nvPr/>
          </p:nvSpPr>
          <p:spPr>
            <a:xfrm>
              <a:off x="4175661" y="6301528"/>
              <a:ext cx="1146963" cy="12015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r>
                <a:rPr lang="en-GB" sz="1050" b="1" dirty="0" smtClean="0">
                  <a:solidFill>
                    <a:schemeClr val="tx1"/>
                  </a:solidFill>
                </a:rPr>
                <a:t>Preoperative PSA</a:t>
              </a:r>
              <a:endParaRPr lang="en-GB" sz="1050" b="1" dirty="0">
                <a:solidFill>
                  <a:schemeClr val="tx1"/>
                </a:solidFill>
              </a:endParaRPr>
            </a:p>
          </p:txBody>
        </p:sp>
        <p:sp>
          <p:nvSpPr>
            <p:cNvPr id="30" name="Rectangle 29"/>
            <p:cNvSpPr/>
            <p:nvPr/>
          </p:nvSpPr>
          <p:spPr>
            <a:xfrm>
              <a:off x="3882823" y="5275516"/>
              <a:ext cx="1439802" cy="18841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r>
                <a:rPr lang="en-GB" sz="1050" b="1" dirty="0" smtClean="0">
                  <a:solidFill>
                    <a:schemeClr val="tx1"/>
                  </a:solidFill>
                </a:rPr>
                <a:t>Seminal vesicle invasion</a:t>
              </a:r>
              <a:endParaRPr lang="en-GB" sz="1050" b="1" dirty="0">
                <a:solidFill>
                  <a:schemeClr val="tx1"/>
                </a:solidFill>
              </a:endParaRPr>
            </a:p>
          </p:txBody>
        </p:sp>
        <p:sp>
          <p:nvSpPr>
            <p:cNvPr id="31" name="Rectangle 30"/>
            <p:cNvSpPr/>
            <p:nvPr/>
          </p:nvSpPr>
          <p:spPr>
            <a:xfrm>
              <a:off x="4358425" y="6516908"/>
              <a:ext cx="964199" cy="14147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r>
                <a:rPr lang="en-GB" sz="1050" b="1" dirty="0" smtClean="0">
                  <a:solidFill>
                    <a:schemeClr val="tx1"/>
                  </a:solidFill>
                </a:rPr>
                <a:t>Points</a:t>
              </a:r>
              <a:endParaRPr lang="en-GB" sz="1050" b="1" dirty="0">
                <a:solidFill>
                  <a:schemeClr val="tx1"/>
                </a:solidFill>
              </a:endParaRPr>
            </a:p>
          </p:txBody>
        </p:sp>
      </p:grpSp>
      <p:sp>
        <p:nvSpPr>
          <p:cNvPr id="29" name="Title 1"/>
          <p:cNvSpPr>
            <a:spLocks noGrp="1"/>
          </p:cNvSpPr>
          <p:nvPr>
            <p:ph type="title"/>
          </p:nvPr>
        </p:nvSpPr>
        <p:spPr>
          <a:xfrm>
            <a:off x="114753" y="258306"/>
            <a:ext cx="7102475" cy="638175"/>
          </a:xfrm>
        </p:spPr>
        <p:txBody>
          <a:bodyPr>
            <a:noAutofit/>
          </a:bodyPr>
          <a:lstStyle/>
          <a:p>
            <a:r>
              <a:rPr lang="en-GB" sz="3000" b="1" dirty="0">
                <a:solidFill>
                  <a:schemeClr val="accent2">
                    <a:lumMod val="50000"/>
                  </a:schemeClr>
                </a:solidFill>
                <a:ea typeface="+mj-ea"/>
                <a:cs typeface="+mj-cs"/>
              </a:rPr>
              <a:t>Prognostic Models and </a:t>
            </a:r>
            <a:r>
              <a:rPr lang="en-GB" sz="3000" b="1" dirty="0" smtClean="0">
                <a:solidFill>
                  <a:schemeClr val="accent2">
                    <a:lumMod val="50000"/>
                  </a:schemeClr>
                </a:solidFill>
                <a:ea typeface="+mj-ea"/>
                <a:cs typeface="+mj-cs"/>
              </a:rPr>
              <a:t/>
            </a:r>
            <a:br>
              <a:rPr lang="en-GB" sz="3000" b="1" dirty="0" smtClean="0">
                <a:solidFill>
                  <a:schemeClr val="accent2">
                    <a:lumMod val="50000"/>
                  </a:schemeClr>
                </a:solidFill>
                <a:ea typeface="+mj-ea"/>
                <a:cs typeface="+mj-cs"/>
              </a:rPr>
            </a:br>
            <a:r>
              <a:rPr lang="en-GB" sz="3000" b="1" dirty="0" err="1" smtClean="0">
                <a:solidFill>
                  <a:schemeClr val="accent2">
                    <a:lumMod val="50000"/>
                  </a:schemeClr>
                </a:solidFill>
                <a:ea typeface="+mj-ea"/>
                <a:cs typeface="+mj-cs"/>
              </a:rPr>
              <a:t>Nomograms</a:t>
            </a:r>
            <a:r>
              <a:rPr lang="en-GB" sz="3000" b="1" dirty="0" smtClean="0">
                <a:solidFill>
                  <a:schemeClr val="accent2">
                    <a:lumMod val="50000"/>
                  </a:schemeClr>
                </a:solidFill>
                <a:ea typeface="+mj-ea"/>
                <a:cs typeface="+mj-cs"/>
              </a:rPr>
              <a:t> </a:t>
            </a:r>
            <a:r>
              <a:rPr lang="en-GB" sz="3000" b="1" dirty="0">
                <a:solidFill>
                  <a:schemeClr val="accent2">
                    <a:lumMod val="50000"/>
                  </a:schemeClr>
                </a:solidFill>
                <a:ea typeface="+mj-ea"/>
                <a:cs typeface="+mj-cs"/>
              </a:rPr>
              <a:t>(cont.)</a:t>
            </a:r>
          </a:p>
        </p:txBody>
      </p:sp>
      <p:sp>
        <p:nvSpPr>
          <p:cNvPr id="3" name="TextBox 2"/>
          <p:cNvSpPr txBox="1"/>
          <p:nvPr/>
        </p:nvSpPr>
        <p:spPr>
          <a:xfrm>
            <a:off x="6174950" y="1933486"/>
            <a:ext cx="2849130" cy="3539430"/>
          </a:xfrm>
          <a:prstGeom prst="rect">
            <a:avLst/>
          </a:prstGeom>
          <a:noFill/>
        </p:spPr>
        <p:txBody>
          <a:bodyPr wrap="square" rtlCol="0">
            <a:spAutoFit/>
          </a:bodyPr>
          <a:lstStyle/>
          <a:p>
            <a:pPr marL="285750" indent="-285750">
              <a:buClr>
                <a:schemeClr val="accent1"/>
              </a:buClr>
              <a:buFont typeface="Arial" panose="020B0604020202020204" pitchFamily="34" charset="0"/>
              <a:buChar char="•"/>
            </a:pPr>
            <a:r>
              <a:rPr lang="en-GB" sz="1600" dirty="0" smtClean="0">
                <a:latin typeface="Arial" panose="020B0604020202020204" pitchFamily="34" charset="0"/>
                <a:cs typeface="Arial" panose="020B0604020202020204" pitchFamily="34" charset="0"/>
              </a:rPr>
              <a:t>This </a:t>
            </a:r>
            <a:r>
              <a:rPr lang="en-GB" sz="1600" dirty="0" err="1" smtClean="0">
                <a:latin typeface="Arial" panose="020B0604020202020204" pitchFamily="34" charset="0"/>
                <a:cs typeface="Arial" panose="020B0604020202020204" pitchFamily="34" charset="0"/>
              </a:rPr>
              <a:t>nomogram</a:t>
            </a:r>
            <a:r>
              <a:rPr lang="en-GB" sz="1600" dirty="0" smtClean="0">
                <a:latin typeface="Arial" panose="020B0604020202020204" pitchFamily="34" charset="0"/>
                <a:cs typeface="Arial" panose="020B0604020202020204" pitchFamily="34" charset="0"/>
              </a:rPr>
              <a:t> </a:t>
            </a:r>
            <a:r>
              <a:rPr lang="en-GB" sz="1600" dirty="0">
                <a:latin typeface="Arial" panose="020B0604020202020204" pitchFamily="34" charset="0"/>
                <a:cs typeface="Arial" panose="020B0604020202020204" pitchFamily="34" charset="0"/>
              </a:rPr>
              <a:t>is </a:t>
            </a:r>
            <a:r>
              <a:rPr lang="en-GB" sz="1600" dirty="0" smtClean="0">
                <a:latin typeface="Arial" panose="020B0604020202020204" pitchFamily="34" charset="0"/>
                <a:cs typeface="Arial" panose="020B0604020202020204" pitchFamily="34" charset="0"/>
              </a:rPr>
              <a:t>used as </a:t>
            </a:r>
            <a:r>
              <a:rPr lang="en-GB" sz="1600" dirty="0">
                <a:latin typeface="Arial" panose="020B0604020202020204" pitchFamily="34" charset="0"/>
                <a:cs typeface="Arial" panose="020B0604020202020204" pitchFamily="34" charset="0"/>
              </a:rPr>
              <a:t>postoperative tool </a:t>
            </a:r>
            <a:r>
              <a:rPr lang="en-GB" sz="1600" dirty="0" smtClean="0">
                <a:latin typeface="Arial" panose="020B0604020202020204" pitchFamily="34" charset="0"/>
                <a:cs typeface="Arial" panose="020B0604020202020204" pitchFamily="34" charset="0"/>
              </a:rPr>
              <a:t>to </a:t>
            </a:r>
            <a:r>
              <a:rPr lang="en-GB" sz="1600" dirty="0">
                <a:latin typeface="Arial" panose="020B0604020202020204" pitchFamily="34" charset="0"/>
                <a:cs typeface="Arial" panose="020B0604020202020204" pitchFamily="34" charset="0"/>
              </a:rPr>
              <a:t>predict 10-year biochemical recurrence-free probability following radical </a:t>
            </a:r>
            <a:r>
              <a:rPr lang="en-GB" sz="1600" dirty="0" smtClean="0">
                <a:latin typeface="Arial" panose="020B0604020202020204" pitchFamily="34" charset="0"/>
                <a:cs typeface="Arial" panose="020B0604020202020204" pitchFamily="34" charset="0"/>
              </a:rPr>
              <a:t>prostatectomy.</a:t>
            </a:r>
            <a:r>
              <a:rPr lang="en-GB" sz="1600" baseline="30000" dirty="0" smtClean="0">
                <a:latin typeface="Arial" panose="020B0604020202020204" pitchFamily="34" charset="0"/>
                <a:cs typeface="Arial" panose="020B0604020202020204" pitchFamily="34" charset="0"/>
              </a:rPr>
              <a:t>1</a:t>
            </a:r>
            <a:r>
              <a:rPr lang="en-GB" sz="1600" dirty="0" smtClean="0">
                <a:latin typeface="Arial" panose="020B0604020202020204" pitchFamily="34" charset="0"/>
                <a:cs typeface="Arial" panose="020B0604020202020204" pitchFamily="34" charset="0"/>
              </a:rPr>
              <a:t> </a:t>
            </a:r>
          </a:p>
          <a:p>
            <a:pPr marL="285750" indent="-285750">
              <a:buClr>
                <a:schemeClr val="accent1"/>
              </a:buClr>
              <a:buFont typeface="Arial" panose="020B0604020202020204" pitchFamily="34" charset="0"/>
              <a:buChar char="•"/>
            </a:pPr>
            <a:endParaRPr lang="en-GB" sz="1600" dirty="0">
              <a:latin typeface="Arial" panose="020B0604020202020204" pitchFamily="34" charset="0"/>
              <a:cs typeface="Arial" panose="020B0604020202020204" pitchFamily="34" charset="0"/>
            </a:endParaRPr>
          </a:p>
          <a:p>
            <a:pPr marL="285750" indent="-285750">
              <a:buClr>
                <a:schemeClr val="accent1"/>
              </a:buClr>
              <a:buFont typeface="Arial" panose="020B0604020202020204" pitchFamily="34" charset="0"/>
              <a:buChar char="•"/>
            </a:pPr>
            <a:r>
              <a:rPr lang="en-GB" sz="1600" dirty="0" smtClean="0">
                <a:latin typeface="Arial" panose="020B0604020202020204" pitchFamily="34" charset="0"/>
                <a:cs typeface="Arial" panose="020B0604020202020204" pitchFamily="34" charset="0"/>
              </a:rPr>
              <a:t>The </a:t>
            </a:r>
            <a:r>
              <a:rPr lang="en-GB" sz="1600" dirty="0">
                <a:latin typeface="Arial" panose="020B0604020202020204" pitchFamily="34" charset="0"/>
                <a:cs typeface="Arial" panose="020B0604020202020204" pitchFamily="34" charset="0"/>
              </a:rPr>
              <a:t>predictor </a:t>
            </a:r>
            <a:r>
              <a:rPr lang="en-GB" sz="1600" dirty="0" smtClean="0">
                <a:latin typeface="Arial" panose="020B0604020202020204" pitchFamily="34" charset="0"/>
                <a:cs typeface="Arial" panose="020B0604020202020204" pitchFamily="34" charset="0"/>
              </a:rPr>
              <a:t>variables include </a:t>
            </a:r>
            <a:r>
              <a:rPr lang="en-GB" sz="1600" dirty="0" err="1" smtClean="0">
                <a:latin typeface="Arial" panose="020B0604020202020204" pitchFamily="34" charset="0"/>
                <a:cs typeface="Arial" panose="020B0604020202020204" pitchFamily="34" charset="0"/>
              </a:rPr>
              <a:t>extracapsular</a:t>
            </a:r>
            <a:r>
              <a:rPr lang="en-GB" sz="1600" dirty="0" smtClean="0">
                <a:latin typeface="Arial" panose="020B0604020202020204" pitchFamily="34" charset="0"/>
                <a:cs typeface="Arial" panose="020B0604020202020204" pitchFamily="34" charset="0"/>
              </a:rPr>
              <a:t> </a:t>
            </a:r>
            <a:r>
              <a:rPr lang="en-GB" sz="1600" dirty="0">
                <a:latin typeface="Arial" panose="020B0604020202020204" pitchFamily="34" charset="0"/>
                <a:cs typeface="Arial" panose="020B0604020202020204" pitchFamily="34" charset="0"/>
              </a:rPr>
              <a:t>extension, seminal vesicle invasion and lymph node invasion as predictive </a:t>
            </a:r>
            <a:r>
              <a:rPr lang="en-GB" sz="1600" dirty="0" smtClean="0">
                <a:latin typeface="Arial" panose="020B0604020202020204" pitchFamily="34" charset="0"/>
                <a:cs typeface="Arial" panose="020B0604020202020204" pitchFamily="34" charset="0"/>
              </a:rPr>
              <a:t>variables.</a:t>
            </a:r>
            <a:r>
              <a:rPr lang="en-GB" sz="1600" baseline="30000" dirty="0" smtClean="0">
                <a:latin typeface="Arial" panose="020B0604020202020204" pitchFamily="34" charset="0"/>
                <a:cs typeface="Arial" panose="020B0604020202020204" pitchFamily="34" charset="0"/>
              </a:rPr>
              <a:t>1</a:t>
            </a:r>
            <a:r>
              <a:rPr lang="en-GB" sz="1600" dirty="0" smtClean="0">
                <a:latin typeface="Arial" panose="020B0604020202020204" pitchFamily="34" charset="0"/>
                <a:cs typeface="Arial" panose="020B0604020202020204" pitchFamily="34" charset="0"/>
              </a:rPr>
              <a:t> </a:t>
            </a:r>
          </a:p>
          <a:p>
            <a:pPr marL="285750" indent="-285750">
              <a:buClr>
                <a:schemeClr val="accent1"/>
              </a:buClr>
              <a:buFont typeface="Arial" panose="020B0604020202020204" pitchFamily="34" charset="0"/>
              <a:buChar char="•"/>
            </a:pPr>
            <a:endParaRPr lang="en-GB"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48393308"/>
      </p:ext>
    </p:extLst>
  </p:cSld>
  <p:clrMapOvr>
    <a:masterClrMapping/>
  </p:clrMapOvr>
  <p:transition spd="slow">
    <p:push dir="u"/>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753" y="84138"/>
            <a:ext cx="7102475" cy="638175"/>
          </a:xfrm>
        </p:spPr>
        <p:txBody>
          <a:bodyPr>
            <a:normAutofit/>
          </a:bodyPr>
          <a:lstStyle/>
          <a:p>
            <a:r>
              <a:rPr lang="en-GB" sz="3000" b="1" dirty="0">
                <a:solidFill>
                  <a:schemeClr val="accent2">
                    <a:lumMod val="50000"/>
                  </a:schemeClr>
                </a:solidFill>
                <a:ea typeface="+mj-ea"/>
                <a:cs typeface="+mj-cs"/>
              </a:rPr>
              <a:t>Knowledge Check (1)</a:t>
            </a:r>
          </a:p>
        </p:txBody>
      </p:sp>
      <p:sp>
        <p:nvSpPr>
          <p:cNvPr id="3" name="Content Placeholder 2"/>
          <p:cNvSpPr>
            <a:spLocks noGrp="1"/>
          </p:cNvSpPr>
          <p:nvPr>
            <p:ph idx="1"/>
          </p:nvPr>
        </p:nvSpPr>
        <p:spPr>
          <a:xfrm>
            <a:off x="685800" y="1409700"/>
            <a:ext cx="7300636" cy="4157663"/>
          </a:xfrm>
        </p:spPr>
        <p:txBody>
          <a:bodyPr>
            <a:normAutofit/>
          </a:bodyPr>
          <a:lstStyle/>
          <a:p>
            <a:pPr marL="0" indent="0">
              <a:buNone/>
            </a:pPr>
            <a:r>
              <a:rPr lang="en-GB" sz="1600" dirty="0" smtClean="0">
                <a:solidFill>
                  <a:schemeClr val="tx1"/>
                </a:solidFill>
              </a:rPr>
              <a:t>Which of the following variables can be used to predict the biochemical recurrence probability after radical prostatectomy?</a:t>
            </a:r>
          </a:p>
          <a:p>
            <a:endParaRPr lang="en-GB" sz="1600" dirty="0" smtClean="0">
              <a:solidFill>
                <a:schemeClr val="tx1"/>
              </a:solidFill>
            </a:endParaRPr>
          </a:p>
          <a:p>
            <a:pPr marL="365760" indent="-365760">
              <a:buClr>
                <a:schemeClr val="tx1"/>
              </a:buClr>
              <a:buFont typeface="+mj-lt"/>
              <a:buAutoNum type="arabicPeriod"/>
            </a:pPr>
            <a:r>
              <a:rPr lang="en-GB" sz="1600" dirty="0" smtClean="0">
                <a:solidFill>
                  <a:schemeClr val="tx1"/>
                </a:solidFill>
              </a:rPr>
              <a:t>PSA</a:t>
            </a:r>
          </a:p>
          <a:p>
            <a:pPr marL="365760" indent="-365760">
              <a:buClr>
                <a:schemeClr val="tx1"/>
              </a:buClr>
              <a:buFont typeface="+mj-lt"/>
              <a:buAutoNum type="arabicPeriod"/>
            </a:pPr>
            <a:r>
              <a:rPr lang="en-GB" sz="1600" dirty="0" smtClean="0">
                <a:solidFill>
                  <a:schemeClr val="tx1"/>
                </a:solidFill>
              </a:rPr>
              <a:t>Lymph node invasion</a:t>
            </a:r>
          </a:p>
          <a:p>
            <a:pPr marL="365760" indent="-365760">
              <a:buClr>
                <a:schemeClr val="tx1"/>
              </a:buClr>
              <a:buFont typeface="+mj-lt"/>
              <a:buAutoNum type="arabicPeriod"/>
            </a:pPr>
            <a:r>
              <a:rPr lang="en-GB" sz="1600" dirty="0" smtClean="0">
                <a:solidFill>
                  <a:schemeClr val="tx1"/>
                </a:solidFill>
              </a:rPr>
              <a:t>Smoking</a:t>
            </a:r>
          </a:p>
          <a:p>
            <a:pPr marL="365760" indent="-365760">
              <a:buClr>
                <a:schemeClr val="tx1"/>
              </a:buClr>
              <a:buFont typeface="+mj-lt"/>
              <a:buAutoNum type="arabicPeriod"/>
            </a:pPr>
            <a:r>
              <a:rPr lang="en-GB" sz="1600" dirty="0" smtClean="0">
                <a:solidFill>
                  <a:schemeClr val="tx1"/>
                </a:solidFill>
              </a:rPr>
              <a:t>Extracapsular extension</a:t>
            </a:r>
          </a:p>
          <a:p>
            <a:pPr marL="365760" indent="-365760">
              <a:buClr>
                <a:schemeClr val="tx1"/>
              </a:buClr>
              <a:buFont typeface="+mj-lt"/>
              <a:buAutoNum type="arabicPeriod"/>
            </a:pPr>
            <a:r>
              <a:rPr lang="en-GB" sz="1600" dirty="0" smtClean="0">
                <a:solidFill>
                  <a:schemeClr val="tx1"/>
                </a:solidFill>
              </a:rPr>
              <a:t>Genetics</a:t>
            </a:r>
          </a:p>
          <a:p>
            <a:pPr marL="342900" indent="-342900">
              <a:buFont typeface="+mj-lt"/>
              <a:buAutoNum type="arabicPeriod"/>
            </a:pPr>
            <a:endParaRPr lang="en-GB" sz="1600" dirty="0" smtClean="0">
              <a:solidFill>
                <a:schemeClr val="tx1"/>
              </a:solidFill>
            </a:endParaRPr>
          </a:p>
          <a:p>
            <a:pPr marL="342900" indent="-342900">
              <a:buFont typeface="+mj-lt"/>
              <a:buAutoNum type="arabicPeriod"/>
            </a:pPr>
            <a:endParaRPr lang="en-GB" sz="1600" dirty="0" smtClean="0">
              <a:solidFill>
                <a:schemeClr val="tx1"/>
              </a:solidFill>
            </a:endParaRPr>
          </a:p>
          <a:p>
            <a:pPr marL="342900" indent="-342900">
              <a:buFont typeface="+mj-lt"/>
              <a:buAutoNum type="arabicPeriod"/>
            </a:pPr>
            <a:endParaRPr lang="en-GB" sz="1600" dirty="0" smtClean="0">
              <a:solidFill>
                <a:schemeClr val="tx1"/>
              </a:solidFill>
            </a:endParaRPr>
          </a:p>
          <a:p>
            <a:pPr marL="342900" indent="-342900">
              <a:buFont typeface="+mj-lt"/>
              <a:buAutoNum type="arabicPeriod"/>
            </a:pPr>
            <a:endParaRPr lang="en-GB" sz="1600" dirty="0" smtClean="0">
              <a:solidFill>
                <a:schemeClr val="tx1"/>
              </a:solidFill>
            </a:endParaRPr>
          </a:p>
          <a:p>
            <a:endParaRPr lang="en-GB" sz="1600" dirty="0">
              <a:solidFill>
                <a:schemeClr val="tx1"/>
              </a:solidFill>
            </a:endParaRPr>
          </a:p>
        </p:txBody>
      </p:sp>
      <p:sp>
        <p:nvSpPr>
          <p:cNvPr id="6" name="Pentagon 5"/>
          <p:cNvSpPr/>
          <p:nvPr/>
        </p:nvSpPr>
        <p:spPr>
          <a:xfrm>
            <a:off x="-43103" y="1020483"/>
            <a:ext cx="696685" cy="387508"/>
          </a:xfrm>
          <a:prstGeom prst="homePlate">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10800000" scaled="1"/>
            <a:tileRect/>
          </a:gradFill>
          <a:ln>
            <a:no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sz="1600" dirty="0"/>
          </a:p>
        </p:txBody>
      </p:sp>
      <p:sp>
        <p:nvSpPr>
          <p:cNvPr id="7" name="TextBox 6"/>
          <p:cNvSpPr txBox="1"/>
          <p:nvPr/>
        </p:nvSpPr>
        <p:spPr>
          <a:xfrm>
            <a:off x="-27384" y="1044960"/>
            <a:ext cx="455381" cy="338554"/>
          </a:xfrm>
          <a:prstGeom prst="rect">
            <a:avLst/>
          </a:prstGeom>
          <a:noFill/>
        </p:spPr>
        <p:txBody>
          <a:bodyPr wrap="none" rtlCol="0">
            <a:spAutoFit/>
          </a:bodyPr>
          <a:lstStyle/>
          <a:p>
            <a:r>
              <a:rPr lang="en-US" sz="1600" spc="-38" dirty="0" smtClean="0">
                <a:solidFill>
                  <a:srgbClr val="A7381D"/>
                </a:solidFill>
                <a:ea typeface="+mj-ea"/>
                <a:cs typeface="+mj-cs"/>
              </a:rPr>
              <a:t>7/7</a:t>
            </a:r>
            <a:endParaRPr lang="en-GB" sz="1600" spc="-38" dirty="0">
              <a:solidFill>
                <a:srgbClr val="A7381D"/>
              </a:solidFill>
              <a:ea typeface="+mj-ea"/>
              <a:cs typeface="+mj-cs"/>
            </a:endParaRPr>
          </a:p>
        </p:txBody>
      </p:sp>
      <p:sp>
        <p:nvSpPr>
          <p:cNvPr id="4" name="TextBox 3"/>
          <p:cNvSpPr txBox="1"/>
          <p:nvPr/>
        </p:nvSpPr>
        <p:spPr>
          <a:xfrm>
            <a:off x="685799" y="4411579"/>
            <a:ext cx="4271211" cy="276999"/>
          </a:xfrm>
          <a:prstGeom prst="rect">
            <a:avLst/>
          </a:prstGeom>
          <a:noFill/>
        </p:spPr>
        <p:txBody>
          <a:bodyPr wrap="square" rtlCol="0">
            <a:spAutoFit/>
          </a:bodyPr>
          <a:lstStyle/>
          <a:p>
            <a:r>
              <a:rPr lang="en-GB" sz="1200" dirty="0" smtClean="0"/>
              <a:t>PSA, prostate-specific antigen.</a:t>
            </a:r>
            <a:endParaRPr lang="en-GB" sz="1200" dirty="0"/>
          </a:p>
        </p:txBody>
      </p:sp>
      <p:pic>
        <p:nvPicPr>
          <p:cNvPr id="15" name="Picture 1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475997" y="3443962"/>
            <a:ext cx="3579413" cy="2762444"/>
          </a:xfrm>
          <a:prstGeom prst="rect">
            <a:avLst/>
          </a:prstGeom>
          <a:effectLst>
            <a:softEdge rad="38100"/>
          </a:effectLst>
        </p:spPr>
      </p:pic>
      <p:sp>
        <p:nvSpPr>
          <p:cNvPr id="16" name="Rounded Rectangle 15"/>
          <p:cNvSpPr/>
          <p:nvPr/>
        </p:nvSpPr>
        <p:spPr>
          <a:xfrm>
            <a:off x="517704" y="2294523"/>
            <a:ext cx="3127248" cy="344774"/>
          </a:xfrm>
          <a:prstGeom prst="roundRect">
            <a:avLst/>
          </a:prstGeom>
          <a:solidFill>
            <a:srgbClr val="00B050"/>
          </a:solidFill>
          <a:ln w="6350">
            <a:solidFill>
              <a:srgbClr val="92D050"/>
            </a:solidFill>
          </a:ln>
          <a:effectLst>
            <a:outerShdw blurRad="50800" dist="38100" dir="5400000" algn="t" rotWithShape="0">
              <a:srgbClr val="003E1C">
                <a:alpha val="66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55448" tIns="0" rIns="0" bIns="0" rtlCol="0" anchor="ctr"/>
          <a:lstStyle/>
          <a:p>
            <a:pPr marL="342900" lvl="0" indent="-342900">
              <a:buFont typeface="+mj-lt"/>
              <a:buAutoNum type="arabicPeriod"/>
            </a:pPr>
            <a:r>
              <a:rPr lang="en-GB" sz="1600" dirty="0" smtClean="0">
                <a:cs typeface="Times New Roman"/>
              </a:rPr>
              <a:t>PSA</a:t>
            </a:r>
            <a:endParaRPr lang="en-GB" sz="1600" dirty="0">
              <a:cs typeface="Times New Roman"/>
            </a:endParaRPr>
          </a:p>
        </p:txBody>
      </p:sp>
      <p:pic>
        <p:nvPicPr>
          <p:cNvPr id="17" name="Picture 1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399163" y="2360385"/>
            <a:ext cx="213050" cy="213050"/>
          </a:xfrm>
          <a:prstGeom prst="rect">
            <a:avLst/>
          </a:prstGeom>
        </p:spPr>
      </p:pic>
      <p:sp>
        <p:nvSpPr>
          <p:cNvPr id="18" name="Rectangle 2"/>
          <p:cNvSpPr/>
          <p:nvPr/>
        </p:nvSpPr>
        <p:spPr>
          <a:xfrm>
            <a:off x="55041" y="2262773"/>
            <a:ext cx="446554" cy="435115"/>
          </a:xfrm>
          <a:custGeom>
            <a:avLst/>
            <a:gdLst>
              <a:gd name="connsiteX0" fmla="*/ 0 w 70318"/>
              <a:gd name="connsiteY0" fmla="*/ 0 h 342305"/>
              <a:gd name="connsiteX1" fmla="*/ 70318 w 70318"/>
              <a:gd name="connsiteY1" fmla="*/ 0 h 342305"/>
              <a:gd name="connsiteX2" fmla="*/ 70318 w 70318"/>
              <a:gd name="connsiteY2" fmla="*/ 342305 h 342305"/>
              <a:gd name="connsiteX3" fmla="*/ 0 w 70318"/>
              <a:gd name="connsiteY3" fmla="*/ 342305 h 342305"/>
              <a:gd name="connsiteX4" fmla="*/ 0 w 70318"/>
              <a:gd name="connsiteY4" fmla="*/ 0 h 342305"/>
              <a:gd name="connsiteX0" fmla="*/ 0 w 203668"/>
              <a:gd name="connsiteY0" fmla="*/ 0 h 342305"/>
              <a:gd name="connsiteX1" fmla="*/ 203668 w 203668"/>
              <a:gd name="connsiteY1" fmla="*/ 0 h 342305"/>
              <a:gd name="connsiteX2" fmla="*/ 70318 w 203668"/>
              <a:gd name="connsiteY2" fmla="*/ 342305 h 342305"/>
              <a:gd name="connsiteX3" fmla="*/ 0 w 203668"/>
              <a:gd name="connsiteY3" fmla="*/ 342305 h 342305"/>
              <a:gd name="connsiteX4" fmla="*/ 0 w 203668"/>
              <a:gd name="connsiteY4" fmla="*/ 0 h 342305"/>
              <a:gd name="connsiteX0" fmla="*/ 114300 w 203668"/>
              <a:gd name="connsiteY0" fmla="*/ 4763 h 342305"/>
              <a:gd name="connsiteX1" fmla="*/ 203668 w 203668"/>
              <a:gd name="connsiteY1" fmla="*/ 0 h 342305"/>
              <a:gd name="connsiteX2" fmla="*/ 70318 w 203668"/>
              <a:gd name="connsiteY2" fmla="*/ 342305 h 342305"/>
              <a:gd name="connsiteX3" fmla="*/ 0 w 203668"/>
              <a:gd name="connsiteY3" fmla="*/ 342305 h 342305"/>
              <a:gd name="connsiteX4" fmla="*/ 114300 w 203668"/>
              <a:gd name="connsiteY4" fmla="*/ 4763 h 342305"/>
              <a:gd name="connsiteX0" fmla="*/ 147637 w 237005"/>
              <a:gd name="connsiteY0" fmla="*/ 4763 h 342305"/>
              <a:gd name="connsiteX1" fmla="*/ 237005 w 237005"/>
              <a:gd name="connsiteY1" fmla="*/ 0 h 342305"/>
              <a:gd name="connsiteX2" fmla="*/ 103655 w 237005"/>
              <a:gd name="connsiteY2" fmla="*/ 342305 h 342305"/>
              <a:gd name="connsiteX3" fmla="*/ 0 w 237005"/>
              <a:gd name="connsiteY3" fmla="*/ 342305 h 342305"/>
              <a:gd name="connsiteX4" fmla="*/ 147637 w 237005"/>
              <a:gd name="connsiteY4" fmla="*/ 4763 h 342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005" h="342305">
                <a:moveTo>
                  <a:pt x="147637" y="4763"/>
                </a:moveTo>
                <a:lnTo>
                  <a:pt x="237005" y="0"/>
                </a:lnTo>
                <a:lnTo>
                  <a:pt x="103655" y="342305"/>
                </a:lnTo>
                <a:lnTo>
                  <a:pt x="0" y="342305"/>
                </a:lnTo>
                <a:lnTo>
                  <a:pt x="147637" y="4763"/>
                </a:lnTo>
                <a:close/>
              </a:path>
            </a:pathLst>
          </a:custGeom>
          <a:gradFill>
            <a:gsLst>
              <a:gs pos="0">
                <a:schemeClr val="bg1">
                  <a:lumMod val="0"/>
                  <a:lumOff val="100000"/>
                  <a:alpha val="19000"/>
                </a:schemeClr>
              </a:gs>
              <a:gs pos="37000">
                <a:srgbClr val="FFFFFF"/>
              </a:gs>
              <a:gs pos="50000">
                <a:schemeClr val="bg1">
                  <a:lumMod val="0"/>
                  <a:lumOff val="100000"/>
                  <a:alpha val="92000"/>
                </a:schemeClr>
              </a:gs>
              <a:gs pos="100000">
                <a:schemeClr val="bg1">
                  <a:alpha val="0"/>
                </a:schemeClr>
              </a:gs>
            </a:gsLst>
            <a:lin ang="5400000" scaled="0"/>
          </a:gradFill>
          <a:ln>
            <a:noFill/>
          </a:ln>
          <a:effectLst>
            <a:glow>
              <a:schemeClr val="bg1">
                <a:alpha val="1000"/>
              </a:schemeClr>
            </a:glow>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ounded Rectangle 20"/>
          <p:cNvSpPr/>
          <p:nvPr/>
        </p:nvSpPr>
        <p:spPr>
          <a:xfrm>
            <a:off x="517702" y="2675399"/>
            <a:ext cx="3127248" cy="344774"/>
          </a:xfrm>
          <a:prstGeom prst="roundRect">
            <a:avLst/>
          </a:prstGeom>
          <a:solidFill>
            <a:srgbClr val="00B050"/>
          </a:solidFill>
          <a:ln w="6350">
            <a:solidFill>
              <a:srgbClr val="92D050"/>
            </a:solidFill>
          </a:ln>
          <a:effectLst>
            <a:outerShdw blurRad="50800" dist="38100" dir="5400000" algn="t" rotWithShape="0">
              <a:srgbClr val="003E1C">
                <a:alpha val="66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55448" tIns="0" rIns="0" bIns="0" rtlCol="0" anchor="ctr"/>
          <a:lstStyle/>
          <a:p>
            <a:pPr marL="342900" lvl="0" indent="-342900">
              <a:buFont typeface="+mj-lt"/>
              <a:buAutoNum type="arabicPeriod" startAt="2"/>
            </a:pPr>
            <a:r>
              <a:rPr lang="en-GB" sz="1600" dirty="0">
                <a:cs typeface="Times New Roman"/>
              </a:rPr>
              <a:t>Lymph node invasion</a:t>
            </a:r>
          </a:p>
        </p:txBody>
      </p:sp>
      <p:pic>
        <p:nvPicPr>
          <p:cNvPr id="22" name="Picture 21"/>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380113" y="2741261"/>
            <a:ext cx="213050" cy="213050"/>
          </a:xfrm>
          <a:prstGeom prst="rect">
            <a:avLst/>
          </a:prstGeom>
        </p:spPr>
      </p:pic>
      <p:sp>
        <p:nvSpPr>
          <p:cNvPr id="23" name="Rectangle 2"/>
          <p:cNvSpPr/>
          <p:nvPr/>
        </p:nvSpPr>
        <p:spPr>
          <a:xfrm>
            <a:off x="55041" y="2643649"/>
            <a:ext cx="446554" cy="435115"/>
          </a:xfrm>
          <a:custGeom>
            <a:avLst/>
            <a:gdLst>
              <a:gd name="connsiteX0" fmla="*/ 0 w 70318"/>
              <a:gd name="connsiteY0" fmla="*/ 0 h 342305"/>
              <a:gd name="connsiteX1" fmla="*/ 70318 w 70318"/>
              <a:gd name="connsiteY1" fmla="*/ 0 h 342305"/>
              <a:gd name="connsiteX2" fmla="*/ 70318 w 70318"/>
              <a:gd name="connsiteY2" fmla="*/ 342305 h 342305"/>
              <a:gd name="connsiteX3" fmla="*/ 0 w 70318"/>
              <a:gd name="connsiteY3" fmla="*/ 342305 h 342305"/>
              <a:gd name="connsiteX4" fmla="*/ 0 w 70318"/>
              <a:gd name="connsiteY4" fmla="*/ 0 h 342305"/>
              <a:gd name="connsiteX0" fmla="*/ 0 w 203668"/>
              <a:gd name="connsiteY0" fmla="*/ 0 h 342305"/>
              <a:gd name="connsiteX1" fmla="*/ 203668 w 203668"/>
              <a:gd name="connsiteY1" fmla="*/ 0 h 342305"/>
              <a:gd name="connsiteX2" fmla="*/ 70318 w 203668"/>
              <a:gd name="connsiteY2" fmla="*/ 342305 h 342305"/>
              <a:gd name="connsiteX3" fmla="*/ 0 w 203668"/>
              <a:gd name="connsiteY3" fmla="*/ 342305 h 342305"/>
              <a:gd name="connsiteX4" fmla="*/ 0 w 203668"/>
              <a:gd name="connsiteY4" fmla="*/ 0 h 342305"/>
              <a:gd name="connsiteX0" fmla="*/ 114300 w 203668"/>
              <a:gd name="connsiteY0" fmla="*/ 4763 h 342305"/>
              <a:gd name="connsiteX1" fmla="*/ 203668 w 203668"/>
              <a:gd name="connsiteY1" fmla="*/ 0 h 342305"/>
              <a:gd name="connsiteX2" fmla="*/ 70318 w 203668"/>
              <a:gd name="connsiteY2" fmla="*/ 342305 h 342305"/>
              <a:gd name="connsiteX3" fmla="*/ 0 w 203668"/>
              <a:gd name="connsiteY3" fmla="*/ 342305 h 342305"/>
              <a:gd name="connsiteX4" fmla="*/ 114300 w 203668"/>
              <a:gd name="connsiteY4" fmla="*/ 4763 h 342305"/>
              <a:gd name="connsiteX0" fmla="*/ 147637 w 237005"/>
              <a:gd name="connsiteY0" fmla="*/ 4763 h 342305"/>
              <a:gd name="connsiteX1" fmla="*/ 237005 w 237005"/>
              <a:gd name="connsiteY1" fmla="*/ 0 h 342305"/>
              <a:gd name="connsiteX2" fmla="*/ 103655 w 237005"/>
              <a:gd name="connsiteY2" fmla="*/ 342305 h 342305"/>
              <a:gd name="connsiteX3" fmla="*/ 0 w 237005"/>
              <a:gd name="connsiteY3" fmla="*/ 342305 h 342305"/>
              <a:gd name="connsiteX4" fmla="*/ 147637 w 237005"/>
              <a:gd name="connsiteY4" fmla="*/ 4763 h 342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005" h="342305">
                <a:moveTo>
                  <a:pt x="147637" y="4763"/>
                </a:moveTo>
                <a:lnTo>
                  <a:pt x="237005" y="0"/>
                </a:lnTo>
                <a:lnTo>
                  <a:pt x="103655" y="342305"/>
                </a:lnTo>
                <a:lnTo>
                  <a:pt x="0" y="342305"/>
                </a:lnTo>
                <a:lnTo>
                  <a:pt x="147637" y="4763"/>
                </a:lnTo>
                <a:close/>
              </a:path>
            </a:pathLst>
          </a:custGeom>
          <a:gradFill>
            <a:gsLst>
              <a:gs pos="0">
                <a:schemeClr val="bg1">
                  <a:lumMod val="0"/>
                  <a:lumOff val="100000"/>
                  <a:alpha val="19000"/>
                </a:schemeClr>
              </a:gs>
              <a:gs pos="37000">
                <a:srgbClr val="FFFFFF"/>
              </a:gs>
              <a:gs pos="50000">
                <a:schemeClr val="bg1">
                  <a:lumMod val="0"/>
                  <a:lumOff val="100000"/>
                  <a:alpha val="92000"/>
                </a:schemeClr>
              </a:gs>
              <a:gs pos="100000">
                <a:schemeClr val="bg1">
                  <a:alpha val="0"/>
                </a:schemeClr>
              </a:gs>
            </a:gsLst>
            <a:lin ang="5400000" scaled="0"/>
          </a:gradFill>
          <a:ln>
            <a:noFill/>
          </a:ln>
          <a:effectLst>
            <a:glow>
              <a:schemeClr val="bg1">
                <a:alpha val="1000"/>
              </a:schemeClr>
            </a:glow>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ounded Rectangle 23"/>
          <p:cNvSpPr/>
          <p:nvPr/>
        </p:nvSpPr>
        <p:spPr>
          <a:xfrm>
            <a:off x="517704" y="3385275"/>
            <a:ext cx="3129010" cy="344774"/>
          </a:xfrm>
          <a:prstGeom prst="roundRect">
            <a:avLst/>
          </a:prstGeom>
          <a:solidFill>
            <a:srgbClr val="00B050"/>
          </a:solidFill>
          <a:ln w="6350">
            <a:solidFill>
              <a:srgbClr val="92D050"/>
            </a:solidFill>
          </a:ln>
          <a:effectLst>
            <a:outerShdw blurRad="50800" dist="38100" dir="5400000" algn="t" rotWithShape="0">
              <a:srgbClr val="003E1C">
                <a:alpha val="66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55448" tIns="0" rIns="0" bIns="0" rtlCol="0" anchor="ctr"/>
          <a:lstStyle/>
          <a:p>
            <a:pPr marL="342900" lvl="0" indent="-342900">
              <a:buFont typeface="+mj-lt"/>
              <a:buAutoNum type="arabicPeriod" startAt="4"/>
            </a:pPr>
            <a:r>
              <a:rPr lang="en-GB" sz="1600" dirty="0">
                <a:cs typeface="Times New Roman"/>
              </a:rPr>
              <a:t>Extracapsular extension</a:t>
            </a:r>
          </a:p>
        </p:txBody>
      </p:sp>
      <p:pic>
        <p:nvPicPr>
          <p:cNvPr id="25" name="Picture 2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345513" y="3451137"/>
            <a:ext cx="213050" cy="213050"/>
          </a:xfrm>
          <a:prstGeom prst="rect">
            <a:avLst/>
          </a:prstGeom>
        </p:spPr>
      </p:pic>
      <p:sp>
        <p:nvSpPr>
          <p:cNvPr id="26" name="Rectangle 2"/>
          <p:cNvSpPr/>
          <p:nvPr/>
        </p:nvSpPr>
        <p:spPr>
          <a:xfrm>
            <a:off x="55041" y="3353525"/>
            <a:ext cx="446554" cy="435115"/>
          </a:xfrm>
          <a:custGeom>
            <a:avLst/>
            <a:gdLst>
              <a:gd name="connsiteX0" fmla="*/ 0 w 70318"/>
              <a:gd name="connsiteY0" fmla="*/ 0 h 342305"/>
              <a:gd name="connsiteX1" fmla="*/ 70318 w 70318"/>
              <a:gd name="connsiteY1" fmla="*/ 0 h 342305"/>
              <a:gd name="connsiteX2" fmla="*/ 70318 w 70318"/>
              <a:gd name="connsiteY2" fmla="*/ 342305 h 342305"/>
              <a:gd name="connsiteX3" fmla="*/ 0 w 70318"/>
              <a:gd name="connsiteY3" fmla="*/ 342305 h 342305"/>
              <a:gd name="connsiteX4" fmla="*/ 0 w 70318"/>
              <a:gd name="connsiteY4" fmla="*/ 0 h 342305"/>
              <a:gd name="connsiteX0" fmla="*/ 0 w 203668"/>
              <a:gd name="connsiteY0" fmla="*/ 0 h 342305"/>
              <a:gd name="connsiteX1" fmla="*/ 203668 w 203668"/>
              <a:gd name="connsiteY1" fmla="*/ 0 h 342305"/>
              <a:gd name="connsiteX2" fmla="*/ 70318 w 203668"/>
              <a:gd name="connsiteY2" fmla="*/ 342305 h 342305"/>
              <a:gd name="connsiteX3" fmla="*/ 0 w 203668"/>
              <a:gd name="connsiteY3" fmla="*/ 342305 h 342305"/>
              <a:gd name="connsiteX4" fmla="*/ 0 w 203668"/>
              <a:gd name="connsiteY4" fmla="*/ 0 h 342305"/>
              <a:gd name="connsiteX0" fmla="*/ 114300 w 203668"/>
              <a:gd name="connsiteY0" fmla="*/ 4763 h 342305"/>
              <a:gd name="connsiteX1" fmla="*/ 203668 w 203668"/>
              <a:gd name="connsiteY1" fmla="*/ 0 h 342305"/>
              <a:gd name="connsiteX2" fmla="*/ 70318 w 203668"/>
              <a:gd name="connsiteY2" fmla="*/ 342305 h 342305"/>
              <a:gd name="connsiteX3" fmla="*/ 0 w 203668"/>
              <a:gd name="connsiteY3" fmla="*/ 342305 h 342305"/>
              <a:gd name="connsiteX4" fmla="*/ 114300 w 203668"/>
              <a:gd name="connsiteY4" fmla="*/ 4763 h 342305"/>
              <a:gd name="connsiteX0" fmla="*/ 147637 w 237005"/>
              <a:gd name="connsiteY0" fmla="*/ 4763 h 342305"/>
              <a:gd name="connsiteX1" fmla="*/ 237005 w 237005"/>
              <a:gd name="connsiteY1" fmla="*/ 0 h 342305"/>
              <a:gd name="connsiteX2" fmla="*/ 103655 w 237005"/>
              <a:gd name="connsiteY2" fmla="*/ 342305 h 342305"/>
              <a:gd name="connsiteX3" fmla="*/ 0 w 237005"/>
              <a:gd name="connsiteY3" fmla="*/ 342305 h 342305"/>
              <a:gd name="connsiteX4" fmla="*/ 147637 w 237005"/>
              <a:gd name="connsiteY4" fmla="*/ 4763 h 342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005" h="342305">
                <a:moveTo>
                  <a:pt x="147637" y="4763"/>
                </a:moveTo>
                <a:lnTo>
                  <a:pt x="237005" y="0"/>
                </a:lnTo>
                <a:lnTo>
                  <a:pt x="103655" y="342305"/>
                </a:lnTo>
                <a:lnTo>
                  <a:pt x="0" y="342305"/>
                </a:lnTo>
                <a:lnTo>
                  <a:pt x="147637" y="4763"/>
                </a:lnTo>
                <a:close/>
              </a:path>
            </a:pathLst>
          </a:custGeom>
          <a:gradFill>
            <a:gsLst>
              <a:gs pos="0">
                <a:schemeClr val="bg1">
                  <a:lumMod val="0"/>
                  <a:lumOff val="100000"/>
                  <a:alpha val="19000"/>
                </a:schemeClr>
              </a:gs>
              <a:gs pos="37000">
                <a:srgbClr val="FFFFFF"/>
              </a:gs>
              <a:gs pos="50000">
                <a:schemeClr val="bg1">
                  <a:lumMod val="0"/>
                  <a:lumOff val="100000"/>
                  <a:alpha val="92000"/>
                </a:schemeClr>
              </a:gs>
              <a:gs pos="100000">
                <a:schemeClr val="bg1">
                  <a:alpha val="0"/>
                </a:schemeClr>
              </a:gs>
            </a:gsLst>
            <a:lin ang="5400000" scaled="0"/>
          </a:gradFill>
          <a:ln>
            <a:noFill/>
          </a:ln>
          <a:effectLst>
            <a:glow>
              <a:schemeClr val="bg1">
                <a:alpha val="1000"/>
              </a:schemeClr>
            </a:glow>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6973549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53" presetClass="entr" presetSubtype="16"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 calcmode="lin" valueType="num">
                                      <p:cBhvr>
                                        <p:cTn id="10" dur="500" fill="hold"/>
                                        <p:tgtEl>
                                          <p:spTgt spid="17"/>
                                        </p:tgtEl>
                                        <p:attrNameLst>
                                          <p:attrName>ppt_w</p:attrName>
                                        </p:attrNameLst>
                                      </p:cBhvr>
                                      <p:tavLst>
                                        <p:tav tm="0">
                                          <p:val>
                                            <p:fltVal val="0"/>
                                          </p:val>
                                        </p:tav>
                                        <p:tav tm="100000">
                                          <p:val>
                                            <p:strVal val="#ppt_w"/>
                                          </p:val>
                                        </p:tav>
                                      </p:tavLst>
                                    </p:anim>
                                    <p:anim calcmode="lin" valueType="num">
                                      <p:cBhvr>
                                        <p:cTn id="11" dur="500" fill="hold"/>
                                        <p:tgtEl>
                                          <p:spTgt spid="17"/>
                                        </p:tgtEl>
                                        <p:attrNameLst>
                                          <p:attrName>ppt_h</p:attrName>
                                        </p:attrNameLst>
                                      </p:cBhvr>
                                      <p:tavLst>
                                        <p:tav tm="0">
                                          <p:val>
                                            <p:fltVal val="0"/>
                                          </p:val>
                                        </p:tav>
                                        <p:tav tm="100000">
                                          <p:val>
                                            <p:strVal val="#ppt_h"/>
                                          </p:val>
                                        </p:tav>
                                      </p:tavLst>
                                    </p:anim>
                                    <p:animEffect transition="in" filter="fade">
                                      <p:cBhvr>
                                        <p:cTn id="12" dur="500"/>
                                        <p:tgtEl>
                                          <p:spTgt spid="17"/>
                                        </p:tgtEl>
                                      </p:cBhvr>
                                    </p:animEffect>
                                  </p:childTnLst>
                                </p:cTn>
                              </p:par>
                            </p:childTnLst>
                          </p:cTn>
                        </p:par>
                        <p:par>
                          <p:cTn id="13" fill="hold">
                            <p:stCondLst>
                              <p:cond delay="500"/>
                            </p:stCondLst>
                            <p:childTnLst>
                              <p:par>
                                <p:cTn id="14" presetID="42" presetClass="path" presetSubtype="0" accel="50000" decel="50000" fill="hold" grpId="0" nodeType="afterEffect">
                                  <p:stCondLst>
                                    <p:cond delay="0"/>
                                  </p:stCondLst>
                                  <p:childTnLst>
                                    <p:animMotion origin="layout" path="M -1.94444E-6 -4.07407E-6 L 0.40295 0.00255 " pathEditMode="relative" rAng="0" ptsTypes="AA">
                                      <p:cBhvr>
                                        <p:cTn id="15" dur="1000" fill="hold"/>
                                        <p:tgtEl>
                                          <p:spTgt spid="18"/>
                                        </p:tgtEl>
                                        <p:attrNameLst>
                                          <p:attrName>ppt_x</p:attrName>
                                          <p:attrName>ppt_y</p:attrName>
                                        </p:attrNameLst>
                                      </p:cBhvr>
                                      <p:rCtr x="20139" y="116"/>
                                    </p:animMotion>
                                  </p:childTnLst>
                                </p:cTn>
                              </p:par>
                              <p:par>
                                <p:cTn id="16" presetID="10" presetClass="entr" presetSubtype="0" fill="hold" grpId="0" nodeType="with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fade">
                                      <p:cBhvr>
                                        <p:cTn id="18" dur="500"/>
                                        <p:tgtEl>
                                          <p:spTgt spid="21"/>
                                        </p:tgtEl>
                                      </p:cBhvr>
                                    </p:animEffect>
                                  </p:childTnLst>
                                </p:cTn>
                              </p:par>
                              <p:par>
                                <p:cTn id="19" presetID="53" presetClass="entr" presetSubtype="16" fill="hold" nodeType="withEffect">
                                  <p:stCondLst>
                                    <p:cond delay="0"/>
                                  </p:stCondLst>
                                  <p:childTnLst>
                                    <p:set>
                                      <p:cBhvr>
                                        <p:cTn id="20" dur="1" fill="hold">
                                          <p:stCondLst>
                                            <p:cond delay="0"/>
                                          </p:stCondLst>
                                        </p:cTn>
                                        <p:tgtEl>
                                          <p:spTgt spid="22"/>
                                        </p:tgtEl>
                                        <p:attrNameLst>
                                          <p:attrName>style.visibility</p:attrName>
                                        </p:attrNameLst>
                                      </p:cBhvr>
                                      <p:to>
                                        <p:strVal val="visible"/>
                                      </p:to>
                                    </p:set>
                                    <p:anim calcmode="lin" valueType="num">
                                      <p:cBhvr>
                                        <p:cTn id="21" dur="500" fill="hold"/>
                                        <p:tgtEl>
                                          <p:spTgt spid="22"/>
                                        </p:tgtEl>
                                        <p:attrNameLst>
                                          <p:attrName>ppt_w</p:attrName>
                                        </p:attrNameLst>
                                      </p:cBhvr>
                                      <p:tavLst>
                                        <p:tav tm="0">
                                          <p:val>
                                            <p:fltVal val="0"/>
                                          </p:val>
                                        </p:tav>
                                        <p:tav tm="100000">
                                          <p:val>
                                            <p:strVal val="#ppt_w"/>
                                          </p:val>
                                        </p:tav>
                                      </p:tavLst>
                                    </p:anim>
                                    <p:anim calcmode="lin" valueType="num">
                                      <p:cBhvr>
                                        <p:cTn id="22" dur="500" fill="hold"/>
                                        <p:tgtEl>
                                          <p:spTgt spid="22"/>
                                        </p:tgtEl>
                                        <p:attrNameLst>
                                          <p:attrName>ppt_h</p:attrName>
                                        </p:attrNameLst>
                                      </p:cBhvr>
                                      <p:tavLst>
                                        <p:tav tm="0">
                                          <p:val>
                                            <p:fltVal val="0"/>
                                          </p:val>
                                        </p:tav>
                                        <p:tav tm="100000">
                                          <p:val>
                                            <p:strVal val="#ppt_h"/>
                                          </p:val>
                                        </p:tav>
                                      </p:tavLst>
                                    </p:anim>
                                    <p:animEffect transition="in" filter="fade">
                                      <p:cBhvr>
                                        <p:cTn id="23" dur="500"/>
                                        <p:tgtEl>
                                          <p:spTgt spid="22"/>
                                        </p:tgtEl>
                                      </p:cBhvr>
                                    </p:animEffect>
                                  </p:childTnLst>
                                </p:cTn>
                              </p:par>
                            </p:childTnLst>
                          </p:cTn>
                        </p:par>
                        <p:par>
                          <p:cTn id="24" fill="hold">
                            <p:stCondLst>
                              <p:cond delay="1500"/>
                            </p:stCondLst>
                            <p:childTnLst>
                              <p:par>
                                <p:cTn id="25" presetID="42" presetClass="path" presetSubtype="0" accel="50000" decel="50000" fill="hold" grpId="0" nodeType="afterEffect">
                                  <p:stCondLst>
                                    <p:cond delay="0"/>
                                  </p:stCondLst>
                                  <p:childTnLst>
                                    <p:animMotion origin="layout" path="M -1.94444E-6 3.7037E-7 L 0.3967 0.00255 " pathEditMode="relative" rAng="0" ptsTypes="AA">
                                      <p:cBhvr>
                                        <p:cTn id="26" dur="1000" fill="hold"/>
                                        <p:tgtEl>
                                          <p:spTgt spid="23"/>
                                        </p:tgtEl>
                                        <p:attrNameLst>
                                          <p:attrName>ppt_x</p:attrName>
                                          <p:attrName>ppt_y</p:attrName>
                                        </p:attrNameLst>
                                      </p:cBhvr>
                                      <p:rCtr x="19826" y="116"/>
                                    </p:animMotion>
                                  </p:childTnLst>
                                </p:cTn>
                              </p:par>
                              <p:par>
                                <p:cTn id="27" presetID="10" presetClass="entr" presetSubtype="0" fill="hold" grpId="0" nodeType="withEffect">
                                  <p:stCondLst>
                                    <p:cond delay="0"/>
                                  </p:stCondLst>
                                  <p:childTnLst>
                                    <p:set>
                                      <p:cBhvr>
                                        <p:cTn id="28" dur="1" fill="hold">
                                          <p:stCondLst>
                                            <p:cond delay="0"/>
                                          </p:stCondLst>
                                        </p:cTn>
                                        <p:tgtEl>
                                          <p:spTgt spid="24"/>
                                        </p:tgtEl>
                                        <p:attrNameLst>
                                          <p:attrName>style.visibility</p:attrName>
                                        </p:attrNameLst>
                                      </p:cBhvr>
                                      <p:to>
                                        <p:strVal val="visible"/>
                                      </p:to>
                                    </p:set>
                                    <p:animEffect transition="in" filter="fade">
                                      <p:cBhvr>
                                        <p:cTn id="29" dur="500"/>
                                        <p:tgtEl>
                                          <p:spTgt spid="24"/>
                                        </p:tgtEl>
                                      </p:cBhvr>
                                    </p:animEffect>
                                  </p:childTnLst>
                                </p:cTn>
                              </p:par>
                              <p:par>
                                <p:cTn id="30" presetID="53" presetClass="entr" presetSubtype="16" fill="hold" nodeType="withEffect">
                                  <p:stCondLst>
                                    <p:cond delay="0"/>
                                  </p:stCondLst>
                                  <p:childTnLst>
                                    <p:set>
                                      <p:cBhvr>
                                        <p:cTn id="31" dur="1" fill="hold">
                                          <p:stCondLst>
                                            <p:cond delay="0"/>
                                          </p:stCondLst>
                                        </p:cTn>
                                        <p:tgtEl>
                                          <p:spTgt spid="25"/>
                                        </p:tgtEl>
                                        <p:attrNameLst>
                                          <p:attrName>style.visibility</p:attrName>
                                        </p:attrNameLst>
                                      </p:cBhvr>
                                      <p:to>
                                        <p:strVal val="visible"/>
                                      </p:to>
                                    </p:set>
                                    <p:anim calcmode="lin" valueType="num">
                                      <p:cBhvr>
                                        <p:cTn id="32" dur="500" fill="hold"/>
                                        <p:tgtEl>
                                          <p:spTgt spid="25"/>
                                        </p:tgtEl>
                                        <p:attrNameLst>
                                          <p:attrName>ppt_w</p:attrName>
                                        </p:attrNameLst>
                                      </p:cBhvr>
                                      <p:tavLst>
                                        <p:tav tm="0">
                                          <p:val>
                                            <p:fltVal val="0"/>
                                          </p:val>
                                        </p:tav>
                                        <p:tav tm="100000">
                                          <p:val>
                                            <p:strVal val="#ppt_w"/>
                                          </p:val>
                                        </p:tav>
                                      </p:tavLst>
                                    </p:anim>
                                    <p:anim calcmode="lin" valueType="num">
                                      <p:cBhvr>
                                        <p:cTn id="33" dur="500" fill="hold"/>
                                        <p:tgtEl>
                                          <p:spTgt spid="25"/>
                                        </p:tgtEl>
                                        <p:attrNameLst>
                                          <p:attrName>ppt_h</p:attrName>
                                        </p:attrNameLst>
                                      </p:cBhvr>
                                      <p:tavLst>
                                        <p:tav tm="0">
                                          <p:val>
                                            <p:fltVal val="0"/>
                                          </p:val>
                                        </p:tav>
                                        <p:tav tm="100000">
                                          <p:val>
                                            <p:strVal val="#ppt_h"/>
                                          </p:val>
                                        </p:tav>
                                      </p:tavLst>
                                    </p:anim>
                                    <p:animEffect transition="in" filter="fade">
                                      <p:cBhvr>
                                        <p:cTn id="34" dur="500"/>
                                        <p:tgtEl>
                                          <p:spTgt spid="25"/>
                                        </p:tgtEl>
                                      </p:cBhvr>
                                    </p:animEffect>
                                  </p:childTnLst>
                                </p:cTn>
                              </p:par>
                            </p:childTnLst>
                          </p:cTn>
                        </p:par>
                        <p:par>
                          <p:cTn id="35" fill="hold">
                            <p:stCondLst>
                              <p:cond delay="2500"/>
                            </p:stCondLst>
                            <p:childTnLst>
                              <p:par>
                                <p:cTn id="36" presetID="42" presetClass="path" presetSubtype="0" accel="50000" decel="50000" fill="hold" grpId="0" nodeType="afterEffect">
                                  <p:stCondLst>
                                    <p:cond delay="0"/>
                                  </p:stCondLst>
                                  <p:childTnLst>
                                    <p:animMotion origin="layout" path="M -1.94444E-6 -1.85185E-6 L 0.404 0.00255 " pathEditMode="relative" rAng="0" ptsTypes="AA">
                                      <p:cBhvr>
                                        <p:cTn id="37" dur="1000" fill="hold"/>
                                        <p:tgtEl>
                                          <p:spTgt spid="26"/>
                                        </p:tgtEl>
                                        <p:attrNameLst>
                                          <p:attrName>ppt_x</p:attrName>
                                          <p:attrName>ppt_y</p:attrName>
                                        </p:attrNameLst>
                                      </p:cBhvr>
                                      <p:rCtr x="20191" y="11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8" grpId="0" animBg="1"/>
      <p:bldP spid="21" grpId="0" animBg="1"/>
      <p:bldP spid="23" grpId="0" animBg="1"/>
      <p:bldP spid="24" grpId="0" animBg="1"/>
      <p:bldP spid="2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90486" y="1094988"/>
            <a:ext cx="8553514" cy="1834193"/>
          </a:xfrm>
        </p:spPr>
        <p:txBody>
          <a:bodyPr>
            <a:normAutofit/>
          </a:bodyPr>
          <a:lstStyle/>
          <a:p>
            <a:r>
              <a:rPr lang="en-GB" sz="3200" b="1" dirty="0">
                <a:solidFill>
                  <a:schemeClr val="accent2">
                    <a:lumMod val="50000"/>
                  </a:schemeClr>
                </a:solidFill>
                <a:ea typeface="+mj-ea"/>
                <a:cs typeface="+mj-cs"/>
              </a:rPr>
              <a:t>Prostate Cancer Treatment</a:t>
            </a:r>
          </a:p>
        </p:txBody>
      </p:sp>
    </p:spTree>
    <p:extLst>
      <p:ext uri="{BB962C8B-B14F-4D97-AF65-F5344CB8AC3E}">
        <p14:creationId xmlns:p14="http://schemas.microsoft.com/office/powerpoint/2010/main" val="4219968280"/>
      </p:ext>
    </p:extLst>
  </p:cSld>
  <p:clrMapOvr>
    <a:masterClrMapping/>
  </p:clrMapOvr>
  <p:transition spd="slow">
    <p:push dir="u"/>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3000" b="1" dirty="0">
                <a:solidFill>
                  <a:schemeClr val="accent2">
                    <a:lumMod val="50000"/>
                  </a:schemeClr>
                </a:solidFill>
                <a:ea typeface="+mj-ea"/>
                <a:cs typeface="+mj-cs"/>
              </a:rPr>
              <a:t>Prostate Cancer Treatment Options</a:t>
            </a:r>
          </a:p>
        </p:txBody>
      </p:sp>
      <p:sp>
        <p:nvSpPr>
          <p:cNvPr id="3" name="Content Placeholder 2"/>
          <p:cNvSpPr>
            <a:spLocks noGrp="1"/>
          </p:cNvSpPr>
          <p:nvPr>
            <p:ph idx="1"/>
          </p:nvPr>
        </p:nvSpPr>
        <p:spPr>
          <a:xfrm>
            <a:off x="595278" y="1510060"/>
            <a:ext cx="5081621" cy="4132330"/>
          </a:xfrm>
        </p:spPr>
        <p:txBody>
          <a:bodyPr>
            <a:normAutofit/>
          </a:bodyPr>
          <a:lstStyle/>
          <a:p>
            <a:pPr marL="274320" lvl="1" indent="-274320">
              <a:spcBef>
                <a:spcPts val="600"/>
              </a:spcBef>
              <a:buFont typeface="Arial"/>
              <a:buChar char="•"/>
            </a:pPr>
            <a:r>
              <a:rPr lang="en-GB" sz="1600" noProof="0" dirty="0" smtClean="0">
                <a:solidFill>
                  <a:schemeClr val="tx1"/>
                </a:solidFill>
              </a:rPr>
              <a:t>Active surveillance </a:t>
            </a:r>
            <a:r>
              <a:rPr lang="en-GB" sz="1600" dirty="0">
                <a:solidFill>
                  <a:schemeClr val="tx1"/>
                </a:solidFill>
              </a:rPr>
              <a:t>and </a:t>
            </a:r>
            <a:r>
              <a:rPr lang="en-GB" sz="1600" dirty="0" smtClean="0">
                <a:solidFill>
                  <a:schemeClr val="tx1"/>
                </a:solidFill>
              </a:rPr>
              <a:t>watchful waiting</a:t>
            </a:r>
            <a:r>
              <a:rPr lang="en-GB" sz="1600" baseline="30000" noProof="0" dirty="0" smtClean="0">
                <a:solidFill>
                  <a:schemeClr val="tx1"/>
                </a:solidFill>
              </a:rPr>
              <a:t>1</a:t>
            </a:r>
          </a:p>
          <a:p>
            <a:pPr marL="274320" lvl="1" indent="-274320">
              <a:spcBef>
                <a:spcPts val="600"/>
              </a:spcBef>
              <a:buFont typeface="Arial"/>
              <a:buChar char="•"/>
            </a:pPr>
            <a:r>
              <a:rPr lang="en-GB" sz="1600" noProof="0" dirty="0" smtClean="0">
                <a:solidFill>
                  <a:schemeClr val="tx1"/>
                </a:solidFill>
              </a:rPr>
              <a:t>Surgery</a:t>
            </a:r>
            <a:r>
              <a:rPr lang="en-GB" sz="1600" baseline="30000" noProof="0" dirty="0" smtClean="0">
                <a:solidFill>
                  <a:schemeClr val="tx1"/>
                </a:solidFill>
              </a:rPr>
              <a:t>1</a:t>
            </a:r>
          </a:p>
          <a:p>
            <a:pPr marL="274320" lvl="1" indent="-274320">
              <a:spcBef>
                <a:spcPts val="600"/>
              </a:spcBef>
              <a:buFont typeface="Arial"/>
              <a:buChar char="•"/>
            </a:pPr>
            <a:r>
              <a:rPr lang="en-GB" sz="1600" dirty="0" smtClean="0">
                <a:solidFill>
                  <a:schemeClr val="tx1"/>
                </a:solidFill>
              </a:rPr>
              <a:t>Radiation therapy</a:t>
            </a:r>
            <a:r>
              <a:rPr lang="en-GB" sz="1600" baseline="30000" noProof="0" dirty="0" smtClean="0">
                <a:solidFill>
                  <a:schemeClr val="tx1"/>
                </a:solidFill>
              </a:rPr>
              <a:t>1</a:t>
            </a:r>
          </a:p>
          <a:p>
            <a:pPr marL="274320" lvl="1" indent="-274320">
              <a:spcBef>
                <a:spcPts val="600"/>
              </a:spcBef>
              <a:buFont typeface="Arial"/>
              <a:buChar char="•"/>
            </a:pPr>
            <a:r>
              <a:rPr lang="en-GB" sz="1600" dirty="0">
                <a:solidFill>
                  <a:schemeClr val="tx1"/>
                </a:solidFill>
              </a:rPr>
              <a:t>Androgen deprivation therapy (</a:t>
            </a:r>
            <a:r>
              <a:rPr lang="en-GB" sz="1600" dirty="0" smtClean="0">
                <a:solidFill>
                  <a:schemeClr val="tx1"/>
                </a:solidFill>
              </a:rPr>
              <a:t>ADT)</a:t>
            </a:r>
            <a:r>
              <a:rPr lang="en-GB" sz="1600" baseline="30000" noProof="0" dirty="0" smtClean="0">
                <a:solidFill>
                  <a:schemeClr val="tx1"/>
                </a:solidFill>
              </a:rPr>
              <a:t>1</a:t>
            </a:r>
          </a:p>
          <a:p>
            <a:pPr marL="548640" lvl="1" indent="-274320">
              <a:spcBef>
                <a:spcPts val="0"/>
              </a:spcBef>
              <a:buFont typeface="Calibri Light" panose="020F0302020204030204" pitchFamily="34" charset="0"/>
              <a:buChar char="–"/>
            </a:pPr>
            <a:r>
              <a:rPr lang="en-GB" sz="1600" noProof="0" dirty="0" smtClean="0">
                <a:solidFill>
                  <a:schemeClr val="tx1"/>
                </a:solidFill>
              </a:rPr>
              <a:t>Monotherapy</a:t>
            </a:r>
          </a:p>
          <a:p>
            <a:pPr marL="548640" lvl="1" indent="-274320">
              <a:spcBef>
                <a:spcPts val="0"/>
              </a:spcBef>
              <a:buFont typeface="Calibri Light" panose="020F0302020204030204" pitchFamily="34" charset="0"/>
              <a:buChar char="–"/>
            </a:pPr>
            <a:r>
              <a:rPr lang="en-GB" sz="1600" noProof="0" dirty="0" smtClean="0">
                <a:solidFill>
                  <a:schemeClr val="tx1"/>
                </a:solidFill>
              </a:rPr>
              <a:t>Combination therapy</a:t>
            </a:r>
          </a:p>
          <a:p>
            <a:pPr marL="274320" lvl="1" indent="-274320">
              <a:spcBef>
                <a:spcPts val="600"/>
              </a:spcBef>
              <a:buFont typeface="Arial"/>
              <a:buChar char="•"/>
            </a:pPr>
            <a:r>
              <a:rPr lang="en-GB" sz="1600" noProof="0" dirty="0" smtClean="0">
                <a:solidFill>
                  <a:schemeClr val="tx1"/>
                </a:solidFill>
              </a:rPr>
              <a:t>Chemotherapy</a:t>
            </a:r>
            <a:r>
              <a:rPr lang="en-GB" sz="1600" baseline="30000" noProof="0" dirty="0" smtClean="0">
                <a:solidFill>
                  <a:schemeClr val="tx1"/>
                </a:solidFill>
              </a:rPr>
              <a:t>1</a:t>
            </a:r>
          </a:p>
          <a:p>
            <a:pPr marL="274320" lvl="1" indent="-274320">
              <a:spcBef>
                <a:spcPts val="600"/>
              </a:spcBef>
              <a:buFont typeface="Arial"/>
              <a:buChar char="•"/>
            </a:pPr>
            <a:r>
              <a:rPr lang="en-GB" sz="1600" noProof="0" dirty="0" smtClean="0">
                <a:solidFill>
                  <a:schemeClr val="tx1"/>
                </a:solidFill>
              </a:rPr>
              <a:t>Bone-directed treatments</a:t>
            </a:r>
            <a:r>
              <a:rPr lang="en-GB" sz="1600" baseline="30000" noProof="0" dirty="0" smtClean="0">
                <a:solidFill>
                  <a:schemeClr val="tx1"/>
                </a:solidFill>
              </a:rPr>
              <a:t>1</a:t>
            </a:r>
          </a:p>
          <a:p>
            <a:pPr marL="274320" lvl="1" indent="-274320">
              <a:spcBef>
                <a:spcPts val="600"/>
              </a:spcBef>
              <a:buFont typeface="Arial"/>
              <a:buChar char="•"/>
            </a:pPr>
            <a:r>
              <a:rPr lang="en-GB" sz="1600" noProof="0" dirty="0" smtClean="0">
                <a:solidFill>
                  <a:schemeClr val="tx1"/>
                </a:solidFill>
              </a:rPr>
              <a:t>Immunotherapy</a:t>
            </a:r>
            <a:r>
              <a:rPr lang="en-GB" sz="1600" baseline="30000" noProof="0" dirty="0" smtClean="0">
                <a:solidFill>
                  <a:schemeClr val="tx1"/>
                </a:solidFill>
              </a:rPr>
              <a:t>1</a:t>
            </a:r>
          </a:p>
          <a:p>
            <a:pPr marL="274320" lvl="1" indent="-274320">
              <a:spcBef>
                <a:spcPts val="600"/>
              </a:spcBef>
              <a:buFont typeface="Arial"/>
              <a:buChar char="•"/>
            </a:pPr>
            <a:r>
              <a:rPr lang="en-GB" sz="1600" noProof="0" dirty="0" smtClean="0">
                <a:solidFill>
                  <a:schemeClr val="tx1"/>
                </a:solidFill>
              </a:rPr>
              <a:t>Experimental therapeutic options</a:t>
            </a:r>
          </a:p>
          <a:p>
            <a:pPr marL="548640" lvl="1" indent="-274320">
              <a:spcBef>
                <a:spcPts val="0"/>
              </a:spcBef>
              <a:buFont typeface="Calibri Light" panose="020F0302020204030204" pitchFamily="34" charset="0"/>
              <a:buChar char="–"/>
            </a:pPr>
            <a:r>
              <a:rPr lang="en-GB" sz="1600" noProof="0" dirty="0" smtClean="0">
                <a:solidFill>
                  <a:schemeClr val="tx1"/>
                </a:solidFill>
              </a:rPr>
              <a:t>High-intensity focussed ultrasound (HIFU)</a:t>
            </a:r>
            <a:r>
              <a:rPr lang="en-GB" sz="1600" baseline="30000" noProof="0" dirty="0" smtClean="0">
                <a:solidFill>
                  <a:schemeClr val="tx1"/>
                </a:solidFill>
              </a:rPr>
              <a:t>1</a:t>
            </a:r>
          </a:p>
          <a:p>
            <a:pPr marL="548640" lvl="1" indent="-274320">
              <a:spcBef>
                <a:spcPts val="0"/>
              </a:spcBef>
              <a:buFont typeface="Calibri Light" panose="020F0302020204030204" pitchFamily="34" charset="0"/>
              <a:buChar char="–"/>
            </a:pPr>
            <a:r>
              <a:rPr lang="en-GB" sz="1600" noProof="0" dirty="0" smtClean="0">
                <a:solidFill>
                  <a:schemeClr val="tx1"/>
                </a:solidFill>
              </a:rPr>
              <a:t>Cryosurgery</a:t>
            </a:r>
            <a:r>
              <a:rPr lang="en-GB" sz="1600" baseline="30000" noProof="0" dirty="0" smtClean="0">
                <a:solidFill>
                  <a:schemeClr val="tx1"/>
                </a:solidFill>
              </a:rPr>
              <a:t>1</a:t>
            </a:r>
          </a:p>
          <a:p>
            <a:pPr marL="274320" lvl="1" indent="-274320">
              <a:spcBef>
                <a:spcPts val="600"/>
              </a:spcBef>
              <a:buFont typeface="Arial"/>
              <a:buChar char="•"/>
            </a:pPr>
            <a:r>
              <a:rPr lang="en-GB" sz="1600" noProof="0" dirty="0" smtClean="0">
                <a:solidFill>
                  <a:schemeClr val="tx1"/>
                </a:solidFill>
              </a:rPr>
              <a:t>Latest advanced therapies</a:t>
            </a:r>
          </a:p>
          <a:p>
            <a:pPr marL="274320" indent="-274320"/>
            <a:endParaRPr lang="en-GB" sz="1600" noProof="0" dirty="0">
              <a:solidFill>
                <a:schemeClr val="tx1"/>
              </a:solidFill>
            </a:endParaRPr>
          </a:p>
        </p:txBody>
      </p:sp>
      <p:sp>
        <p:nvSpPr>
          <p:cNvPr id="4" name="TextBox 3"/>
          <p:cNvSpPr txBox="1"/>
          <p:nvPr/>
        </p:nvSpPr>
        <p:spPr>
          <a:xfrm>
            <a:off x="136525" y="6374715"/>
            <a:ext cx="4814138" cy="215444"/>
          </a:xfrm>
          <a:prstGeom prst="rect">
            <a:avLst/>
          </a:prstGeom>
          <a:noFill/>
        </p:spPr>
        <p:txBody>
          <a:bodyPr wrap="none" rtlCol="0">
            <a:spAutoFit/>
          </a:bodyPr>
          <a:lstStyle/>
          <a:p>
            <a:pPr marL="228600" indent="-228600">
              <a:buFont typeface="+mj-lt"/>
              <a:buAutoNum type="arabicPeriod"/>
              <a:defRPr/>
            </a:pPr>
            <a:r>
              <a:rPr lang="en-GB" sz="800" dirty="0">
                <a:solidFill>
                  <a:prstClr val="black"/>
                </a:solidFill>
              </a:rPr>
              <a:t>http://www.cancer.org/acs/groups/cid/documents/webcontent/003134-pdf.pdf. Accessed April 4, 2016</a:t>
            </a:r>
            <a:r>
              <a:rPr lang="en-GB" sz="800" dirty="0" smtClean="0">
                <a:solidFill>
                  <a:prstClr val="black"/>
                </a:solidFill>
              </a:rPr>
              <a:t>.</a:t>
            </a:r>
            <a:endParaRPr lang="en-GB" sz="800" dirty="0"/>
          </a:p>
        </p:txBody>
      </p:sp>
      <p:sp>
        <p:nvSpPr>
          <p:cNvPr id="9" name="Pentagon 8"/>
          <p:cNvSpPr/>
          <p:nvPr/>
        </p:nvSpPr>
        <p:spPr>
          <a:xfrm>
            <a:off x="-43103" y="1020483"/>
            <a:ext cx="696685" cy="387508"/>
          </a:xfrm>
          <a:prstGeom prst="homePlate">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10800000" scaled="1"/>
            <a:tileRect/>
          </a:gradFill>
          <a:ln>
            <a:no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sz="1600" dirty="0"/>
          </a:p>
        </p:txBody>
      </p:sp>
      <p:sp>
        <p:nvSpPr>
          <p:cNvPr id="10" name="TextBox 9"/>
          <p:cNvSpPr txBox="1"/>
          <p:nvPr/>
        </p:nvSpPr>
        <p:spPr>
          <a:xfrm>
            <a:off x="-27384" y="1044960"/>
            <a:ext cx="556306" cy="338554"/>
          </a:xfrm>
          <a:prstGeom prst="rect">
            <a:avLst/>
          </a:prstGeom>
          <a:noFill/>
        </p:spPr>
        <p:txBody>
          <a:bodyPr wrap="none" rtlCol="0">
            <a:spAutoFit/>
          </a:bodyPr>
          <a:lstStyle/>
          <a:p>
            <a:r>
              <a:rPr lang="en-GB" sz="1600" spc="-38" dirty="0" smtClean="0">
                <a:solidFill>
                  <a:srgbClr val="A7381D"/>
                </a:solidFill>
                <a:ea typeface="+mj-ea"/>
                <a:cs typeface="+mj-cs"/>
              </a:rPr>
              <a:t>1/35</a:t>
            </a:r>
            <a:endParaRPr lang="en-GB" sz="1600" spc="-38" dirty="0">
              <a:solidFill>
                <a:srgbClr val="A7381D"/>
              </a:solidFill>
              <a:ea typeface="+mj-ea"/>
              <a:cs typeface="+mj-cs"/>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06823" y="1596420"/>
            <a:ext cx="4193337" cy="2798596"/>
          </a:xfrm>
          <a:prstGeom prst="rect">
            <a:avLst/>
          </a:prstGeom>
        </p:spPr>
      </p:pic>
    </p:spTree>
    <p:extLst>
      <p:ext uri="{BB962C8B-B14F-4D97-AF65-F5344CB8AC3E}">
        <p14:creationId xmlns:p14="http://schemas.microsoft.com/office/powerpoint/2010/main" val="37536959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500"/>
                                        <p:tgtEl>
                                          <p:spTgt spid="3">
                                            <p:txEl>
                                              <p:pRg st="2" end="2"/>
                                            </p:txEl>
                                          </p:spTgt>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Effect transition="in" filter="fade">
                                      <p:cBhvr>
                                        <p:cTn id="23" dur="500"/>
                                        <p:tgtEl>
                                          <p:spTgt spid="3">
                                            <p:txEl>
                                              <p:pRg st="3" end="3"/>
                                            </p:txEl>
                                          </p:spTgt>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Effect transition="in" filter="fade">
                                      <p:cBhvr>
                                        <p:cTn id="31" dur="500"/>
                                        <p:tgtEl>
                                          <p:spTgt spid="3">
                                            <p:txEl>
                                              <p:pRg st="5" end="5"/>
                                            </p:txEl>
                                          </p:spTgt>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Effect transition="in" filter="fade">
                                      <p:cBhvr>
                                        <p:cTn id="35" dur="500"/>
                                        <p:tgtEl>
                                          <p:spTgt spid="3">
                                            <p:txEl>
                                              <p:pRg st="6" end="6"/>
                                            </p:txEl>
                                          </p:spTgt>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3">
                                            <p:txEl>
                                              <p:pRg st="7" end="7"/>
                                            </p:txEl>
                                          </p:spTgt>
                                        </p:tgtEl>
                                        <p:attrNameLst>
                                          <p:attrName>style.visibility</p:attrName>
                                        </p:attrNameLst>
                                      </p:cBhvr>
                                      <p:to>
                                        <p:strVal val="visible"/>
                                      </p:to>
                                    </p:set>
                                    <p:animEffect transition="in" filter="fade">
                                      <p:cBhvr>
                                        <p:cTn id="39" dur="500"/>
                                        <p:tgtEl>
                                          <p:spTgt spid="3">
                                            <p:txEl>
                                              <p:pRg st="7" end="7"/>
                                            </p:txEl>
                                          </p:spTgt>
                                        </p:tgtEl>
                                      </p:cBhvr>
                                    </p:animEffect>
                                  </p:childTnLst>
                                </p:cTn>
                              </p:par>
                            </p:childTnLst>
                          </p:cTn>
                        </p:par>
                        <p:par>
                          <p:cTn id="40" fill="hold">
                            <p:stCondLst>
                              <p:cond delay="4500"/>
                            </p:stCondLst>
                            <p:childTnLst>
                              <p:par>
                                <p:cTn id="41" presetID="10" presetClass="entr" presetSubtype="0" fill="hold" nodeType="afterEffect">
                                  <p:stCondLst>
                                    <p:cond delay="0"/>
                                  </p:stCondLst>
                                  <p:childTnLst>
                                    <p:set>
                                      <p:cBhvr>
                                        <p:cTn id="42" dur="1" fill="hold">
                                          <p:stCondLst>
                                            <p:cond delay="0"/>
                                          </p:stCondLst>
                                        </p:cTn>
                                        <p:tgtEl>
                                          <p:spTgt spid="3">
                                            <p:txEl>
                                              <p:pRg st="8" end="8"/>
                                            </p:txEl>
                                          </p:spTgt>
                                        </p:tgtEl>
                                        <p:attrNameLst>
                                          <p:attrName>style.visibility</p:attrName>
                                        </p:attrNameLst>
                                      </p:cBhvr>
                                      <p:to>
                                        <p:strVal val="visible"/>
                                      </p:to>
                                    </p:set>
                                    <p:animEffect transition="in" filter="fade">
                                      <p:cBhvr>
                                        <p:cTn id="43" dur="500"/>
                                        <p:tgtEl>
                                          <p:spTgt spid="3">
                                            <p:txEl>
                                              <p:pRg st="8" end="8"/>
                                            </p:txEl>
                                          </p:spTgt>
                                        </p:tgtEl>
                                      </p:cBhvr>
                                    </p:animEffect>
                                  </p:childTnLst>
                                </p:cTn>
                              </p:par>
                            </p:childTnLst>
                          </p:cTn>
                        </p:par>
                        <p:par>
                          <p:cTn id="44" fill="hold">
                            <p:stCondLst>
                              <p:cond delay="5000"/>
                            </p:stCondLst>
                            <p:childTnLst>
                              <p:par>
                                <p:cTn id="45" presetID="10" presetClass="entr" presetSubtype="0" fill="hold" nodeType="afterEffect">
                                  <p:stCondLst>
                                    <p:cond delay="0"/>
                                  </p:stCondLst>
                                  <p:childTnLst>
                                    <p:set>
                                      <p:cBhvr>
                                        <p:cTn id="46" dur="1" fill="hold">
                                          <p:stCondLst>
                                            <p:cond delay="0"/>
                                          </p:stCondLst>
                                        </p:cTn>
                                        <p:tgtEl>
                                          <p:spTgt spid="3">
                                            <p:txEl>
                                              <p:pRg st="9" end="9"/>
                                            </p:txEl>
                                          </p:spTgt>
                                        </p:tgtEl>
                                        <p:attrNameLst>
                                          <p:attrName>style.visibility</p:attrName>
                                        </p:attrNameLst>
                                      </p:cBhvr>
                                      <p:to>
                                        <p:strVal val="visible"/>
                                      </p:to>
                                    </p:set>
                                    <p:animEffect transition="in" filter="fade">
                                      <p:cBhvr>
                                        <p:cTn id="47" dur="500"/>
                                        <p:tgtEl>
                                          <p:spTgt spid="3">
                                            <p:txEl>
                                              <p:pRg st="9" end="9"/>
                                            </p:txEl>
                                          </p:spTgt>
                                        </p:tgtEl>
                                      </p:cBhvr>
                                    </p:animEffect>
                                  </p:childTnLst>
                                </p:cTn>
                              </p:par>
                            </p:childTnLst>
                          </p:cTn>
                        </p:par>
                        <p:par>
                          <p:cTn id="48" fill="hold">
                            <p:stCondLst>
                              <p:cond delay="5500"/>
                            </p:stCondLst>
                            <p:childTnLst>
                              <p:par>
                                <p:cTn id="49" presetID="10" presetClass="entr" presetSubtype="0" fill="hold" nodeType="afterEffect">
                                  <p:stCondLst>
                                    <p:cond delay="0"/>
                                  </p:stCondLst>
                                  <p:childTnLst>
                                    <p:set>
                                      <p:cBhvr>
                                        <p:cTn id="50" dur="1" fill="hold">
                                          <p:stCondLst>
                                            <p:cond delay="0"/>
                                          </p:stCondLst>
                                        </p:cTn>
                                        <p:tgtEl>
                                          <p:spTgt spid="3">
                                            <p:txEl>
                                              <p:pRg st="10" end="10"/>
                                            </p:txEl>
                                          </p:spTgt>
                                        </p:tgtEl>
                                        <p:attrNameLst>
                                          <p:attrName>style.visibility</p:attrName>
                                        </p:attrNameLst>
                                      </p:cBhvr>
                                      <p:to>
                                        <p:strVal val="visible"/>
                                      </p:to>
                                    </p:set>
                                    <p:animEffect transition="in" filter="fade">
                                      <p:cBhvr>
                                        <p:cTn id="51" dur="500"/>
                                        <p:tgtEl>
                                          <p:spTgt spid="3">
                                            <p:txEl>
                                              <p:pRg st="10" end="10"/>
                                            </p:txEl>
                                          </p:spTgt>
                                        </p:tgtEl>
                                      </p:cBhvr>
                                    </p:animEffect>
                                  </p:childTnLst>
                                </p:cTn>
                              </p:par>
                            </p:childTnLst>
                          </p:cTn>
                        </p:par>
                        <p:par>
                          <p:cTn id="52" fill="hold">
                            <p:stCondLst>
                              <p:cond delay="6000"/>
                            </p:stCondLst>
                            <p:childTnLst>
                              <p:par>
                                <p:cTn id="53" presetID="10" presetClass="entr" presetSubtype="0" fill="hold" nodeType="afterEffect">
                                  <p:stCondLst>
                                    <p:cond delay="0"/>
                                  </p:stCondLst>
                                  <p:childTnLst>
                                    <p:set>
                                      <p:cBhvr>
                                        <p:cTn id="54" dur="1" fill="hold">
                                          <p:stCondLst>
                                            <p:cond delay="0"/>
                                          </p:stCondLst>
                                        </p:cTn>
                                        <p:tgtEl>
                                          <p:spTgt spid="3">
                                            <p:txEl>
                                              <p:pRg st="11" end="11"/>
                                            </p:txEl>
                                          </p:spTgt>
                                        </p:tgtEl>
                                        <p:attrNameLst>
                                          <p:attrName>style.visibility</p:attrName>
                                        </p:attrNameLst>
                                      </p:cBhvr>
                                      <p:to>
                                        <p:strVal val="visible"/>
                                      </p:to>
                                    </p:set>
                                    <p:animEffect transition="in" filter="fade">
                                      <p:cBhvr>
                                        <p:cTn id="55" dur="500"/>
                                        <p:tgtEl>
                                          <p:spTgt spid="3">
                                            <p:txEl>
                                              <p:pRg st="11" end="11"/>
                                            </p:txEl>
                                          </p:spTgt>
                                        </p:tgtEl>
                                      </p:cBhvr>
                                    </p:animEffect>
                                  </p:childTnLst>
                                </p:cTn>
                              </p:par>
                            </p:childTnLst>
                          </p:cTn>
                        </p:par>
                        <p:par>
                          <p:cTn id="56" fill="hold">
                            <p:stCondLst>
                              <p:cond delay="6500"/>
                            </p:stCondLst>
                            <p:childTnLst>
                              <p:par>
                                <p:cTn id="57" presetID="10" presetClass="entr" presetSubtype="0" fill="hold" nodeType="afterEffect">
                                  <p:stCondLst>
                                    <p:cond delay="0"/>
                                  </p:stCondLst>
                                  <p:childTnLst>
                                    <p:set>
                                      <p:cBhvr>
                                        <p:cTn id="58" dur="1" fill="hold">
                                          <p:stCondLst>
                                            <p:cond delay="0"/>
                                          </p:stCondLst>
                                        </p:cTn>
                                        <p:tgtEl>
                                          <p:spTgt spid="3">
                                            <p:txEl>
                                              <p:pRg st="12" end="12"/>
                                            </p:txEl>
                                          </p:spTgt>
                                        </p:tgtEl>
                                        <p:attrNameLst>
                                          <p:attrName>style.visibility</p:attrName>
                                        </p:attrNameLst>
                                      </p:cBhvr>
                                      <p:to>
                                        <p:strVal val="visible"/>
                                      </p:to>
                                    </p:set>
                                    <p:animEffect transition="in" filter="fade">
                                      <p:cBhvr>
                                        <p:cTn id="59"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6525" y="269851"/>
            <a:ext cx="6910161" cy="638175"/>
          </a:xfrm>
        </p:spPr>
        <p:txBody>
          <a:bodyPr>
            <a:noAutofit/>
          </a:bodyPr>
          <a:lstStyle/>
          <a:p>
            <a:r>
              <a:rPr lang="en-GB" sz="3000" b="1" dirty="0">
                <a:solidFill>
                  <a:schemeClr val="accent2">
                    <a:lumMod val="50000"/>
                  </a:schemeClr>
                </a:solidFill>
                <a:ea typeface="+mj-ea"/>
                <a:cs typeface="+mj-cs"/>
              </a:rPr>
              <a:t>Active Surveillance </a:t>
            </a:r>
            <a:r>
              <a:rPr lang="en-GB" sz="3000" b="1" dirty="0" smtClean="0">
                <a:solidFill>
                  <a:schemeClr val="accent2">
                    <a:lumMod val="50000"/>
                  </a:schemeClr>
                </a:solidFill>
                <a:ea typeface="+mj-ea"/>
                <a:cs typeface="+mj-cs"/>
              </a:rPr>
              <a:t>and</a:t>
            </a:r>
            <a:br>
              <a:rPr lang="en-GB" sz="3000" b="1" dirty="0" smtClean="0">
                <a:solidFill>
                  <a:schemeClr val="accent2">
                    <a:lumMod val="50000"/>
                  </a:schemeClr>
                </a:solidFill>
                <a:ea typeface="+mj-ea"/>
                <a:cs typeface="+mj-cs"/>
              </a:rPr>
            </a:br>
            <a:r>
              <a:rPr lang="en-GB" sz="3000" b="1" dirty="0" smtClean="0">
                <a:solidFill>
                  <a:schemeClr val="accent2">
                    <a:lumMod val="50000"/>
                  </a:schemeClr>
                </a:solidFill>
                <a:ea typeface="+mj-ea"/>
                <a:cs typeface="+mj-cs"/>
              </a:rPr>
              <a:t>Watchful </a:t>
            </a:r>
            <a:r>
              <a:rPr lang="en-GB" sz="3000" b="1" dirty="0">
                <a:solidFill>
                  <a:schemeClr val="accent2">
                    <a:lumMod val="50000"/>
                  </a:schemeClr>
                </a:solidFill>
                <a:ea typeface="+mj-ea"/>
                <a:cs typeface="+mj-cs"/>
              </a:rPr>
              <a:t>Waiting</a:t>
            </a:r>
          </a:p>
        </p:txBody>
      </p:sp>
      <p:sp>
        <p:nvSpPr>
          <p:cNvPr id="8" name="TextBox 7"/>
          <p:cNvSpPr txBox="1"/>
          <p:nvPr/>
        </p:nvSpPr>
        <p:spPr>
          <a:xfrm>
            <a:off x="-27384" y="1044759"/>
            <a:ext cx="9143999" cy="338554"/>
          </a:xfrm>
          <a:prstGeom prst="rect">
            <a:avLst/>
          </a:prstGeom>
          <a:noFill/>
        </p:spPr>
        <p:txBody>
          <a:bodyPr wrap="square" rtlCol="0">
            <a:spAutoFit/>
          </a:bodyPr>
          <a:lstStyle/>
          <a:p>
            <a:pPr algn="ctr"/>
            <a:r>
              <a:rPr lang="en-GB" sz="1600" b="1" dirty="0" smtClean="0"/>
              <a:t>Differences </a:t>
            </a:r>
            <a:r>
              <a:rPr lang="en-GB" sz="1600" b="1" dirty="0"/>
              <a:t>between active surveillance and watchful waiting</a:t>
            </a:r>
            <a:r>
              <a:rPr lang="en-GB" sz="1600" b="1" baseline="30000" dirty="0"/>
              <a:t>1</a:t>
            </a:r>
          </a:p>
        </p:txBody>
      </p:sp>
      <p:sp>
        <p:nvSpPr>
          <p:cNvPr id="9" name="Text Box 139"/>
          <p:cNvSpPr txBox="1">
            <a:spLocks noChangeArrowheads="1"/>
          </p:cNvSpPr>
          <p:nvPr/>
        </p:nvSpPr>
        <p:spPr bwMode="auto">
          <a:xfrm>
            <a:off x="130215" y="6256548"/>
            <a:ext cx="512342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Lst>
        </p:spPr>
        <p:txBody>
          <a:bodyPr wrap="square" anchor="b">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marL="228600" lvl="0" indent="-228600">
              <a:buFont typeface="+mj-lt"/>
              <a:buAutoNum type="arabicPeriod"/>
              <a:defRPr/>
            </a:pPr>
            <a:r>
              <a:rPr lang="en-GB" sz="800" dirty="0" smtClean="0">
                <a:latin typeface="+mn-lt"/>
              </a:rPr>
              <a:t>http://uroweb.org/wp-content/uploads/09-Prostate-Cancer_LR.pdf. Accessed April 8, 2016.</a:t>
            </a:r>
          </a:p>
          <a:p>
            <a:pPr marL="228600" lvl="0" indent="-228600">
              <a:buFont typeface="+mj-lt"/>
              <a:buAutoNum type="arabicPeriod"/>
              <a:defRPr/>
            </a:pPr>
            <a:r>
              <a:rPr lang="en-GB" sz="800" dirty="0" smtClean="0">
                <a:latin typeface="+mn-lt"/>
              </a:rPr>
              <a:t>Bill-Axelson A, et al. </a:t>
            </a:r>
            <a:r>
              <a:rPr lang="en-GB" sz="800" i="1" dirty="0" smtClean="0">
                <a:latin typeface="+mn-lt"/>
              </a:rPr>
              <a:t>N Engl J Med. </a:t>
            </a:r>
            <a:r>
              <a:rPr lang="en-GB" sz="800" dirty="0" smtClean="0">
                <a:latin typeface="+mn-lt"/>
              </a:rPr>
              <a:t>2014;370(10):932-942.</a:t>
            </a:r>
            <a:endParaRPr lang="en-GB" sz="800" dirty="0">
              <a:latin typeface="+mn-lt"/>
            </a:endParaRPr>
          </a:p>
        </p:txBody>
      </p:sp>
      <p:grpSp>
        <p:nvGrpSpPr>
          <p:cNvPr id="7" name="Group 6"/>
          <p:cNvGrpSpPr/>
          <p:nvPr/>
        </p:nvGrpSpPr>
        <p:grpSpPr>
          <a:xfrm>
            <a:off x="419194" y="1465551"/>
            <a:ext cx="8170623" cy="3037609"/>
            <a:chOff x="419713" y="1465551"/>
            <a:chExt cx="8141676" cy="3037609"/>
          </a:xfrm>
        </p:grpSpPr>
        <p:grpSp>
          <p:nvGrpSpPr>
            <p:cNvPr id="5" name="Group 4"/>
            <p:cNvGrpSpPr/>
            <p:nvPr/>
          </p:nvGrpSpPr>
          <p:grpSpPr>
            <a:xfrm>
              <a:off x="565151" y="1465551"/>
              <a:ext cx="7996238" cy="2751368"/>
              <a:chOff x="565151" y="1705068"/>
              <a:chExt cx="7996238" cy="2751368"/>
            </a:xfrm>
            <a:effectLst>
              <a:outerShdw blurRad="114300" dist="76200" dir="5400000" algn="ctr" rotWithShape="0">
                <a:srgbClr val="000000">
                  <a:alpha val="29000"/>
                </a:srgbClr>
              </a:outerShdw>
            </a:effectLst>
          </p:grpSpPr>
          <p:sp>
            <p:nvSpPr>
              <p:cNvPr id="15" name="Rectangle 5"/>
              <p:cNvSpPr>
                <a:spLocks noChangeArrowheads="1"/>
              </p:cNvSpPr>
              <p:nvPr/>
            </p:nvSpPr>
            <p:spPr bwMode="auto">
              <a:xfrm flipH="1">
                <a:off x="571501" y="1711419"/>
                <a:ext cx="2459038" cy="369888"/>
              </a:xfrm>
              <a:prstGeom prst="round1Rect">
                <a:avLst>
                  <a:gd name="adj" fmla="val 34549"/>
                </a:avLst>
              </a:prstGeom>
              <a:solidFill>
                <a:srgbClr val="E9553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Rectangle 6"/>
              <p:cNvSpPr>
                <a:spLocks noChangeArrowheads="1"/>
              </p:cNvSpPr>
              <p:nvPr/>
            </p:nvSpPr>
            <p:spPr bwMode="auto">
              <a:xfrm>
                <a:off x="3030538" y="1711419"/>
                <a:ext cx="3043238" cy="369888"/>
              </a:xfrm>
              <a:prstGeom prst="rect">
                <a:avLst/>
              </a:prstGeom>
              <a:solidFill>
                <a:srgbClr val="E9553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Rectangle 7"/>
              <p:cNvSpPr>
                <a:spLocks noChangeArrowheads="1"/>
              </p:cNvSpPr>
              <p:nvPr/>
            </p:nvSpPr>
            <p:spPr bwMode="auto">
              <a:xfrm>
                <a:off x="6073776" y="1711419"/>
                <a:ext cx="2482850" cy="369888"/>
              </a:xfrm>
              <a:prstGeom prst="round1Rect">
                <a:avLst>
                  <a:gd name="adj" fmla="val 37640"/>
                </a:avLst>
              </a:prstGeom>
              <a:solidFill>
                <a:srgbClr val="E9553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Rectangle 8"/>
              <p:cNvSpPr>
                <a:spLocks noChangeArrowheads="1"/>
              </p:cNvSpPr>
              <p:nvPr/>
            </p:nvSpPr>
            <p:spPr bwMode="auto">
              <a:xfrm>
                <a:off x="571501" y="2081306"/>
                <a:ext cx="2459038" cy="369888"/>
              </a:xfrm>
              <a:prstGeom prst="rect">
                <a:avLst/>
              </a:prstGeom>
              <a:solidFill>
                <a:srgbClr val="FACAC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Rectangle 9"/>
              <p:cNvSpPr>
                <a:spLocks noChangeArrowheads="1"/>
              </p:cNvSpPr>
              <p:nvPr/>
            </p:nvSpPr>
            <p:spPr bwMode="auto">
              <a:xfrm>
                <a:off x="3030538" y="2081306"/>
                <a:ext cx="3043238" cy="369888"/>
              </a:xfrm>
              <a:prstGeom prst="rect">
                <a:avLst/>
              </a:prstGeom>
              <a:solidFill>
                <a:srgbClr val="FACAC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Rectangle 10"/>
              <p:cNvSpPr>
                <a:spLocks noChangeArrowheads="1"/>
              </p:cNvSpPr>
              <p:nvPr/>
            </p:nvSpPr>
            <p:spPr bwMode="auto">
              <a:xfrm>
                <a:off x="6073776" y="2081306"/>
                <a:ext cx="2482850" cy="371475"/>
              </a:xfrm>
              <a:prstGeom prst="rect">
                <a:avLst/>
              </a:prstGeom>
              <a:solidFill>
                <a:srgbClr val="FACAC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Rectangle 11"/>
              <p:cNvSpPr>
                <a:spLocks noChangeArrowheads="1"/>
              </p:cNvSpPr>
              <p:nvPr/>
            </p:nvSpPr>
            <p:spPr bwMode="auto">
              <a:xfrm>
                <a:off x="571501" y="2451194"/>
                <a:ext cx="2459038" cy="373063"/>
              </a:xfrm>
              <a:prstGeom prst="rect">
                <a:avLst/>
              </a:prstGeom>
              <a:solidFill>
                <a:srgbClr val="FACAC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Rectangle 12"/>
              <p:cNvSpPr>
                <a:spLocks noChangeArrowheads="1"/>
              </p:cNvSpPr>
              <p:nvPr/>
            </p:nvSpPr>
            <p:spPr bwMode="auto">
              <a:xfrm>
                <a:off x="3030538" y="2451194"/>
                <a:ext cx="3043238" cy="373063"/>
              </a:xfrm>
              <a:prstGeom prst="rect">
                <a:avLst/>
              </a:prstGeom>
              <a:solidFill>
                <a:srgbClr val="FACAC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Rectangle 13"/>
              <p:cNvSpPr>
                <a:spLocks noChangeArrowheads="1"/>
              </p:cNvSpPr>
              <p:nvPr/>
            </p:nvSpPr>
            <p:spPr bwMode="auto">
              <a:xfrm>
                <a:off x="6073776" y="2452781"/>
                <a:ext cx="2482850" cy="371475"/>
              </a:xfrm>
              <a:prstGeom prst="rect">
                <a:avLst/>
              </a:prstGeom>
              <a:solidFill>
                <a:srgbClr val="FACAC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Rectangle 14"/>
              <p:cNvSpPr>
                <a:spLocks noChangeArrowheads="1"/>
              </p:cNvSpPr>
              <p:nvPr/>
            </p:nvSpPr>
            <p:spPr bwMode="auto">
              <a:xfrm>
                <a:off x="571501" y="2824256"/>
                <a:ext cx="2459038" cy="369888"/>
              </a:xfrm>
              <a:prstGeom prst="rect">
                <a:avLst/>
              </a:prstGeom>
              <a:solidFill>
                <a:srgbClr val="FACAC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Rectangle 15"/>
              <p:cNvSpPr>
                <a:spLocks noChangeArrowheads="1"/>
              </p:cNvSpPr>
              <p:nvPr/>
            </p:nvSpPr>
            <p:spPr bwMode="auto">
              <a:xfrm>
                <a:off x="3030538" y="2824256"/>
                <a:ext cx="3043238" cy="369888"/>
              </a:xfrm>
              <a:prstGeom prst="rect">
                <a:avLst/>
              </a:prstGeom>
              <a:solidFill>
                <a:srgbClr val="FACAC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Rectangle 16"/>
              <p:cNvSpPr>
                <a:spLocks noChangeArrowheads="1"/>
              </p:cNvSpPr>
              <p:nvPr/>
            </p:nvSpPr>
            <p:spPr bwMode="auto">
              <a:xfrm>
                <a:off x="6073776" y="2824256"/>
                <a:ext cx="2482850" cy="369888"/>
              </a:xfrm>
              <a:prstGeom prst="rect">
                <a:avLst/>
              </a:prstGeom>
              <a:solidFill>
                <a:srgbClr val="FACAC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Rectangle 17"/>
              <p:cNvSpPr>
                <a:spLocks noChangeArrowheads="1"/>
              </p:cNvSpPr>
              <p:nvPr/>
            </p:nvSpPr>
            <p:spPr bwMode="auto">
              <a:xfrm>
                <a:off x="571501" y="3194144"/>
                <a:ext cx="2459038" cy="369888"/>
              </a:xfrm>
              <a:prstGeom prst="rect">
                <a:avLst/>
              </a:prstGeom>
              <a:solidFill>
                <a:srgbClr val="FACAC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Rectangle 18"/>
              <p:cNvSpPr>
                <a:spLocks noChangeArrowheads="1"/>
              </p:cNvSpPr>
              <p:nvPr/>
            </p:nvSpPr>
            <p:spPr bwMode="auto">
              <a:xfrm>
                <a:off x="3030538" y="3194144"/>
                <a:ext cx="3043238" cy="369888"/>
              </a:xfrm>
              <a:prstGeom prst="rect">
                <a:avLst/>
              </a:prstGeom>
              <a:solidFill>
                <a:srgbClr val="FACAC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Rectangle 19"/>
              <p:cNvSpPr>
                <a:spLocks noChangeArrowheads="1"/>
              </p:cNvSpPr>
              <p:nvPr/>
            </p:nvSpPr>
            <p:spPr bwMode="auto">
              <a:xfrm>
                <a:off x="6073776" y="3194144"/>
                <a:ext cx="2482850" cy="371475"/>
              </a:xfrm>
              <a:prstGeom prst="rect">
                <a:avLst/>
              </a:prstGeom>
              <a:solidFill>
                <a:srgbClr val="FACAC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Rectangle 20"/>
              <p:cNvSpPr>
                <a:spLocks noChangeArrowheads="1"/>
              </p:cNvSpPr>
              <p:nvPr/>
            </p:nvSpPr>
            <p:spPr bwMode="auto">
              <a:xfrm>
                <a:off x="569914" y="3564032"/>
                <a:ext cx="2459038" cy="457200"/>
              </a:xfrm>
              <a:prstGeom prst="rect">
                <a:avLst/>
              </a:prstGeom>
              <a:solidFill>
                <a:srgbClr val="FACAC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Rectangle 21"/>
              <p:cNvSpPr>
                <a:spLocks noChangeArrowheads="1"/>
              </p:cNvSpPr>
              <p:nvPr/>
            </p:nvSpPr>
            <p:spPr bwMode="auto">
              <a:xfrm>
                <a:off x="3030538" y="3564031"/>
                <a:ext cx="3043238" cy="457200"/>
              </a:xfrm>
              <a:prstGeom prst="rect">
                <a:avLst/>
              </a:prstGeom>
              <a:solidFill>
                <a:srgbClr val="FACAC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Rectangle 22"/>
              <p:cNvSpPr>
                <a:spLocks noChangeArrowheads="1"/>
              </p:cNvSpPr>
              <p:nvPr/>
            </p:nvSpPr>
            <p:spPr bwMode="auto">
              <a:xfrm>
                <a:off x="6073776" y="3565619"/>
                <a:ext cx="2482850" cy="457200"/>
              </a:xfrm>
              <a:prstGeom prst="rect">
                <a:avLst/>
              </a:prstGeom>
              <a:solidFill>
                <a:srgbClr val="FACAC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Rectangle 23"/>
              <p:cNvSpPr>
                <a:spLocks noChangeArrowheads="1"/>
              </p:cNvSpPr>
              <p:nvPr/>
            </p:nvSpPr>
            <p:spPr bwMode="auto">
              <a:xfrm flipH="1" flipV="1">
                <a:off x="571500" y="4021230"/>
                <a:ext cx="2459038" cy="435205"/>
              </a:xfrm>
              <a:prstGeom prst="round1Rect">
                <a:avLst>
                  <a:gd name="adj" fmla="val 37692"/>
                </a:avLst>
              </a:prstGeom>
              <a:solidFill>
                <a:srgbClr val="FACAC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Rectangle 24"/>
              <p:cNvSpPr>
                <a:spLocks noChangeArrowheads="1"/>
              </p:cNvSpPr>
              <p:nvPr/>
            </p:nvSpPr>
            <p:spPr bwMode="auto">
              <a:xfrm>
                <a:off x="3030538" y="4021231"/>
                <a:ext cx="3043238" cy="435205"/>
              </a:xfrm>
              <a:prstGeom prst="rect">
                <a:avLst/>
              </a:prstGeom>
              <a:solidFill>
                <a:srgbClr val="FACAC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Rectangle 25"/>
              <p:cNvSpPr>
                <a:spLocks noChangeArrowheads="1"/>
              </p:cNvSpPr>
              <p:nvPr/>
            </p:nvSpPr>
            <p:spPr bwMode="auto">
              <a:xfrm flipV="1">
                <a:off x="6073776" y="4022819"/>
                <a:ext cx="2482850" cy="433346"/>
              </a:xfrm>
              <a:prstGeom prst="round1Rect">
                <a:avLst>
                  <a:gd name="adj" fmla="val 31459"/>
                </a:avLst>
              </a:prstGeom>
              <a:solidFill>
                <a:srgbClr val="FACAC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Line 26"/>
              <p:cNvSpPr>
                <a:spLocks noChangeShapeType="1"/>
              </p:cNvSpPr>
              <p:nvPr/>
            </p:nvSpPr>
            <p:spPr bwMode="auto">
              <a:xfrm>
                <a:off x="2685043" y="1705068"/>
                <a:ext cx="0" cy="2751367"/>
              </a:xfrm>
              <a:prstGeom prst="line">
                <a:avLst/>
              </a:prstGeom>
              <a:noFill/>
              <a:ln w="12700">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Line 27"/>
              <p:cNvSpPr>
                <a:spLocks noChangeShapeType="1"/>
              </p:cNvSpPr>
              <p:nvPr/>
            </p:nvSpPr>
            <p:spPr bwMode="auto">
              <a:xfrm>
                <a:off x="6141963" y="1705069"/>
                <a:ext cx="0" cy="2751096"/>
              </a:xfrm>
              <a:prstGeom prst="line">
                <a:avLst/>
              </a:prstGeom>
              <a:noFill/>
              <a:ln w="12700">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Line 28"/>
              <p:cNvSpPr>
                <a:spLocks noChangeShapeType="1"/>
              </p:cNvSpPr>
              <p:nvPr/>
            </p:nvSpPr>
            <p:spPr bwMode="auto">
              <a:xfrm>
                <a:off x="565151" y="2081306"/>
                <a:ext cx="7996238" cy="0"/>
              </a:xfrm>
              <a:prstGeom prst="line">
                <a:avLst/>
              </a:prstGeom>
              <a:noFill/>
              <a:ln w="12700">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Line 29"/>
              <p:cNvSpPr>
                <a:spLocks noChangeShapeType="1"/>
              </p:cNvSpPr>
              <p:nvPr/>
            </p:nvSpPr>
            <p:spPr bwMode="auto">
              <a:xfrm>
                <a:off x="565151" y="2332766"/>
                <a:ext cx="7996238" cy="0"/>
              </a:xfrm>
              <a:prstGeom prst="line">
                <a:avLst/>
              </a:prstGeom>
              <a:noFill/>
              <a:ln w="12700">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Line 30"/>
              <p:cNvSpPr>
                <a:spLocks noChangeShapeType="1"/>
              </p:cNvSpPr>
              <p:nvPr/>
            </p:nvSpPr>
            <p:spPr bwMode="auto">
              <a:xfrm>
                <a:off x="565151" y="2626136"/>
                <a:ext cx="7996238" cy="0"/>
              </a:xfrm>
              <a:prstGeom prst="line">
                <a:avLst/>
              </a:prstGeom>
              <a:noFill/>
              <a:ln w="12700">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 name="Line 31"/>
              <p:cNvSpPr>
                <a:spLocks noChangeShapeType="1"/>
              </p:cNvSpPr>
              <p:nvPr/>
            </p:nvSpPr>
            <p:spPr bwMode="auto">
              <a:xfrm>
                <a:off x="565151" y="3108419"/>
                <a:ext cx="7996238" cy="0"/>
              </a:xfrm>
              <a:prstGeom prst="line">
                <a:avLst/>
              </a:prstGeom>
              <a:noFill/>
              <a:ln w="12700">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Line 32"/>
              <p:cNvSpPr>
                <a:spLocks noChangeShapeType="1"/>
              </p:cNvSpPr>
              <p:nvPr/>
            </p:nvSpPr>
            <p:spPr bwMode="auto">
              <a:xfrm>
                <a:off x="565151" y="3443699"/>
                <a:ext cx="7996238" cy="0"/>
              </a:xfrm>
              <a:prstGeom prst="line">
                <a:avLst/>
              </a:prstGeom>
              <a:noFill/>
              <a:ln w="12700">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Line 33"/>
              <p:cNvSpPr>
                <a:spLocks noChangeShapeType="1"/>
              </p:cNvSpPr>
              <p:nvPr/>
            </p:nvSpPr>
            <p:spPr bwMode="auto">
              <a:xfrm>
                <a:off x="565151" y="3956144"/>
                <a:ext cx="7996238" cy="0"/>
              </a:xfrm>
              <a:prstGeom prst="line">
                <a:avLst/>
              </a:prstGeom>
              <a:noFill/>
              <a:ln w="12700">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3" name="Rectangle 65"/>
              <p:cNvSpPr>
                <a:spLocks noChangeArrowheads="1"/>
              </p:cNvSpPr>
              <p:nvPr/>
            </p:nvSpPr>
            <p:spPr bwMode="auto">
              <a:xfrm>
                <a:off x="4338638" y="3610069"/>
                <a:ext cx="6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mn-lt"/>
                </a:endParaRPr>
              </a:p>
            </p:txBody>
          </p:sp>
        </p:grpSp>
        <p:sp>
          <p:nvSpPr>
            <p:cNvPr id="44" name="Rectangle 38"/>
            <p:cNvSpPr>
              <a:spLocks noChangeArrowheads="1"/>
            </p:cNvSpPr>
            <p:nvPr/>
          </p:nvSpPr>
          <p:spPr bwMode="auto">
            <a:xfrm>
              <a:off x="709774" y="1563977"/>
              <a:ext cx="777777"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b="1" i="0" u="none" strike="noStrike" cap="none" normalizeH="0" baseline="0" dirty="0" smtClean="0">
                  <a:ln>
                    <a:noFill/>
                  </a:ln>
                  <a:solidFill>
                    <a:srgbClr val="FFFFFF"/>
                  </a:solidFill>
                  <a:effectLst/>
                  <a:latin typeface="+mn-lt"/>
                </a:rPr>
                <a:t>Parameter</a:t>
              </a:r>
              <a:endParaRPr kumimoji="0" lang="en-US" sz="1400" b="0" i="0" u="none" strike="noStrike" cap="none" normalizeH="0" baseline="0" dirty="0" smtClean="0">
                <a:ln>
                  <a:noFill/>
                </a:ln>
                <a:solidFill>
                  <a:schemeClr val="tx1"/>
                </a:solidFill>
                <a:effectLst/>
                <a:latin typeface="+mn-lt"/>
              </a:endParaRPr>
            </a:p>
          </p:txBody>
        </p:sp>
        <p:sp>
          <p:nvSpPr>
            <p:cNvPr id="45" name="Rectangle 39"/>
            <p:cNvSpPr>
              <a:spLocks noChangeArrowheads="1"/>
            </p:cNvSpPr>
            <p:nvPr/>
          </p:nvSpPr>
          <p:spPr bwMode="auto">
            <a:xfrm>
              <a:off x="2977830" y="1560802"/>
              <a:ext cx="1396088"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b="1" i="0" u="none" strike="noStrike" cap="none" normalizeH="0" baseline="0" dirty="0" smtClean="0">
                  <a:ln>
                    <a:noFill/>
                  </a:ln>
                  <a:solidFill>
                    <a:srgbClr val="FFFFFF"/>
                  </a:solidFill>
                  <a:effectLst/>
                  <a:latin typeface="+mn-lt"/>
                </a:rPr>
                <a:t>Active surveillance</a:t>
              </a:r>
              <a:endParaRPr kumimoji="0" lang="en-US" sz="1400" b="0" i="0" u="none" strike="noStrike" cap="none" normalizeH="0" baseline="0" dirty="0" smtClean="0">
                <a:ln>
                  <a:noFill/>
                </a:ln>
                <a:solidFill>
                  <a:schemeClr val="tx1"/>
                </a:solidFill>
                <a:effectLst/>
                <a:latin typeface="+mn-lt"/>
              </a:endParaRPr>
            </a:p>
          </p:txBody>
        </p:sp>
        <p:sp>
          <p:nvSpPr>
            <p:cNvPr id="46" name="Rectangle 40"/>
            <p:cNvSpPr>
              <a:spLocks noChangeArrowheads="1"/>
            </p:cNvSpPr>
            <p:nvPr/>
          </p:nvSpPr>
          <p:spPr bwMode="auto">
            <a:xfrm>
              <a:off x="6309667" y="1560802"/>
              <a:ext cx="126419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defTabSz="914400"/>
              <a:r>
                <a:rPr lang="en-US" sz="1400" b="1" dirty="0">
                  <a:solidFill>
                    <a:srgbClr val="FFFFFF"/>
                  </a:solidFill>
                  <a:latin typeface="+mn-lt"/>
                </a:rPr>
                <a:t>Watchful </a:t>
              </a:r>
              <a:r>
                <a:rPr lang="en-US" sz="1400" b="1" dirty="0" smtClean="0">
                  <a:solidFill>
                    <a:srgbClr val="FFFFFF"/>
                  </a:solidFill>
                  <a:latin typeface="+mn-lt"/>
                </a:rPr>
                <a:t>waiting</a:t>
              </a:r>
              <a:endParaRPr kumimoji="0" lang="en-US" sz="1400" b="0" i="0" u="none" strike="noStrike" cap="none" normalizeH="0" baseline="0" dirty="0" smtClean="0">
                <a:ln>
                  <a:noFill/>
                </a:ln>
                <a:solidFill>
                  <a:schemeClr val="tx1"/>
                </a:solidFill>
                <a:effectLst/>
                <a:latin typeface="+mn-lt"/>
              </a:endParaRPr>
            </a:p>
          </p:txBody>
        </p:sp>
        <p:sp>
          <p:nvSpPr>
            <p:cNvPr id="47" name="Rectangle 42"/>
            <p:cNvSpPr>
              <a:spLocks noChangeArrowheads="1"/>
            </p:cNvSpPr>
            <p:nvPr/>
          </p:nvSpPr>
          <p:spPr bwMode="auto">
            <a:xfrm>
              <a:off x="709774" y="1859569"/>
              <a:ext cx="129038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smtClean="0">
                  <a:ln>
                    <a:noFill/>
                  </a:ln>
                  <a:solidFill>
                    <a:srgbClr val="000000"/>
                  </a:solidFill>
                  <a:effectLst/>
                  <a:latin typeface="+mn-lt"/>
                </a:rPr>
                <a:t>Treatment intent</a:t>
              </a:r>
              <a:endParaRPr kumimoji="0" lang="en-US" sz="1400" b="0" i="0" u="none" strike="noStrike" cap="none" normalizeH="0" baseline="0" dirty="0" smtClean="0">
                <a:ln>
                  <a:noFill/>
                </a:ln>
                <a:solidFill>
                  <a:schemeClr val="tx1"/>
                </a:solidFill>
                <a:effectLst/>
                <a:latin typeface="+mn-lt"/>
              </a:endParaRPr>
            </a:p>
          </p:txBody>
        </p:sp>
        <p:sp>
          <p:nvSpPr>
            <p:cNvPr id="48" name="Rectangle 43"/>
            <p:cNvSpPr>
              <a:spLocks noChangeArrowheads="1"/>
            </p:cNvSpPr>
            <p:nvPr/>
          </p:nvSpPr>
          <p:spPr bwMode="auto">
            <a:xfrm>
              <a:off x="2977830" y="1859569"/>
              <a:ext cx="664487"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smtClean="0">
                  <a:ln>
                    <a:noFill/>
                  </a:ln>
                  <a:solidFill>
                    <a:srgbClr val="000000"/>
                  </a:solidFill>
                  <a:effectLst/>
                  <a:latin typeface="+mn-lt"/>
                </a:rPr>
                <a:t>Curative</a:t>
              </a:r>
              <a:endParaRPr kumimoji="0" lang="en-US" sz="1400" b="0" i="0" u="none" strike="noStrike" cap="none" normalizeH="0" baseline="0" dirty="0" smtClean="0">
                <a:ln>
                  <a:noFill/>
                </a:ln>
                <a:solidFill>
                  <a:schemeClr val="tx1"/>
                </a:solidFill>
                <a:effectLst/>
                <a:latin typeface="+mn-lt"/>
              </a:endParaRPr>
            </a:p>
          </p:txBody>
        </p:sp>
        <p:sp>
          <p:nvSpPr>
            <p:cNvPr id="49" name="Rectangle 44"/>
            <p:cNvSpPr>
              <a:spLocks noChangeArrowheads="1"/>
            </p:cNvSpPr>
            <p:nvPr/>
          </p:nvSpPr>
          <p:spPr bwMode="auto">
            <a:xfrm>
              <a:off x="6309667" y="1859569"/>
              <a:ext cx="71560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smtClean="0">
                  <a:ln>
                    <a:noFill/>
                  </a:ln>
                  <a:solidFill>
                    <a:srgbClr val="000000"/>
                  </a:solidFill>
                  <a:effectLst/>
                  <a:latin typeface="+mn-lt"/>
                </a:rPr>
                <a:t>Palliative</a:t>
              </a:r>
              <a:endParaRPr kumimoji="0" lang="en-US" sz="1400" b="0" i="0" u="none" strike="noStrike" cap="none" normalizeH="0" baseline="0" dirty="0" smtClean="0">
                <a:ln>
                  <a:noFill/>
                </a:ln>
                <a:solidFill>
                  <a:schemeClr val="tx1"/>
                </a:solidFill>
                <a:effectLst/>
                <a:latin typeface="+mn-lt"/>
              </a:endParaRPr>
            </a:p>
          </p:txBody>
        </p:sp>
        <p:sp>
          <p:nvSpPr>
            <p:cNvPr id="50" name="Rectangle 45"/>
            <p:cNvSpPr>
              <a:spLocks noChangeArrowheads="1"/>
            </p:cNvSpPr>
            <p:nvPr/>
          </p:nvSpPr>
          <p:spPr bwMode="auto">
            <a:xfrm>
              <a:off x="701368" y="2137296"/>
              <a:ext cx="773104"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defTabSz="914400"/>
              <a:r>
                <a:rPr lang="en-US" sz="1400" dirty="0" smtClean="0">
                  <a:solidFill>
                    <a:srgbClr val="000000"/>
                  </a:solidFill>
                  <a:latin typeface="+mn-lt"/>
                </a:rPr>
                <a:t>Follow-up</a:t>
              </a:r>
              <a:endParaRPr kumimoji="0" lang="en-US" sz="1400" b="0" i="0" u="none" strike="noStrike" cap="none" normalizeH="0" baseline="0" dirty="0" smtClean="0">
                <a:ln>
                  <a:noFill/>
                </a:ln>
                <a:solidFill>
                  <a:schemeClr val="tx1"/>
                </a:solidFill>
                <a:effectLst/>
                <a:latin typeface="+mn-lt"/>
              </a:endParaRPr>
            </a:p>
          </p:txBody>
        </p:sp>
        <p:sp>
          <p:nvSpPr>
            <p:cNvPr id="51" name="Rectangle 48"/>
            <p:cNvSpPr>
              <a:spLocks noChangeArrowheads="1"/>
            </p:cNvSpPr>
            <p:nvPr/>
          </p:nvSpPr>
          <p:spPr bwMode="auto">
            <a:xfrm>
              <a:off x="2977830" y="2137296"/>
              <a:ext cx="1626076"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smtClean="0">
                  <a:ln>
                    <a:noFill/>
                  </a:ln>
                  <a:solidFill>
                    <a:srgbClr val="000000"/>
                  </a:solidFill>
                  <a:effectLst/>
                  <a:latin typeface="+mn-lt"/>
                </a:rPr>
                <a:t>Predefined schedule</a:t>
              </a:r>
              <a:endParaRPr kumimoji="0" lang="en-US" sz="1400" b="0" i="0" u="none" strike="noStrike" cap="none" normalizeH="0" baseline="0" dirty="0" smtClean="0">
                <a:ln>
                  <a:noFill/>
                </a:ln>
                <a:solidFill>
                  <a:schemeClr val="tx1"/>
                </a:solidFill>
                <a:effectLst/>
                <a:latin typeface="+mn-lt"/>
              </a:endParaRPr>
            </a:p>
          </p:txBody>
        </p:sp>
        <p:sp>
          <p:nvSpPr>
            <p:cNvPr id="52" name="Rectangle 49"/>
            <p:cNvSpPr>
              <a:spLocks noChangeArrowheads="1"/>
            </p:cNvSpPr>
            <p:nvPr/>
          </p:nvSpPr>
          <p:spPr bwMode="auto">
            <a:xfrm>
              <a:off x="6299672" y="2148862"/>
              <a:ext cx="146510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defTabSz="914400"/>
              <a:r>
                <a:rPr lang="en-US" sz="1400" dirty="0" smtClean="0">
                  <a:solidFill>
                    <a:srgbClr val="000000"/>
                  </a:solidFill>
                  <a:latin typeface="+mn-lt"/>
                </a:rPr>
                <a:t>Patient-specific</a:t>
              </a:r>
              <a:endParaRPr kumimoji="0" lang="en-US" sz="1400" b="0" i="0" u="none" strike="noStrike" cap="none" normalizeH="0" baseline="0" dirty="0" smtClean="0">
                <a:ln>
                  <a:noFill/>
                </a:ln>
                <a:solidFill>
                  <a:schemeClr val="tx1"/>
                </a:solidFill>
                <a:effectLst/>
                <a:latin typeface="+mn-lt"/>
              </a:endParaRPr>
            </a:p>
          </p:txBody>
        </p:sp>
        <p:sp>
          <p:nvSpPr>
            <p:cNvPr id="54" name="Rectangle 52"/>
            <p:cNvSpPr>
              <a:spLocks noChangeArrowheads="1"/>
            </p:cNvSpPr>
            <p:nvPr/>
          </p:nvSpPr>
          <p:spPr bwMode="auto">
            <a:xfrm>
              <a:off x="709774" y="2419639"/>
              <a:ext cx="166601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defTabSz="914400"/>
              <a:r>
                <a:rPr lang="en-US" sz="1400" dirty="0" smtClean="0">
                  <a:solidFill>
                    <a:srgbClr val="000000"/>
                  </a:solidFill>
                  <a:latin typeface="+mn-lt"/>
                </a:rPr>
                <a:t>Assessment/markers</a:t>
              </a:r>
            </a:p>
            <a:p>
              <a:pPr lvl="0" defTabSz="914400"/>
              <a:r>
                <a:rPr lang="en-US" sz="1400" dirty="0" smtClean="0">
                  <a:solidFill>
                    <a:srgbClr val="000000"/>
                  </a:solidFill>
                  <a:latin typeface="+mn-lt"/>
                </a:rPr>
                <a:t>used</a:t>
              </a:r>
              <a:endParaRPr kumimoji="0" lang="en-US" sz="1400" b="0" i="0" u="none" strike="noStrike" cap="none" normalizeH="0" baseline="0" dirty="0" smtClean="0">
                <a:ln>
                  <a:noFill/>
                </a:ln>
                <a:solidFill>
                  <a:schemeClr val="tx1"/>
                </a:solidFill>
                <a:effectLst/>
                <a:latin typeface="+mn-lt"/>
              </a:endParaRPr>
            </a:p>
          </p:txBody>
        </p:sp>
        <p:sp>
          <p:nvSpPr>
            <p:cNvPr id="55" name="Rectangle 54"/>
            <p:cNvSpPr>
              <a:spLocks noChangeArrowheads="1"/>
            </p:cNvSpPr>
            <p:nvPr/>
          </p:nvSpPr>
          <p:spPr bwMode="auto">
            <a:xfrm>
              <a:off x="2977830" y="2527360"/>
              <a:ext cx="306686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defTabSz="914400"/>
              <a:r>
                <a:rPr lang="en-US" sz="1400" dirty="0">
                  <a:solidFill>
                    <a:srgbClr val="000000"/>
                  </a:solidFill>
                  <a:latin typeface="+mn-lt"/>
                </a:rPr>
                <a:t>DRE, PSA, re-biopsy and optional MRI</a:t>
              </a:r>
              <a:endParaRPr kumimoji="0" lang="en-US" sz="1400" b="0" i="0" u="none" strike="noStrike" cap="none" normalizeH="0" baseline="0" dirty="0" smtClean="0">
                <a:ln>
                  <a:noFill/>
                </a:ln>
                <a:solidFill>
                  <a:schemeClr val="tx1"/>
                </a:solidFill>
                <a:effectLst/>
                <a:latin typeface="+mn-lt"/>
              </a:endParaRPr>
            </a:p>
          </p:txBody>
        </p:sp>
        <p:sp>
          <p:nvSpPr>
            <p:cNvPr id="57" name="Rectangle 59"/>
            <p:cNvSpPr>
              <a:spLocks noChangeArrowheads="1"/>
            </p:cNvSpPr>
            <p:nvPr/>
          </p:nvSpPr>
          <p:spPr bwMode="auto">
            <a:xfrm>
              <a:off x="6309667" y="2527360"/>
              <a:ext cx="116924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smtClean="0">
                  <a:ln>
                    <a:noFill/>
                  </a:ln>
                  <a:solidFill>
                    <a:srgbClr val="000000"/>
                  </a:solidFill>
                  <a:effectLst/>
                  <a:latin typeface="+mn-lt"/>
                </a:rPr>
                <a:t>Not predefined</a:t>
              </a:r>
              <a:endParaRPr kumimoji="0" lang="en-US" sz="1400" b="0" i="0" u="none" strike="noStrike" cap="none" normalizeH="0" baseline="0" dirty="0" smtClean="0">
                <a:ln>
                  <a:noFill/>
                </a:ln>
                <a:solidFill>
                  <a:schemeClr val="tx1"/>
                </a:solidFill>
                <a:effectLst/>
                <a:latin typeface="+mn-lt"/>
              </a:endParaRPr>
            </a:p>
          </p:txBody>
        </p:sp>
        <p:sp>
          <p:nvSpPr>
            <p:cNvPr id="58" name="Rectangle 60"/>
            <p:cNvSpPr>
              <a:spLocks noChangeArrowheads="1"/>
            </p:cNvSpPr>
            <p:nvPr/>
          </p:nvSpPr>
          <p:spPr bwMode="auto">
            <a:xfrm>
              <a:off x="709774" y="2920972"/>
              <a:ext cx="1239523"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smtClean="0">
                  <a:ln>
                    <a:noFill/>
                  </a:ln>
                  <a:solidFill>
                    <a:srgbClr val="000000"/>
                  </a:solidFill>
                  <a:effectLst/>
                  <a:latin typeface="+mn-lt"/>
                </a:rPr>
                <a:t>Life expectancy</a:t>
              </a:r>
              <a:endParaRPr kumimoji="0" lang="en-US" sz="1400" b="0" i="0" u="none" strike="noStrike" cap="none" normalizeH="0" baseline="0" dirty="0" smtClean="0">
                <a:ln>
                  <a:noFill/>
                </a:ln>
                <a:solidFill>
                  <a:schemeClr val="tx1"/>
                </a:solidFill>
                <a:effectLst/>
                <a:latin typeface="+mn-lt"/>
              </a:endParaRPr>
            </a:p>
          </p:txBody>
        </p:sp>
        <p:sp>
          <p:nvSpPr>
            <p:cNvPr id="59" name="Rectangle 61"/>
            <p:cNvSpPr>
              <a:spLocks noChangeArrowheads="1"/>
            </p:cNvSpPr>
            <p:nvPr/>
          </p:nvSpPr>
          <p:spPr bwMode="auto">
            <a:xfrm>
              <a:off x="2977830" y="2920972"/>
              <a:ext cx="836998"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smtClean="0">
                  <a:ln>
                    <a:noFill/>
                  </a:ln>
                  <a:solidFill>
                    <a:srgbClr val="000000"/>
                  </a:solidFill>
                  <a:effectLst/>
                  <a:latin typeface="+mn-lt"/>
                </a:rPr>
                <a:t>&gt; 10 </a:t>
              </a:r>
              <a:r>
                <a:rPr kumimoji="0" lang="en-US" sz="1400" b="0" i="0" u="none" strike="noStrike" cap="none" normalizeH="0" baseline="0" dirty="0" smtClean="0">
                  <a:ln>
                    <a:noFill/>
                  </a:ln>
                  <a:solidFill>
                    <a:srgbClr val="000000"/>
                  </a:solidFill>
                  <a:effectLst/>
                  <a:latin typeface="+mn-lt"/>
                </a:rPr>
                <a:t>years</a:t>
              </a:r>
              <a:endParaRPr kumimoji="0" lang="en-US" sz="1400" b="0" i="0" u="none" strike="noStrike" cap="none" normalizeH="0" baseline="0" dirty="0" smtClean="0">
                <a:ln>
                  <a:noFill/>
                </a:ln>
                <a:solidFill>
                  <a:schemeClr val="tx1"/>
                </a:solidFill>
                <a:effectLst/>
                <a:latin typeface="+mn-lt"/>
              </a:endParaRPr>
            </a:p>
          </p:txBody>
        </p:sp>
        <p:sp>
          <p:nvSpPr>
            <p:cNvPr id="60" name="Rectangle 62"/>
            <p:cNvSpPr>
              <a:spLocks noChangeArrowheads="1"/>
            </p:cNvSpPr>
            <p:nvPr/>
          </p:nvSpPr>
          <p:spPr bwMode="auto">
            <a:xfrm>
              <a:off x="6309667" y="2920972"/>
              <a:ext cx="836998"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smtClean="0">
                  <a:ln>
                    <a:noFill/>
                  </a:ln>
                  <a:solidFill>
                    <a:srgbClr val="000000"/>
                  </a:solidFill>
                  <a:effectLst/>
                  <a:latin typeface="+mn-lt"/>
                </a:rPr>
                <a:t>&lt; 10 </a:t>
              </a:r>
              <a:r>
                <a:rPr kumimoji="0" lang="en-US" sz="1400" b="0" i="0" u="none" strike="noStrike" cap="none" normalizeH="0" baseline="0" dirty="0" smtClean="0">
                  <a:ln>
                    <a:noFill/>
                  </a:ln>
                  <a:solidFill>
                    <a:srgbClr val="000000"/>
                  </a:solidFill>
                  <a:effectLst/>
                  <a:latin typeface="+mn-lt"/>
                </a:rPr>
                <a:t>years</a:t>
              </a:r>
              <a:endParaRPr kumimoji="0" lang="en-US" sz="1400" b="0" i="0" u="none" strike="noStrike" cap="none" normalizeH="0" baseline="0" dirty="0" smtClean="0">
                <a:ln>
                  <a:noFill/>
                </a:ln>
                <a:solidFill>
                  <a:schemeClr val="tx1"/>
                </a:solidFill>
                <a:effectLst/>
                <a:latin typeface="+mn-lt"/>
              </a:endParaRPr>
            </a:p>
          </p:txBody>
        </p:sp>
        <p:sp>
          <p:nvSpPr>
            <p:cNvPr id="61" name="Rectangle 63"/>
            <p:cNvSpPr>
              <a:spLocks noChangeArrowheads="1"/>
            </p:cNvSpPr>
            <p:nvPr/>
          </p:nvSpPr>
          <p:spPr bwMode="auto">
            <a:xfrm>
              <a:off x="709774" y="3337750"/>
              <a:ext cx="308284"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smtClean="0">
                  <a:ln>
                    <a:noFill/>
                  </a:ln>
                  <a:solidFill>
                    <a:srgbClr val="000000"/>
                  </a:solidFill>
                  <a:effectLst/>
                  <a:latin typeface="+mn-lt"/>
                </a:rPr>
                <a:t>Aim</a:t>
              </a:r>
              <a:endParaRPr kumimoji="0" lang="en-US" sz="1400" b="0" i="0" u="none" strike="noStrike" cap="none" normalizeH="0" baseline="0" dirty="0" smtClean="0">
                <a:ln>
                  <a:noFill/>
                </a:ln>
                <a:solidFill>
                  <a:schemeClr val="tx1"/>
                </a:solidFill>
                <a:effectLst/>
                <a:latin typeface="+mn-lt"/>
              </a:endParaRPr>
            </a:p>
          </p:txBody>
        </p:sp>
        <p:sp>
          <p:nvSpPr>
            <p:cNvPr id="62" name="Rectangle 64"/>
            <p:cNvSpPr>
              <a:spLocks noChangeArrowheads="1"/>
            </p:cNvSpPr>
            <p:nvPr/>
          </p:nvSpPr>
          <p:spPr bwMode="auto">
            <a:xfrm>
              <a:off x="2977830" y="3230029"/>
              <a:ext cx="275538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defTabSz="914400"/>
              <a:r>
                <a:rPr lang="en-US" sz="1400" dirty="0" err="1">
                  <a:solidFill>
                    <a:srgbClr val="000000"/>
                  </a:solidFill>
                  <a:latin typeface="+mn-lt"/>
                </a:rPr>
                <a:t>Minimise</a:t>
              </a:r>
              <a:r>
                <a:rPr lang="en-US" sz="1400" dirty="0">
                  <a:solidFill>
                    <a:srgbClr val="000000"/>
                  </a:solidFill>
                  <a:latin typeface="+mn-lt"/>
                </a:rPr>
                <a:t> treatment-related toxicity </a:t>
              </a:r>
            </a:p>
            <a:p>
              <a:pPr lvl="0" defTabSz="914400"/>
              <a:r>
                <a:rPr lang="en-US" sz="1400" dirty="0">
                  <a:solidFill>
                    <a:srgbClr val="000000"/>
                  </a:solidFill>
                  <a:latin typeface="+mn-lt"/>
                </a:rPr>
                <a:t>without compromising survival</a:t>
              </a:r>
              <a:endParaRPr kumimoji="0" lang="en-US" sz="1400" b="0" i="0" u="none" strike="noStrike" cap="none" normalizeH="0" baseline="0" dirty="0" smtClean="0">
                <a:ln>
                  <a:noFill/>
                </a:ln>
                <a:solidFill>
                  <a:schemeClr val="tx1"/>
                </a:solidFill>
                <a:effectLst/>
                <a:latin typeface="+mn-lt"/>
              </a:endParaRPr>
            </a:p>
          </p:txBody>
        </p:sp>
        <p:sp>
          <p:nvSpPr>
            <p:cNvPr id="64" name="Rectangle 69"/>
            <p:cNvSpPr>
              <a:spLocks noChangeArrowheads="1"/>
            </p:cNvSpPr>
            <p:nvPr/>
          </p:nvSpPr>
          <p:spPr bwMode="auto">
            <a:xfrm>
              <a:off x="6309667" y="3230029"/>
              <a:ext cx="211006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defTabSz="914400"/>
              <a:r>
                <a:rPr lang="en-US" sz="1400" dirty="0" err="1">
                  <a:solidFill>
                    <a:srgbClr val="000000"/>
                  </a:solidFill>
                  <a:latin typeface="+mn-lt"/>
                </a:rPr>
                <a:t>Minimise</a:t>
              </a:r>
              <a:r>
                <a:rPr lang="en-US" sz="1400" dirty="0">
                  <a:solidFill>
                    <a:srgbClr val="000000"/>
                  </a:solidFill>
                  <a:latin typeface="+mn-lt"/>
                </a:rPr>
                <a:t> </a:t>
              </a:r>
              <a:r>
                <a:rPr lang="en-US" sz="1400" dirty="0" smtClean="0">
                  <a:solidFill>
                    <a:srgbClr val="000000"/>
                  </a:solidFill>
                  <a:latin typeface="+mn-lt"/>
                </a:rPr>
                <a:t>treatment-related</a:t>
              </a:r>
            </a:p>
            <a:p>
              <a:pPr lvl="0" defTabSz="914400"/>
              <a:r>
                <a:rPr lang="en-US" sz="1400" dirty="0" smtClean="0">
                  <a:solidFill>
                    <a:srgbClr val="000000"/>
                  </a:solidFill>
                  <a:latin typeface="+mn-lt"/>
                </a:rPr>
                <a:t>toxicity</a:t>
              </a:r>
              <a:endParaRPr kumimoji="0" lang="en-US" sz="1400" b="0" i="0" u="none" strike="noStrike" cap="none" normalizeH="0" baseline="0" dirty="0" smtClean="0">
                <a:ln>
                  <a:noFill/>
                </a:ln>
                <a:solidFill>
                  <a:schemeClr val="tx1"/>
                </a:solidFill>
                <a:effectLst/>
                <a:latin typeface="+mn-lt"/>
              </a:endParaRPr>
            </a:p>
          </p:txBody>
        </p:sp>
        <p:sp>
          <p:nvSpPr>
            <p:cNvPr id="65" name="Rectangle 72"/>
            <p:cNvSpPr>
              <a:spLocks noChangeArrowheads="1"/>
            </p:cNvSpPr>
            <p:nvPr/>
          </p:nvSpPr>
          <p:spPr bwMode="auto">
            <a:xfrm>
              <a:off x="709774" y="3787747"/>
              <a:ext cx="862555"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smtClean="0">
                  <a:ln>
                    <a:noFill/>
                  </a:ln>
                  <a:solidFill>
                    <a:srgbClr val="000000"/>
                  </a:solidFill>
                  <a:effectLst/>
                  <a:latin typeface="+mn-lt"/>
                </a:rPr>
                <a:t>Comments</a:t>
              </a:r>
              <a:endParaRPr kumimoji="0" lang="en-US" sz="1400" b="0" i="0" u="none" strike="noStrike" cap="none" normalizeH="0" baseline="0" dirty="0" smtClean="0">
                <a:ln>
                  <a:noFill/>
                </a:ln>
                <a:solidFill>
                  <a:schemeClr val="tx1"/>
                </a:solidFill>
                <a:effectLst/>
                <a:latin typeface="+mn-lt"/>
              </a:endParaRPr>
            </a:p>
          </p:txBody>
        </p:sp>
        <p:sp>
          <p:nvSpPr>
            <p:cNvPr id="66" name="Rectangle 73"/>
            <p:cNvSpPr>
              <a:spLocks noChangeArrowheads="1"/>
            </p:cNvSpPr>
            <p:nvPr/>
          </p:nvSpPr>
          <p:spPr bwMode="auto">
            <a:xfrm>
              <a:off x="2961881" y="3750048"/>
              <a:ext cx="176344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defTabSz="914400"/>
              <a:r>
                <a:rPr lang="en-US" sz="1400" dirty="0">
                  <a:solidFill>
                    <a:srgbClr val="000000"/>
                  </a:solidFill>
                  <a:latin typeface="+mn-lt"/>
                </a:rPr>
                <a:t>Only for a subgroup </a:t>
              </a:r>
              <a:r>
                <a:rPr lang="en-US" sz="1400" dirty="0" smtClean="0">
                  <a:solidFill>
                    <a:srgbClr val="000000"/>
                  </a:solidFill>
                  <a:latin typeface="+mn-lt"/>
                </a:rPr>
                <a:t>of</a:t>
              </a:r>
            </a:p>
            <a:p>
              <a:pPr lvl="0" defTabSz="914400"/>
              <a:r>
                <a:rPr lang="en-US" sz="1400" dirty="0" smtClean="0">
                  <a:solidFill>
                    <a:srgbClr val="000000"/>
                  </a:solidFill>
                  <a:latin typeface="+mn-lt"/>
                </a:rPr>
                <a:t>low-risk </a:t>
              </a:r>
              <a:r>
                <a:rPr lang="en-US" sz="1400" dirty="0">
                  <a:solidFill>
                    <a:srgbClr val="000000"/>
                  </a:solidFill>
                  <a:latin typeface="+mn-lt"/>
                </a:rPr>
                <a:t>patients</a:t>
              </a:r>
              <a:endParaRPr kumimoji="0" lang="en-US" sz="1400" b="0" i="0" u="none" strike="noStrike" cap="none" normalizeH="0" baseline="0" dirty="0" smtClean="0">
                <a:ln>
                  <a:noFill/>
                </a:ln>
                <a:solidFill>
                  <a:schemeClr val="tx1"/>
                </a:solidFill>
                <a:effectLst/>
                <a:latin typeface="+mn-lt"/>
              </a:endParaRPr>
            </a:p>
          </p:txBody>
        </p:sp>
        <p:sp>
          <p:nvSpPr>
            <p:cNvPr id="68" name="Rectangle 76"/>
            <p:cNvSpPr>
              <a:spLocks noChangeArrowheads="1"/>
            </p:cNvSpPr>
            <p:nvPr/>
          </p:nvSpPr>
          <p:spPr bwMode="auto">
            <a:xfrm>
              <a:off x="6313394" y="3740122"/>
              <a:ext cx="1675594"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smtClean="0">
                  <a:ln>
                    <a:noFill/>
                  </a:ln>
                  <a:solidFill>
                    <a:srgbClr val="000000"/>
                  </a:solidFill>
                  <a:effectLst/>
                  <a:latin typeface="+mn-lt"/>
                </a:rPr>
                <a:t>Can apply to patients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smtClean="0">
                  <a:ln>
                    <a:noFill/>
                  </a:ln>
                  <a:solidFill>
                    <a:srgbClr val="000000"/>
                  </a:solidFill>
                  <a:effectLst/>
                  <a:latin typeface="+mn-lt"/>
                </a:rPr>
                <a:t>at all stages</a:t>
              </a:r>
              <a:endParaRPr kumimoji="0" lang="en-US" sz="1400" b="0" i="0" u="none" strike="noStrike" cap="none" normalizeH="0" baseline="0" dirty="0" smtClean="0">
                <a:ln>
                  <a:noFill/>
                </a:ln>
                <a:solidFill>
                  <a:schemeClr val="tx1"/>
                </a:solidFill>
                <a:effectLst/>
                <a:latin typeface="+mn-lt"/>
              </a:endParaRPr>
            </a:p>
          </p:txBody>
        </p:sp>
        <p:sp>
          <p:nvSpPr>
            <p:cNvPr id="6" name="TextBox 5"/>
            <p:cNvSpPr txBox="1"/>
            <p:nvPr/>
          </p:nvSpPr>
          <p:spPr>
            <a:xfrm>
              <a:off x="6807855" y="4225908"/>
              <a:ext cx="1733417" cy="246221"/>
            </a:xfrm>
            <a:prstGeom prst="rect">
              <a:avLst/>
            </a:prstGeom>
            <a:noFill/>
          </p:spPr>
          <p:txBody>
            <a:bodyPr wrap="none" rtlCol="0">
              <a:spAutoFit/>
            </a:bodyPr>
            <a:lstStyle/>
            <a:p>
              <a:pPr algn="r"/>
              <a:r>
                <a:rPr lang="en-GB" sz="1000" dirty="0" smtClean="0">
                  <a:cs typeface="Arial"/>
                </a:rPr>
                <a:t>Adapted from Mottet, 2015</a:t>
              </a:r>
              <a:r>
                <a:rPr lang="en-GB" sz="1000" baseline="30000" dirty="0" smtClean="0">
                  <a:cs typeface="Arial"/>
                </a:rPr>
                <a:t>1</a:t>
              </a:r>
              <a:endParaRPr lang="en-GB" sz="1000" baseline="30000" dirty="0">
                <a:cs typeface="Arial"/>
              </a:endParaRPr>
            </a:p>
          </p:txBody>
        </p:sp>
        <p:sp>
          <p:nvSpPr>
            <p:cNvPr id="10" name="TextBox 9"/>
            <p:cNvSpPr txBox="1"/>
            <p:nvPr/>
          </p:nvSpPr>
          <p:spPr>
            <a:xfrm>
              <a:off x="419713" y="4226161"/>
              <a:ext cx="6494674" cy="276999"/>
            </a:xfrm>
            <a:prstGeom prst="rect">
              <a:avLst/>
            </a:prstGeom>
            <a:noFill/>
          </p:spPr>
          <p:txBody>
            <a:bodyPr wrap="square" rtlCol="0">
              <a:spAutoFit/>
            </a:bodyPr>
            <a:lstStyle/>
            <a:p>
              <a:r>
                <a:rPr lang="en-GB" sz="1200" dirty="0"/>
                <a:t>DRE, digital rectal exam; MRI, magnetic resonance </a:t>
              </a:r>
              <a:r>
                <a:rPr lang="en-GB" sz="1200" dirty="0" smtClean="0"/>
                <a:t>imaging; PSA</a:t>
              </a:r>
              <a:r>
                <a:rPr lang="en-GB" sz="1200" dirty="0"/>
                <a:t>, </a:t>
              </a:r>
              <a:r>
                <a:rPr lang="en-GB" sz="1200" dirty="0" smtClean="0"/>
                <a:t>prostate-specific antigen.</a:t>
              </a:r>
              <a:endParaRPr lang="en-GB" sz="1200" dirty="0"/>
            </a:p>
          </p:txBody>
        </p:sp>
      </p:grpSp>
      <p:sp>
        <p:nvSpPr>
          <p:cNvPr id="11" name="Pentagon 10"/>
          <p:cNvSpPr/>
          <p:nvPr/>
        </p:nvSpPr>
        <p:spPr>
          <a:xfrm>
            <a:off x="-43103" y="1020483"/>
            <a:ext cx="696685" cy="387508"/>
          </a:xfrm>
          <a:prstGeom prst="homePlate">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10800000" scaled="1"/>
            <a:tileRect/>
          </a:gradFill>
          <a:ln>
            <a:no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sz="1600" dirty="0"/>
          </a:p>
        </p:txBody>
      </p:sp>
      <p:sp>
        <p:nvSpPr>
          <p:cNvPr id="13" name="TextBox 12"/>
          <p:cNvSpPr txBox="1"/>
          <p:nvPr/>
        </p:nvSpPr>
        <p:spPr>
          <a:xfrm>
            <a:off x="-27384" y="1044960"/>
            <a:ext cx="556306" cy="338554"/>
          </a:xfrm>
          <a:prstGeom prst="rect">
            <a:avLst/>
          </a:prstGeom>
          <a:noFill/>
        </p:spPr>
        <p:txBody>
          <a:bodyPr wrap="none" rtlCol="0">
            <a:spAutoFit/>
          </a:bodyPr>
          <a:lstStyle/>
          <a:p>
            <a:r>
              <a:rPr lang="en-GB" sz="1600" spc="-38" dirty="0" smtClean="0">
                <a:solidFill>
                  <a:srgbClr val="A7381D"/>
                </a:solidFill>
                <a:ea typeface="+mj-ea"/>
                <a:cs typeface="+mj-cs"/>
              </a:rPr>
              <a:t>2/35</a:t>
            </a:r>
            <a:endParaRPr lang="en-GB" sz="1600" spc="-38" dirty="0">
              <a:solidFill>
                <a:srgbClr val="A7381D"/>
              </a:solidFill>
              <a:ea typeface="+mj-ea"/>
              <a:cs typeface="+mj-cs"/>
            </a:endParaRPr>
          </a:p>
        </p:txBody>
      </p:sp>
      <p:sp>
        <p:nvSpPr>
          <p:cNvPr id="4" name="TextBox 3"/>
          <p:cNvSpPr txBox="1"/>
          <p:nvPr/>
        </p:nvSpPr>
        <p:spPr>
          <a:xfrm>
            <a:off x="702527" y="4831154"/>
            <a:ext cx="8219051" cy="1077218"/>
          </a:xfrm>
          <a:prstGeom prst="rect">
            <a:avLst/>
          </a:prstGeom>
          <a:noFill/>
        </p:spPr>
        <p:txBody>
          <a:bodyPr wrap="square" rtlCol="0">
            <a:spAutoFit/>
          </a:bodyPr>
          <a:lstStyle/>
          <a:p>
            <a:r>
              <a:rPr lang="en-GB" sz="1600" dirty="0" smtClean="0"/>
              <a:t>Key message</a:t>
            </a:r>
          </a:p>
          <a:p>
            <a:pPr marL="342900" indent="-342900">
              <a:buClr>
                <a:schemeClr val="accent1"/>
              </a:buClr>
              <a:buFont typeface="Arial" panose="020B0604020202020204" pitchFamily="34" charset="0"/>
              <a:buChar char="•"/>
            </a:pPr>
            <a:r>
              <a:rPr lang="en-GB" sz="1600" dirty="0" smtClean="0"/>
              <a:t>Results from the Scandinavian prostate cancer group study number 4 demonstrated that a large proportion of long-term survivors in the watchful-waiting group did not have disease progression and did not require palliative treatment.</a:t>
            </a:r>
            <a:r>
              <a:rPr lang="en-GB" sz="1600" baseline="30000" dirty="0" smtClean="0"/>
              <a:t>2</a:t>
            </a:r>
            <a:endParaRPr lang="en-GB" sz="1600" baseline="30000" dirty="0"/>
          </a:p>
        </p:txBody>
      </p:sp>
    </p:spTree>
    <p:extLst>
      <p:ext uri="{BB962C8B-B14F-4D97-AF65-F5344CB8AC3E}">
        <p14:creationId xmlns:p14="http://schemas.microsoft.com/office/powerpoint/2010/main" val="308581123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60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3000" b="1" dirty="0">
                <a:solidFill>
                  <a:schemeClr val="accent2">
                    <a:lumMod val="50000"/>
                  </a:schemeClr>
                </a:solidFill>
                <a:ea typeface="+mj-ea"/>
                <a:cs typeface="+mj-cs"/>
              </a:rPr>
              <a:t>Surgery</a:t>
            </a:r>
          </a:p>
        </p:txBody>
      </p:sp>
      <p:pic>
        <p:nvPicPr>
          <p:cNvPr id="8" name="Content Placeholder 7"/>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435583" y="1514678"/>
            <a:ext cx="3556033" cy="3519120"/>
          </a:xfrm>
        </p:spPr>
      </p:pic>
      <p:sp>
        <p:nvSpPr>
          <p:cNvPr id="7" name="Rectangle 6"/>
          <p:cNvSpPr/>
          <p:nvPr/>
        </p:nvSpPr>
        <p:spPr>
          <a:xfrm>
            <a:off x="5580062" y="5226571"/>
            <a:ext cx="3182938" cy="246221"/>
          </a:xfrm>
          <a:prstGeom prst="rect">
            <a:avLst/>
          </a:prstGeom>
        </p:spPr>
        <p:txBody>
          <a:bodyPr wrap="square">
            <a:spAutoFit/>
          </a:bodyPr>
          <a:lstStyle/>
          <a:p>
            <a:pPr algn="r"/>
            <a:r>
              <a:rPr lang="en-GB" sz="1000" dirty="0" smtClean="0">
                <a:cs typeface="Arial"/>
              </a:rPr>
              <a:t>Adapted from Early Prostate Cancer, 2016</a:t>
            </a:r>
            <a:r>
              <a:rPr lang="en-GB" sz="1000" baseline="30000" dirty="0" smtClean="0">
                <a:cs typeface="Arial"/>
              </a:rPr>
              <a:t>2</a:t>
            </a:r>
            <a:endParaRPr lang="en-GB" sz="1000" b="0" baseline="30000" dirty="0">
              <a:cs typeface="Arial"/>
            </a:endParaRPr>
          </a:p>
        </p:txBody>
      </p:sp>
      <p:sp>
        <p:nvSpPr>
          <p:cNvPr id="9" name="Content Placeholder 4"/>
          <p:cNvSpPr txBox="1">
            <a:spLocks/>
          </p:cNvSpPr>
          <p:nvPr/>
        </p:nvSpPr>
        <p:spPr>
          <a:xfrm>
            <a:off x="814654" y="1193185"/>
            <a:ext cx="4807843" cy="4334181"/>
          </a:xfrm>
          <a:prstGeom prst="rect">
            <a:avLst/>
          </a:prstGeom>
        </p:spPr>
        <p:txBody>
          <a:bodyPr vert="horz" lIns="0" tIns="0" rIns="0" bIns="45720" rtlCol="0">
            <a:noAutofit/>
          </a:bodyPr>
          <a:lstStyle>
            <a:lvl1pPr marL="68263" indent="-68263" algn="l" defTabSz="685800" rtl="0" eaLnBrk="1" fontAlgn="base" hangingPunct="1">
              <a:lnSpc>
                <a:spcPct val="90000"/>
              </a:lnSpc>
              <a:spcBef>
                <a:spcPts val="900"/>
              </a:spcBef>
              <a:spcAft>
                <a:spcPts val="150"/>
              </a:spcAft>
              <a:buClr>
                <a:schemeClr val="accent1"/>
              </a:buClr>
              <a:buSzPct val="100000"/>
              <a:buFont typeface="Calibri" charset="0"/>
              <a:buChar char=" "/>
              <a:defRPr sz="1800" kern="1200">
                <a:solidFill>
                  <a:srgbClr val="404040"/>
                </a:solidFill>
                <a:latin typeface="+mn-lt"/>
                <a:ea typeface="ＭＳ Ｐゴシック" charset="0"/>
                <a:cs typeface="ＭＳ Ｐゴシック" charset="0"/>
              </a:defRPr>
            </a:lvl1pPr>
            <a:lvl2pPr marL="287338" indent="-136525" algn="l" defTabSz="685800" rtl="0" eaLnBrk="1" fontAlgn="base" hangingPunct="1">
              <a:lnSpc>
                <a:spcPct val="90000"/>
              </a:lnSpc>
              <a:spcBef>
                <a:spcPts val="150"/>
              </a:spcBef>
              <a:spcAft>
                <a:spcPts val="300"/>
              </a:spcAft>
              <a:buClr>
                <a:schemeClr val="accent1"/>
              </a:buClr>
              <a:buFont typeface="Calibri" charset="0"/>
              <a:buChar char="◦"/>
              <a:defRPr sz="1500" kern="1200">
                <a:solidFill>
                  <a:srgbClr val="404040"/>
                </a:solidFill>
                <a:latin typeface="+mn-lt"/>
                <a:ea typeface="ＭＳ Ｐゴシック" charset="0"/>
                <a:cs typeface="+mn-cs"/>
              </a:defRPr>
            </a:lvl2pPr>
            <a:lvl3pPr marL="423863" indent="-136525" algn="l" defTabSz="685800" rtl="0" eaLnBrk="1" fontAlgn="base" hangingPunct="1">
              <a:lnSpc>
                <a:spcPct val="90000"/>
              </a:lnSpc>
              <a:spcBef>
                <a:spcPts val="150"/>
              </a:spcBef>
              <a:spcAft>
                <a:spcPts val="300"/>
              </a:spcAft>
              <a:buClr>
                <a:schemeClr val="accent1"/>
              </a:buClr>
              <a:buFont typeface="Calibri" charset="0"/>
              <a:buChar char="◦"/>
              <a:defRPr sz="1200" kern="1200">
                <a:solidFill>
                  <a:srgbClr val="404040"/>
                </a:solidFill>
                <a:latin typeface="+mn-lt"/>
                <a:ea typeface="ＭＳ Ｐゴシック" charset="0"/>
                <a:cs typeface="+mn-cs"/>
              </a:defRPr>
            </a:lvl3pPr>
            <a:lvl4pPr marL="561975" indent="-136525" algn="l" defTabSz="685800" rtl="0" eaLnBrk="1" fontAlgn="base" hangingPunct="1">
              <a:lnSpc>
                <a:spcPct val="90000"/>
              </a:lnSpc>
              <a:spcBef>
                <a:spcPts val="150"/>
              </a:spcBef>
              <a:spcAft>
                <a:spcPts val="300"/>
              </a:spcAft>
              <a:buClr>
                <a:schemeClr val="accent1"/>
              </a:buClr>
              <a:buFont typeface="Calibri" charset="0"/>
              <a:buChar char="◦"/>
              <a:defRPr sz="1200" kern="1200">
                <a:solidFill>
                  <a:srgbClr val="404040"/>
                </a:solidFill>
                <a:latin typeface="+mn-lt"/>
                <a:ea typeface="ＭＳ Ｐゴシック" charset="0"/>
                <a:cs typeface="+mn-cs"/>
              </a:defRPr>
            </a:lvl4pPr>
            <a:lvl5pPr marL="698500" indent="-136525" algn="l" defTabSz="685800" rtl="0" eaLnBrk="1" fontAlgn="base" hangingPunct="1">
              <a:lnSpc>
                <a:spcPct val="90000"/>
              </a:lnSpc>
              <a:spcBef>
                <a:spcPts val="150"/>
              </a:spcBef>
              <a:spcAft>
                <a:spcPts val="300"/>
              </a:spcAft>
              <a:buClr>
                <a:schemeClr val="accent1"/>
              </a:buClr>
              <a:buFont typeface="Calibri" charset="0"/>
              <a:buChar char="◦"/>
              <a:defRPr sz="1200" kern="1200">
                <a:solidFill>
                  <a:srgbClr val="404040"/>
                </a:solidFill>
                <a:latin typeface="+mn-lt"/>
                <a:ea typeface="ＭＳ Ｐゴシック" charset="0"/>
                <a:cs typeface="+mn-cs"/>
              </a:defRPr>
            </a:lvl5pPr>
            <a:lvl6pPr marL="8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6pPr>
            <a:lvl7pPr marL="9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7pPr>
            <a:lvl8pPr marL="11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8pPr>
            <a:lvl9pPr marL="12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9pPr>
          </a:lstStyle>
          <a:p>
            <a:pPr marL="0" indent="0">
              <a:spcBef>
                <a:spcPts val="600"/>
              </a:spcBef>
              <a:spcAft>
                <a:spcPts val="600"/>
              </a:spcAft>
              <a:buNone/>
            </a:pPr>
            <a:r>
              <a:rPr lang="en-GB" sz="1600" dirty="0" smtClean="0">
                <a:solidFill>
                  <a:schemeClr val="tx1"/>
                </a:solidFill>
                <a:cs typeface="Arial"/>
              </a:rPr>
              <a:t>Radical prostatectomy</a:t>
            </a:r>
            <a:r>
              <a:rPr lang="en-GB" sz="1600" baseline="30000" dirty="0" smtClean="0">
                <a:solidFill>
                  <a:schemeClr val="tx1"/>
                </a:solidFill>
                <a:cs typeface="Arial"/>
              </a:rPr>
              <a:t>1</a:t>
            </a:r>
          </a:p>
          <a:p>
            <a:pPr marL="274320" lvl="2" indent="-285750">
              <a:spcBef>
                <a:spcPts val="600"/>
              </a:spcBef>
              <a:spcAft>
                <a:spcPts val="600"/>
              </a:spcAft>
              <a:buFont typeface="Arial" panose="020B0604020202020204" pitchFamily="34" charset="0"/>
              <a:buChar char="•"/>
            </a:pPr>
            <a:r>
              <a:rPr lang="en-GB" sz="1600" dirty="0" smtClean="0">
                <a:solidFill>
                  <a:schemeClr val="tx1"/>
                </a:solidFill>
                <a:cs typeface="Arial"/>
              </a:rPr>
              <a:t>Removal of the prostate gland and the resection of the seminal vesicles and the surrounding tissue</a:t>
            </a:r>
            <a:r>
              <a:rPr lang="en-GB" sz="1600" baseline="30000" dirty="0" smtClean="0">
                <a:solidFill>
                  <a:schemeClr val="tx1"/>
                </a:solidFill>
                <a:cs typeface="Arial"/>
              </a:rPr>
              <a:t>1</a:t>
            </a:r>
          </a:p>
          <a:p>
            <a:pPr marL="274320" lvl="1" indent="-285750">
              <a:spcBef>
                <a:spcPts val="600"/>
              </a:spcBef>
              <a:spcAft>
                <a:spcPts val="600"/>
              </a:spcAft>
              <a:buFont typeface="Arial" panose="020B0604020202020204" pitchFamily="34" charset="0"/>
              <a:buChar char="•"/>
            </a:pPr>
            <a:r>
              <a:rPr lang="en-GB" sz="1600" dirty="0" smtClean="0">
                <a:solidFill>
                  <a:schemeClr val="tx1"/>
                </a:solidFill>
                <a:cs typeface="Arial"/>
              </a:rPr>
              <a:t>Often accompanied by pelvic lymph node dissection (PLND)</a:t>
            </a:r>
            <a:r>
              <a:rPr lang="en-GB" sz="1600" baseline="30000" dirty="0" smtClean="0">
                <a:solidFill>
                  <a:schemeClr val="tx1"/>
                </a:solidFill>
                <a:cs typeface="Arial"/>
              </a:rPr>
              <a:t>1</a:t>
            </a:r>
          </a:p>
          <a:p>
            <a:pPr marL="274320" lvl="2" indent="-285750">
              <a:spcBef>
                <a:spcPts val="600"/>
              </a:spcBef>
              <a:spcAft>
                <a:spcPts val="600"/>
              </a:spcAft>
              <a:buFont typeface="Arial" panose="020B0604020202020204" pitchFamily="34" charset="0"/>
              <a:buChar char="•"/>
            </a:pPr>
            <a:r>
              <a:rPr lang="en-GB" sz="1600" dirty="0" smtClean="0">
                <a:solidFill>
                  <a:schemeClr val="tx1"/>
                </a:solidFill>
                <a:cs typeface="Arial"/>
              </a:rPr>
              <a:t>Patient criteria</a:t>
            </a:r>
            <a:r>
              <a:rPr lang="en-GB" sz="1600" baseline="30000" dirty="0" smtClean="0">
                <a:solidFill>
                  <a:schemeClr val="tx1"/>
                </a:solidFill>
                <a:cs typeface="Arial"/>
              </a:rPr>
              <a:t>1</a:t>
            </a:r>
          </a:p>
          <a:p>
            <a:pPr marL="594360" lvl="2" indent="-285750">
              <a:spcBef>
                <a:spcPts val="600"/>
              </a:spcBef>
              <a:spcAft>
                <a:spcPts val="600"/>
              </a:spcAft>
              <a:buFont typeface="Calibri Light" panose="020F0302020204030204" pitchFamily="34" charset="0"/>
              <a:buChar char="–"/>
            </a:pPr>
            <a:r>
              <a:rPr lang="en-GB" sz="1600" dirty="0" smtClean="0">
                <a:solidFill>
                  <a:schemeClr val="tx1"/>
                </a:solidFill>
                <a:cs typeface="Arial"/>
              </a:rPr>
              <a:t>Life expectancy </a:t>
            </a:r>
            <a:r>
              <a:rPr lang="en-GB" sz="1600" dirty="0" smtClean="0">
                <a:solidFill>
                  <a:schemeClr val="tx1"/>
                </a:solidFill>
                <a:cs typeface="Arial"/>
              </a:rPr>
              <a:t>&gt; 10 </a:t>
            </a:r>
            <a:r>
              <a:rPr lang="en-GB" sz="1600" dirty="0" smtClean="0">
                <a:solidFill>
                  <a:schemeClr val="tx1"/>
                </a:solidFill>
                <a:cs typeface="Arial"/>
              </a:rPr>
              <a:t>years</a:t>
            </a:r>
          </a:p>
          <a:p>
            <a:pPr marL="594360" lvl="2" indent="-285750">
              <a:spcBef>
                <a:spcPts val="0"/>
              </a:spcBef>
              <a:spcAft>
                <a:spcPts val="600"/>
              </a:spcAft>
              <a:buFont typeface="Calibri Light" panose="020F0302020204030204" pitchFamily="34" charset="0"/>
              <a:buChar char="–"/>
            </a:pPr>
            <a:r>
              <a:rPr lang="en-GB" sz="1600" dirty="0" smtClean="0">
                <a:solidFill>
                  <a:schemeClr val="tx1"/>
                </a:solidFill>
                <a:cs typeface="Arial"/>
              </a:rPr>
              <a:t>No serious comorbid conditions</a:t>
            </a:r>
          </a:p>
          <a:p>
            <a:pPr marL="274320" lvl="2" indent="-285750">
              <a:buFont typeface="Arial" panose="020B0604020202020204" pitchFamily="34" charset="0"/>
              <a:buChar char="•"/>
            </a:pPr>
            <a:r>
              <a:rPr lang="en-GB" sz="1600" dirty="0" smtClean="0">
                <a:solidFill>
                  <a:schemeClr val="tx1"/>
                </a:solidFill>
                <a:cs typeface="Arial"/>
              </a:rPr>
              <a:t>Complications of radical prostatectomy</a:t>
            </a:r>
            <a:r>
              <a:rPr lang="en-GB" sz="1600" baseline="30000" dirty="0" smtClean="0">
                <a:solidFill>
                  <a:schemeClr val="tx1"/>
                </a:solidFill>
                <a:cs typeface="Arial"/>
              </a:rPr>
              <a:t>1</a:t>
            </a:r>
          </a:p>
          <a:p>
            <a:pPr marL="594360" lvl="3" indent="-285750">
              <a:buFont typeface="Calibri Light" panose="020F0302020204030204" pitchFamily="34" charset="0"/>
              <a:buChar char="–"/>
            </a:pPr>
            <a:r>
              <a:rPr lang="en-GB" sz="1600" dirty="0" smtClean="0">
                <a:solidFill>
                  <a:schemeClr val="tx1"/>
                </a:solidFill>
                <a:cs typeface="Arial"/>
              </a:rPr>
              <a:t>Morbidity and mortality associated with a surgical procedure</a:t>
            </a:r>
          </a:p>
          <a:p>
            <a:pPr marL="594360" lvl="3" indent="-285750">
              <a:buFont typeface="Calibri Light" panose="020F0302020204030204" pitchFamily="34" charset="0"/>
              <a:buChar char="–"/>
            </a:pPr>
            <a:r>
              <a:rPr lang="en-GB" sz="1600" dirty="0" smtClean="0">
                <a:solidFill>
                  <a:schemeClr val="tx1"/>
                </a:solidFill>
                <a:cs typeface="Arial"/>
              </a:rPr>
              <a:t>Urinary incontinence and impotence</a:t>
            </a:r>
          </a:p>
          <a:p>
            <a:pPr marL="594360" lvl="3" indent="-285750">
              <a:buFont typeface="Calibri Light" panose="020F0302020204030204" pitchFamily="34" charset="0"/>
              <a:buChar char="–"/>
            </a:pPr>
            <a:r>
              <a:rPr lang="en-GB" sz="1600" dirty="0" smtClean="0">
                <a:solidFill>
                  <a:schemeClr val="tx1"/>
                </a:solidFill>
                <a:cs typeface="Arial"/>
              </a:rPr>
              <a:t>Penile shortening</a:t>
            </a:r>
          </a:p>
          <a:p>
            <a:pPr marL="594360" lvl="3" indent="-285750">
              <a:buFont typeface="Calibri Light" panose="020F0302020204030204" pitchFamily="34" charset="0"/>
              <a:buChar char="–"/>
            </a:pPr>
            <a:r>
              <a:rPr lang="en-GB" sz="1600" dirty="0" smtClean="0">
                <a:solidFill>
                  <a:schemeClr val="tx1"/>
                </a:solidFill>
                <a:cs typeface="Arial"/>
              </a:rPr>
              <a:t>Inguinal hernia</a:t>
            </a:r>
          </a:p>
          <a:p>
            <a:pPr marL="594360" lvl="3" indent="-285750">
              <a:buFont typeface="Calibri Light" panose="020F0302020204030204" pitchFamily="34" charset="0"/>
              <a:buChar char="–"/>
            </a:pPr>
            <a:r>
              <a:rPr lang="en-GB" sz="1600" dirty="0" smtClean="0">
                <a:solidFill>
                  <a:schemeClr val="tx1"/>
                </a:solidFill>
                <a:cs typeface="Arial"/>
              </a:rPr>
              <a:t>Faecal incontinence</a:t>
            </a:r>
            <a:endParaRPr lang="en-GB" sz="1600" dirty="0">
              <a:solidFill>
                <a:schemeClr val="tx1"/>
              </a:solidFill>
            </a:endParaRPr>
          </a:p>
        </p:txBody>
      </p:sp>
      <p:sp>
        <p:nvSpPr>
          <p:cNvPr id="12" name="TextBox 11"/>
          <p:cNvSpPr txBox="1"/>
          <p:nvPr/>
        </p:nvSpPr>
        <p:spPr>
          <a:xfrm>
            <a:off x="5714749" y="1176124"/>
            <a:ext cx="3429251" cy="338554"/>
          </a:xfrm>
          <a:prstGeom prst="rect">
            <a:avLst/>
          </a:prstGeom>
          <a:noFill/>
        </p:spPr>
        <p:txBody>
          <a:bodyPr wrap="square" rtlCol="0">
            <a:spAutoFit/>
          </a:bodyPr>
          <a:lstStyle/>
          <a:p>
            <a:pPr algn="ctr"/>
            <a:r>
              <a:rPr lang="en-GB" sz="1600" b="1" dirty="0" smtClean="0"/>
              <a:t>Radical prostatectomy</a:t>
            </a:r>
            <a:r>
              <a:rPr lang="en-GB" sz="1600" b="1" baseline="30000" dirty="0" smtClean="0"/>
              <a:t>2</a:t>
            </a:r>
            <a:endParaRPr lang="en-GB" sz="1600" b="1" baseline="30000" dirty="0"/>
          </a:p>
        </p:txBody>
      </p:sp>
      <p:sp>
        <p:nvSpPr>
          <p:cNvPr id="17" name="Pentagon 16"/>
          <p:cNvSpPr/>
          <p:nvPr/>
        </p:nvSpPr>
        <p:spPr>
          <a:xfrm>
            <a:off x="-43103" y="1020483"/>
            <a:ext cx="696685" cy="387508"/>
          </a:xfrm>
          <a:prstGeom prst="homePlate">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10800000" scaled="1"/>
            <a:tileRect/>
          </a:gradFill>
          <a:ln>
            <a:no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sz="1600" dirty="0"/>
          </a:p>
        </p:txBody>
      </p:sp>
      <p:sp>
        <p:nvSpPr>
          <p:cNvPr id="18" name="TextBox 17"/>
          <p:cNvSpPr txBox="1"/>
          <p:nvPr/>
        </p:nvSpPr>
        <p:spPr>
          <a:xfrm>
            <a:off x="-27384" y="1044960"/>
            <a:ext cx="556306" cy="338554"/>
          </a:xfrm>
          <a:prstGeom prst="rect">
            <a:avLst/>
          </a:prstGeom>
          <a:noFill/>
        </p:spPr>
        <p:txBody>
          <a:bodyPr wrap="none" rtlCol="0">
            <a:spAutoFit/>
          </a:bodyPr>
          <a:lstStyle/>
          <a:p>
            <a:r>
              <a:rPr lang="en-GB" sz="1600" spc="-38" dirty="0" smtClean="0">
                <a:solidFill>
                  <a:srgbClr val="A7381D"/>
                </a:solidFill>
                <a:ea typeface="+mj-ea"/>
                <a:cs typeface="+mj-cs"/>
              </a:rPr>
              <a:t>3/35</a:t>
            </a:r>
            <a:endParaRPr lang="en-GB" sz="1600" spc="-38" dirty="0">
              <a:solidFill>
                <a:srgbClr val="A7381D"/>
              </a:solidFill>
              <a:ea typeface="+mj-ea"/>
              <a:cs typeface="+mj-cs"/>
            </a:endParaRPr>
          </a:p>
        </p:txBody>
      </p:sp>
      <p:sp>
        <p:nvSpPr>
          <p:cNvPr id="14" name="TextBox 13"/>
          <p:cNvSpPr txBox="1"/>
          <p:nvPr/>
        </p:nvSpPr>
        <p:spPr>
          <a:xfrm>
            <a:off x="139588" y="6256168"/>
            <a:ext cx="5202065" cy="338554"/>
          </a:xfrm>
          <a:prstGeom prst="rect">
            <a:avLst/>
          </a:prstGeom>
          <a:noFill/>
        </p:spPr>
        <p:txBody>
          <a:bodyPr wrap="none" rtlCol="0">
            <a:spAutoFit/>
          </a:bodyPr>
          <a:lstStyle/>
          <a:p>
            <a:pPr marL="228600" lvl="0" indent="-228600">
              <a:buFont typeface="+mj-lt"/>
              <a:buAutoNum type="arabicPeriod"/>
            </a:pPr>
            <a:r>
              <a:rPr lang="en-GB" sz="800" dirty="0" smtClean="0">
                <a:cs typeface="Arial"/>
              </a:rPr>
              <a:t>http://uroweb.org/wp-content/uploads/09-Prostate-Cancer_LR.pdf. Accessed April 8, 2016.</a:t>
            </a:r>
          </a:p>
          <a:p>
            <a:pPr marL="228600" indent="-228600">
              <a:buFontTx/>
              <a:buAutoNum type="arabicPeriod"/>
              <a:defRPr/>
            </a:pPr>
            <a:r>
              <a:rPr lang="en-GB" sz="800" dirty="0" smtClean="0"/>
              <a:t>http://cancerrecovery.org.uk/cancer-information/types-of-cancer/prostate-cancer/1465-2/. Accessed May 4, 2016</a:t>
            </a:r>
            <a:r>
              <a:rPr lang="en-GB" sz="800" dirty="0">
                <a:cs typeface="Arial"/>
              </a:rPr>
              <a:t>.</a:t>
            </a:r>
          </a:p>
        </p:txBody>
      </p:sp>
    </p:spTree>
    <p:extLst>
      <p:ext uri="{BB962C8B-B14F-4D97-AF65-F5344CB8AC3E}">
        <p14:creationId xmlns:p14="http://schemas.microsoft.com/office/powerpoint/2010/main" val="308581123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3000" b="1" dirty="0">
                <a:solidFill>
                  <a:schemeClr val="accent2">
                    <a:lumMod val="50000"/>
                  </a:schemeClr>
                </a:solidFill>
                <a:ea typeface="+mj-ea"/>
                <a:cs typeface="+mj-cs"/>
              </a:rPr>
              <a:t>Surgery (cont.)</a:t>
            </a:r>
          </a:p>
        </p:txBody>
      </p:sp>
      <p:sp>
        <p:nvSpPr>
          <p:cNvPr id="9" name="Content Placeholder 4"/>
          <p:cNvSpPr txBox="1">
            <a:spLocks/>
          </p:cNvSpPr>
          <p:nvPr/>
        </p:nvSpPr>
        <p:spPr>
          <a:xfrm>
            <a:off x="692734" y="1423349"/>
            <a:ext cx="4530297" cy="3250252"/>
          </a:xfrm>
          <a:prstGeom prst="rect">
            <a:avLst/>
          </a:prstGeom>
        </p:spPr>
        <p:txBody>
          <a:bodyPr vert="horz" lIns="0" tIns="45720" rIns="0" bIns="45720" rtlCol="0">
            <a:noAutofit/>
          </a:bodyPr>
          <a:lstStyle>
            <a:lvl1pPr marL="68263" indent="-68263" algn="l" defTabSz="685800" rtl="0" eaLnBrk="1" fontAlgn="base" hangingPunct="1">
              <a:lnSpc>
                <a:spcPct val="90000"/>
              </a:lnSpc>
              <a:spcBef>
                <a:spcPts val="900"/>
              </a:spcBef>
              <a:spcAft>
                <a:spcPts val="150"/>
              </a:spcAft>
              <a:buClr>
                <a:schemeClr val="accent1"/>
              </a:buClr>
              <a:buSzPct val="100000"/>
              <a:buFont typeface="Calibri" charset="0"/>
              <a:buChar char=" "/>
              <a:defRPr sz="1800" kern="1200">
                <a:solidFill>
                  <a:srgbClr val="404040"/>
                </a:solidFill>
                <a:latin typeface="+mn-lt"/>
                <a:ea typeface="ＭＳ Ｐゴシック" charset="0"/>
                <a:cs typeface="ＭＳ Ｐゴシック" charset="0"/>
              </a:defRPr>
            </a:lvl1pPr>
            <a:lvl2pPr marL="287338" indent="-136525" algn="l" defTabSz="685800" rtl="0" eaLnBrk="1" fontAlgn="base" hangingPunct="1">
              <a:lnSpc>
                <a:spcPct val="90000"/>
              </a:lnSpc>
              <a:spcBef>
                <a:spcPts val="150"/>
              </a:spcBef>
              <a:spcAft>
                <a:spcPts val="300"/>
              </a:spcAft>
              <a:buClr>
                <a:schemeClr val="accent1"/>
              </a:buClr>
              <a:buFont typeface="Calibri" charset="0"/>
              <a:buChar char="◦"/>
              <a:defRPr sz="1500" kern="1200">
                <a:solidFill>
                  <a:srgbClr val="404040"/>
                </a:solidFill>
                <a:latin typeface="+mn-lt"/>
                <a:ea typeface="ＭＳ Ｐゴシック" charset="0"/>
                <a:cs typeface="+mn-cs"/>
              </a:defRPr>
            </a:lvl2pPr>
            <a:lvl3pPr marL="423863" indent="-136525" algn="l" defTabSz="685800" rtl="0" eaLnBrk="1" fontAlgn="base" hangingPunct="1">
              <a:lnSpc>
                <a:spcPct val="90000"/>
              </a:lnSpc>
              <a:spcBef>
                <a:spcPts val="150"/>
              </a:spcBef>
              <a:spcAft>
                <a:spcPts val="300"/>
              </a:spcAft>
              <a:buClr>
                <a:schemeClr val="accent1"/>
              </a:buClr>
              <a:buFont typeface="Calibri" charset="0"/>
              <a:buChar char="◦"/>
              <a:defRPr sz="1200" kern="1200">
                <a:solidFill>
                  <a:srgbClr val="404040"/>
                </a:solidFill>
                <a:latin typeface="+mn-lt"/>
                <a:ea typeface="ＭＳ Ｐゴシック" charset="0"/>
                <a:cs typeface="+mn-cs"/>
              </a:defRPr>
            </a:lvl3pPr>
            <a:lvl4pPr marL="561975" indent="-136525" algn="l" defTabSz="685800" rtl="0" eaLnBrk="1" fontAlgn="base" hangingPunct="1">
              <a:lnSpc>
                <a:spcPct val="90000"/>
              </a:lnSpc>
              <a:spcBef>
                <a:spcPts val="150"/>
              </a:spcBef>
              <a:spcAft>
                <a:spcPts val="300"/>
              </a:spcAft>
              <a:buClr>
                <a:schemeClr val="accent1"/>
              </a:buClr>
              <a:buFont typeface="Calibri" charset="0"/>
              <a:buChar char="◦"/>
              <a:defRPr sz="1200" kern="1200">
                <a:solidFill>
                  <a:srgbClr val="404040"/>
                </a:solidFill>
                <a:latin typeface="+mn-lt"/>
                <a:ea typeface="ＭＳ Ｐゴシック" charset="0"/>
                <a:cs typeface="+mn-cs"/>
              </a:defRPr>
            </a:lvl4pPr>
            <a:lvl5pPr marL="698500" indent="-136525" algn="l" defTabSz="685800" rtl="0" eaLnBrk="1" fontAlgn="base" hangingPunct="1">
              <a:lnSpc>
                <a:spcPct val="90000"/>
              </a:lnSpc>
              <a:spcBef>
                <a:spcPts val="150"/>
              </a:spcBef>
              <a:spcAft>
                <a:spcPts val="300"/>
              </a:spcAft>
              <a:buClr>
                <a:schemeClr val="accent1"/>
              </a:buClr>
              <a:buFont typeface="Calibri" charset="0"/>
              <a:buChar char="◦"/>
              <a:defRPr sz="1200" kern="1200">
                <a:solidFill>
                  <a:srgbClr val="404040"/>
                </a:solidFill>
                <a:latin typeface="+mn-lt"/>
                <a:ea typeface="ＭＳ Ｐゴシック" charset="0"/>
                <a:cs typeface="+mn-cs"/>
              </a:defRPr>
            </a:lvl5pPr>
            <a:lvl6pPr marL="8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6pPr>
            <a:lvl7pPr marL="9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7pPr>
            <a:lvl8pPr marL="11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8pPr>
            <a:lvl9pPr marL="12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9pPr>
          </a:lstStyle>
          <a:p>
            <a:pPr marL="274320" indent="-274320">
              <a:spcBef>
                <a:spcPts val="600"/>
              </a:spcBef>
              <a:spcAft>
                <a:spcPts val="600"/>
              </a:spcAft>
              <a:buFont typeface="Arial" panose="020B0604020202020204" pitchFamily="34" charset="0"/>
              <a:buChar char="•"/>
            </a:pPr>
            <a:r>
              <a:rPr lang="en-GB" sz="1600" dirty="0" smtClean="0">
                <a:solidFill>
                  <a:schemeClr val="tx1"/>
                </a:solidFill>
                <a:cs typeface="Arial"/>
              </a:rPr>
              <a:t>Extended lymph node dissection (</a:t>
            </a:r>
            <a:r>
              <a:rPr lang="en-GB" sz="1600" dirty="0" err="1" smtClean="0">
                <a:solidFill>
                  <a:schemeClr val="tx1"/>
                </a:solidFill>
                <a:cs typeface="Arial"/>
              </a:rPr>
              <a:t>eLND</a:t>
            </a:r>
            <a:r>
              <a:rPr lang="en-GB" sz="1600" dirty="0" smtClean="0">
                <a:solidFill>
                  <a:schemeClr val="tx1"/>
                </a:solidFill>
                <a:cs typeface="Arial"/>
              </a:rPr>
              <a:t>) includes removal of all lymph nodes in the external iliac, obturator and internal iliac areas</a:t>
            </a:r>
            <a:r>
              <a:rPr lang="en-GB" sz="1600" baseline="30000" dirty="0" smtClean="0">
                <a:solidFill>
                  <a:schemeClr val="tx1"/>
                </a:solidFill>
                <a:cs typeface="Arial"/>
              </a:rPr>
              <a:t>1</a:t>
            </a:r>
          </a:p>
          <a:p>
            <a:pPr marL="0" indent="0">
              <a:spcBef>
                <a:spcPts val="600"/>
              </a:spcBef>
              <a:spcAft>
                <a:spcPts val="600"/>
              </a:spcAft>
              <a:buNone/>
            </a:pPr>
            <a:endParaRPr lang="en-GB" sz="1600" dirty="0" smtClean="0">
              <a:solidFill>
                <a:schemeClr val="tx1"/>
              </a:solidFill>
            </a:endParaRPr>
          </a:p>
          <a:p>
            <a:pPr marL="285750" lvl="1" indent="-285750">
              <a:buFont typeface="Arial" panose="020B0604020202020204" pitchFamily="34" charset="0"/>
              <a:buChar char="•"/>
            </a:pPr>
            <a:r>
              <a:rPr lang="en-GB" sz="1600" dirty="0" smtClean="0">
                <a:solidFill>
                  <a:schemeClr val="tx1"/>
                </a:solidFill>
                <a:cs typeface="Arial"/>
              </a:rPr>
              <a:t>Transurethral resection of the prostate (TURP)</a:t>
            </a:r>
            <a:r>
              <a:rPr lang="en-GB" sz="1600" baseline="30000" dirty="0" smtClean="0">
                <a:solidFill>
                  <a:schemeClr val="tx1"/>
                </a:solidFill>
                <a:cs typeface="Arial"/>
              </a:rPr>
              <a:t>2</a:t>
            </a:r>
          </a:p>
          <a:p>
            <a:pPr marL="468630" lvl="1" indent="-285750">
              <a:buFont typeface="Calibri Light" panose="020F0302020204030204" pitchFamily="34" charset="0"/>
              <a:buChar char="–"/>
            </a:pPr>
            <a:r>
              <a:rPr lang="en-GB" sz="1600" dirty="0" smtClean="0">
                <a:solidFill>
                  <a:schemeClr val="tx1"/>
                </a:solidFill>
                <a:cs typeface="Arial"/>
              </a:rPr>
              <a:t>Removal of the inner part of the prostate gland surrounding the urethra</a:t>
            </a:r>
          </a:p>
          <a:p>
            <a:pPr marL="468630" lvl="1" indent="-285750">
              <a:buFont typeface="Calibri Light" panose="020F0302020204030204" pitchFamily="34" charset="0"/>
              <a:buChar char="–"/>
            </a:pPr>
            <a:r>
              <a:rPr lang="en-GB" sz="1600" dirty="0" smtClean="0">
                <a:solidFill>
                  <a:schemeClr val="tx1"/>
                </a:solidFill>
                <a:cs typeface="Arial"/>
              </a:rPr>
              <a:t>Often used to treat benign prostatic hyperplasia (BPH)</a:t>
            </a:r>
          </a:p>
          <a:p>
            <a:pPr marL="468630" lvl="1" indent="-285750">
              <a:buFont typeface="Calibri Light" panose="020F0302020204030204" pitchFamily="34" charset="0"/>
              <a:buChar char="–"/>
            </a:pPr>
            <a:r>
              <a:rPr lang="en-GB" sz="1600" dirty="0" smtClean="0">
                <a:solidFill>
                  <a:schemeClr val="tx1"/>
                </a:solidFill>
                <a:cs typeface="Arial"/>
              </a:rPr>
              <a:t>Sometimes used to relieve symptoms, such as urinary problems, in patients with advanced prostate cancer</a:t>
            </a:r>
            <a:endParaRPr lang="en-GB" sz="1600" baseline="30000" dirty="0" smtClean="0">
              <a:solidFill>
                <a:schemeClr val="tx1"/>
              </a:solidFill>
            </a:endParaRPr>
          </a:p>
          <a:p>
            <a:pPr lvl="4">
              <a:buFont typeface="Arial" panose="020B0604020202020204" pitchFamily="34" charset="0"/>
              <a:buChar char="•"/>
            </a:pPr>
            <a:endParaRPr lang="en-GB" sz="1600" dirty="0" smtClean="0">
              <a:solidFill>
                <a:schemeClr val="tx1"/>
              </a:solidFill>
            </a:endParaRPr>
          </a:p>
          <a:p>
            <a:pPr>
              <a:buFont typeface="Arial" panose="020B0604020202020204" pitchFamily="34" charset="0"/>
              <a:buChar char="•"/>
            </a:pPr>
            <a:endParaRPr lang="en-GB" sz="1600" dirty="0">
              <a:solidFill>
                <a:schemeClr val="tx1"/>
              </a:solidFill>
            </a:endParaRPr>
          </a:p>
        </p:txBody>
      </p:sp>
      <p:sp>
        <p:nvSpPr>
          <p:cNvPr id="12" name="TextBox 11"/>
          <p:cNvSpPr txBox="1"/>
          <p:nvPr/>
        </p:nvSpPr>
        <p:spPr>
          <a:xfrm>
            <a:off x="5116531" y="1073092"/>
            <a:ext cx="4027470" cy="584775"/>
          </a:xfrm>
          <a:prstGeom prst="rect">
            <a:avLst/>
          </a:prstGeom>
          <a:noFill/>
        </p:spPr>
        <p:txBody>
          <a:bodyPr wrap="square" rtlCol="0">
            <a:spAutoFit/>
          </a:bodyPr>
          <a:lstStyle/>
          <a:p>
            <a:pPr algn="ctr"/>
            <a:r>
              <a:rPr lang="en-GB" sz="1600" b="1" dirty="0" smtClean="0"/>
              <a:t>Transurethral resection of the prostate (TURP)</a:t>
            </a:r>
            <a:r>
              <a:rPr lang="en-GB" sz="1600" b="1" baseline="30000" dirty="0" smtClean="0"/>
              <a:t>3</a:t>
            </a:r>
            <a:endParaRPr lang="en-GB" sz="1600" b="1" baseline="30000" dirty="0"/>
          </a:p>
        </p:txBody>
      </p:sp>
      <p:sp>
        <p:nvSpPr>
          <p:cNvPr id="13" name="TextBox 12"/>
          <p:cNvSpPr txBox="1"/>
          <p:nvPr/>
        </p:nvSpPr>
        <p:spPr>
          <a:xfrm>
            <a:off x="139588" y="6125900"/>
            <a:ext cx="5083443" cy="461665"/>
          </a:xfrm>
          <a:prstGeom prst="rect">
            <a:avLst/>
          </a:prstGeom>
          <a:noFill/>
        </p:spPr>
        <p:txBody>
          <a:bodyPr wrap="none" rtlCol="0">
            <a:spAutoFit/>
          </a:bodyPr>
          <a:lstStyle/>
          <a:p>
            <a:pPr marL="228600" lvl="0" indent="-228600">
              <a:buFont typeface="+mj-lt"/>
              <a:buAutoNum type="arabicPeriod"/>
            </a:pPr>
            <a:r>
              <a:rPr lang="en-GB" sz="800" dirty="0" smtClean="0">
                <a:cs typeface="Arial"/>
              </a:rPr>
              <a:t>http://uroweb.org/wp-content/uploads/09-Prostate-Cancer_LR.pdf. Accessed April 8, 2016.</a:t>
            </a:r>
          </a:p>
          <a:p>
            <a:pPr marL="228600" lvl="0" indent="-228600">
              <a:buFontTx/>
              <a:buAutoNum type="arabicPeriod"/>
              <a:defRPr/>
            </a:pPr>
            <a:r>
              <a:rPr lang="en-GB" sz="800" dirty="0" smtClean="0">
                <a:solidFill>
                  <a:prstClr val="black"/>
                </a:solidFill>
              </a:rPr>
              <a:t>http://www.cancer.org/acs/groups/cid/documents/webcontent/003134-pdf.pdf. Accessed April 4, 2016.</a:t>
            </a:r>
          </a:p>
          <a:p>
            <a:pPr marL="228600" indent="-228600">
              <a:buFontTx/>
              <a:buAutoNum type="arabicPeriod"/>
              <a:defRPr/>
            </a:pPr>
            <a:r>
              <a:rPr lang="en-GB" sz="800" dirty="0" smtClean="0"/>
              <a:t>http://www.cancer.gov/types/prostate/patient/prostate-treatment-pdq#section/_142. Accessed May 20, 2016</a:t>
            </a:r>
            <a:r>
              <a:rPr lang="en-GB" sz="800" dirty="0" smtClean="0">
                <a:cs typeface="Arial"/>
              </a:rPr>
              <a:t>.</a:t>
            </a:r>
            <a:endParaRPr lang="en-GB" sz="800" dirty="0">
              <a:cs typeface="Arial"/>
            </a:endParaRPr>
          </a:p>
        </p:txBody>
      </p:sp>
      <p:sp>
        <p:nvSpPr>
          <p:cNvPr id="17" name="Pentagon 16"/>
          <p:cNvSpPr/>
          <p:nvPr/>
        </p:nvSpPr>
        <p:spPr>
          <a:xfrm>
            <a:off x="-43103" y="1020483"/>
            <a:ext cx="696685" cy="387508"/>
          </a:xfrm>
          <a:prstGeom prst="homePlate">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10800000" scaled="1"/>
            <a:tileRect/>
          </a:gradFill>
          <a:ln>
            <a:no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sz="1600" dirty="0"/>
          </a:p>
        </p:txBody>
      </p:sp>
      <p:sp>
        <p:nvSpPr>
          <p:cNvPr id="18" name="TextBox 17"/>
          <p:cNvSpPr txBox="1"/>
          <p:nvPr/>
        </p:nvSpPr>
        <p:spPr>
          <a:xfrm>
            <a:off x="-27384" y="1044960"/>
            <a:ext cx="556306" cy="338554"/>
          </a:xfrm>
          <a:prstGeom prst="rect">
            <a:avLst/>
          </a:prstGeom>
          <a:noFill/>
        </p:spPr>
        <p:txBody>
          <a:bodyPr wrap="none" rtlCol="0">
            <a:spAutoFit/>
          </a:bodyPr>
          <a:lstStyle/>
          <a:p>
            <a:r>
              <a:rPr lang="en-GB" sz="1600" spc="-38" dirty="0" smtClean="0">
                <a:solidFill>
                  <a:srgbClr val="A7381D"/>
                </a:solidFill>
                <a:ea typeface="+mj-ea"/>
                <a:cs typeface="+mj-cs"/>
              </a:rPr>
              <a:t>4/35</a:t>
            </a:r>
            <a:endParaRPr lang="en-GB" sz="1600" spc="-38" dirty="0">
              <a:solidFill>
                <a:srgbClr val="A7381D"/>
              </a:solidFill>
              <a:ea typeface="+mj-ea"/>
              <a:cs typeface="+mj-cs"/>
            </a:endParaRPr>
          </a:p>
        </p:txBody>
      </p:sp>
      <p:sp>
        <p:nvSpPr>
          <p:cNvPr id="19" name="TextBox 18"/>
          <p:cNvSpPr txBox="1"/>
          <p:nvPr/>
        </p:nvSpPr>
        <p:spPr>
          <a:xfrm>
            <a:off x="5831873" y="4002094"/>
            <a:ext cx="2931127" cy="246221"/>
          </a:xfrm>
          <a:prstGeom prst="rect">
            <a:avLst/>
          </a:prstGeom>
          <a:noFill/>
        </p:spPr>
        <p:txBody>
          <a:bodyPr wrap="square" rtlCol="0">
            <a:spAutoFit/>
          </a:bodyPr>
          <a:lstStyle/>
          <a:p>
            <a:pPr algn="r"/>
            <a:r>
              <a:rPr lang="en-GB" sz="1000" dirty="0"/>
              <a:t>Adapted from Prostate Cancer Treatment, </a:t>
            </a:r>
            <a:r>
              <a:rPr lang="en-GB" sz="1000" dirty="0" smtClean="0"/>
              <a:t>2016</a:t>
            </a:r>
            <a:r>
              <a:rPr lang="en-GB" sz="1000" baseline="30000" dirty="0" smtClean="0"/>
              <a:t>3</a:t>
            </a:r>
            <a:endParaRPr lang="en-GB" sz="1000" baseline="30000"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588486" y="1649443"/>
            <a:ext cx="3106424" cy="23163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792554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nodeType="withEffect">
                                  <p:stCondLst>
                                    <p:cond delay="500"/>
                                  </p:stCondLst>
                                  <p:childTnLst>
                                    <p:set>
                                      <p:cBhvr>
                                        <p:cTn id="12" dur="1" fill="hold">
                                          <p:stCondLst>
                                            <p:cond delay="0"/>
                                          </p:stCondLst>
                                        </p:cTn>
                                        <p:tgtEl>
                                          <p:spTgt spid="1026"/>
                                        </p:tgtEl>
                                        <p:attrNameLst>
                                          <p:attrName>style.visibility</p:attrName>
                                        </p:attrNameLst>
                                      </p:cBhvr>
                                      <p:to>
                                        <p:strVal val="visible"/>
                                      </p:to>
                                    </p:set>
                                    <p:animEffect transition="in" filter="fade">
                                      <p:cBhvr>
                                        <p:cTn id="13" dur="500"/>
                                        <p:tgtEl>
                                          <p:spTgt spid="1026"/>
                                        </p:tgtEl>
                                      </p:cBhvr>
                                    </p:animEffect>
                                  </p:childTnLst>
                                </p:cTn>
                              </p:par>
                              <p:par>
                                <p:cTn id="14" presetID="10" presetClass="entr" presetSubtype="0" fill="hold" grpId="0" nodeType="withEffect">
                                  <p:stCondLst>
                                    <p:cond delay="50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1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3000" b="1" dirty="0">
                <a:solidFill>
                  <a:schemeClr val="accent2">
                    <a:lumMod val="50000"/>
                  </a:schemeClr>
                </a:solidFill>
                <a:ea typeface="+mj-ea"/>
                <a:cs typeface="+mj-cs"/>
              </a:rPr>
              <a:t>Surgical Castration</a:t>
            </a:r>
          </a:p>
        </p:txBody>
      </p:sp>
      <p:sp>
        <p:nvSpPr>
          <p:cNvPr id="4" name="TextBox 3"/>
          <p:cNvSpPr txBox="1"/>
          <p:nvPr/>
        </p:nvSpPr>
        <p:spPr>
          <a:xfrm>
            <a:off x="137316" y="6123351"/>
            <a:ext cx="6339683" cy="461665"/>
          </a:xfrm>
          <a:prstGeom prst="rect">
            <a:avLst/>
          </a:prstGeom>
          <a:noFill/>
        </p:spPr>
        <p:txBody>
          <a:bodyPr wrap="square" rtlCol="0">
            <a:spAutoFit/>
          </a:bodyPr>
          <a:lstStyle/>
          <a:p>
            <a:pPr marL="228600" lvl="0" indent="-228600">
              <a:buFont typeface="+mj-lt"/>
              <a:buAutoNum type="arabicPeriod"/>
            </a:pPr>
            <a:r>
              <a:rPr lang="en-GB" sz="800" dirty="0" smtClean="0"/>
              <a:t>http://uroweb.org/wp-content/uploads/09-Prostate-Cancer_LR.pdf. Accessed April 8, 2016.</a:t>
            </a:r>
          </a:p>
          <a:p>
            <a:pPr marL="228600" lvl="0" indent="-228600">
              <a:buFont typeface="+mj-lt"/>
              <a:buAutoNum type="arabicPeriod"/>
              <a:defRPr/>
            </a:pPr>
            <a:r>
              <a:rPr lang="en-GB" sz="800" dirty="0" smtClean="0">
                <a:solidFill>
                  <a:prstClr val="black"/>
                </a:solidFill>
                <a:cs typeface="Arial"/>
              </a:rPr>
              <a:t>http://www.ncbi.nlm.nih.gov/books/NBK66036/</a:t>
            </a:r>
            <a:r>
              <a:rPr lang="en-GB" sz="800" dirty="0" smtClean="0">
                <a:cs typeface="Arial"/>
              </a:rPr>
              <a:t>. Accessed April 5, 2016.</a:t>
            </a:r>
            <a:endParaRPr lang="en-GB" sz="800" dirty="0" smtClean="0"/>
          </a:p>
          <a:p>
            <a:pPr marL="228600" lvl="0" indent="-228600">
              <a:buFontTx/>
              <a:buAutoNum type="arabicPeriod"/>
              <a:defRPr/>
            </a:pPr>
            <a:r>
              <a:rPr lang="en-GB" sz="800" dirty="0" smtClean="0">
                <a:solidFill>
                  <a:prstClr val="black"/>
                </a:solidFill>
              </a:rPr>
              <a:t>http://www.urologyhealth.org/urologic-conditions/advanced-prostate-cancer/treatment/hormone-therapy. Accessed May 5, 2016.</a:t>
            </a:r>
            <a:endParaRPr lang="en-GB" sz="800" dirty="0">
              <a:cs typeface="Arial"/>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24001" y="1926019"/>
            <a:ext cx="3051718" cy="3263749"/>
          </a:xfrm>
          <a:prstGeom prst="rect">
            <a:avLst/>
          </a:prstGeom>
        </p:spPr>
      </p:pic>
      <p:sp>
        <p:nvSpPr>
          <p:cNvPr id="7" name="TextBox 6"/>
          <p:cNvSpPr txBox="1"/>
          <p:nvPr/>
        </p:nvSpPr>
        <p:spPr>
          <a:xfrm>
            <a:off x="6998005" y="1497778"/>
            <a:ext cx="1339854" cy="338554"/>
          </a:xfrm>
          <a:prstGeom prst="rect">
            <a:avLst/>
          </a:prstGeom>
          <a:noFill/>
        </p:spPr>
        <p:txBody>
          <a:bodyPr wrap="none" rtlCol="0">
            <a:spAutoFit/>
          </a:bodyPr>
          <a:lstStyle/>
          <a:p>
            <a:r>
              <a:rPr lang="en-GB" sz="1600" b="1" dirty="0" smtClean="0"/>
              <a:t>Orchiectomy</a:t>
            </a:r>
            <a:r>
              <a:rPr lang="en-GB" sz="1600" b="1" baseline="30000" dirty="0" smtClean="0"/>
              <a:t>3</a:t>
            </a:r>
            <a:endParaRPr lang="en-GB" sz="1600" b="1" baseline="30000" dirty="0"/>
          </a:p>
        </p:txBody>
      </p:sp>
      <p:sp>
        <p:nvSpPr>
          <p:cNvPr id="8" name="TextBox 7"/>
          <p:cNvSpPr txBox="1"/>
          <p:nvPr/>
        </p:nvSpPr>
        <p:spPr>
          <a:xfrm>
            <a:off x="6656597" y="5189143"/>
            <a:ext cx="2449710" cy="246221"/>
          </a:xfrm>
          <a:prstGeom prst="rect">
            <a:avLst/>
          </a:prstGeom>
          <a:noFill/>
        </p:spPr>
        <p:txBody>
          <a:bodyPr wrap="none" rtlCol="0">
            <a:spAutoFit/>
          </a:bodyPr>
          <a:lstStyle/>
          <a:p>
            <a:r>
              <a:rPr lang="en-GB" sz="1000" dirty="0" smtClean="0"/>
              <a:t>Adapted from Hormone Therapy, 2016</a:t>
            </a:r>
            <a:r>
              <a:rPr lang="en-GB" sz="1000" baseline="30000" dirty="0" smtClean="0"/>
              <a:t>3</a:t>
            </a:r>
            <a:r>
              <a:rPr lang="en-GB" sz="1000" dirty="0" smtClean="0"/>
              <a:t> </a:t>
            </a:r>
            <a:endParaRPr lang="en-GB" sz="1000" dirty="0"/>
          </a:p>
        </p:txBody>
      </p:sp>
      <p:sp>
        <p:nvSpPr>
          <p:cNvPr id="9" name="Pentagon 8"/>
          <p:cNvSpPr/>
          <p:nvPr/>
        </p:nvSpPr>
        <p:spPr>
          <a:xfrm>
            <a:off x="-43103" y="1020483"/>
            <a:ext cx="696685" cy="387508"/>
          </a:xfrm>
          <a:prstGeom prst="homePlate">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10800000" scaled="1"/>
            <a:tileRect/>
          </a:gradFill>
          <a:ln>
            <a:no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sz="1600" dirty="0"/>
          </a:p>
        </p:txBody>
      </p:sp>
      <p:sp>
        <p:nvSpPr>
          <p:cNvPr id="11" name="TextBox 10"/>
          <p:cNvSpPr txBox="1"/>
          <p:nvPr/>
        </p:nvSpPr>
        <p:spPr>
          <a:xfrm>
            <a:off x="-27384" y="1044960"/>
            <a:ext cx="556306" cy="338554"/>
          </a:xfrm>
          <a:prstGeom prst="rect">
            <a:avLst/>
          </a:prstGeom>
          <a:noFill/>
        </p:spPr>
        <p:txBody>
          <a:bodyPr wrap="none" rtlCol="0">
            <a:spAutoFit/>
          </a:bodyPr>
          <a:lstStyle/>
          <a:p>
            <a:r>
              <a:rPr lang="en-GB" sz="1600" spc="-38" dirty="0" smtClean="0">
                <a:solidFill>
                  <a:srgbClr val="A7381D"/>
                </a:solidFill>
                <a:ea typeface="+mj-ea"/>
                <a:cs typeface="+mj-cs"/>
              </a:rPr>
              <a:t>5/35</a:t>
            </a:r>
            <a:endParaRPr lang="en-GB" sz="1600" spc="-38" dirty="0">
              <a:solidFill>
                <a:srgbClr val="A7381D"/>
              </a:solidFill>
              <a:ea typeface="+mj-ea"/>
              <a:cs typeface="+mj-cs"/>
            </a:endParaRPr>
          </a:p>
        </p:txBody>
      </p:sp>
      <p:sp>
        <p:nvSpPr>
          <p:cNvPr id="3" name="Content Placeholder 2"/>
          <p:cNvSpPr>
            <a:spLocks noGrp="1"/>
          </p:cNvSpPr>
          <p:nvPr>
            <p:ph idx="1"/>
          </p:nvPr>
        </p:nvSpPr>
        <p:spPr>
          <a:xfrm>
            <a:off x="671010" y="1351696"/>
            <a:ext cx="4705222" cy="3538356"/>
          </a:xfrm>
        </p:spPr>
        <p:txBody>
          <a:bodyPr>
            <a:noAutofit/>
          </a:bodyPr>
          <a:lstStyle/>
          <a:p>
            <a:pPr marL="274320" indent="-274320">
              <a:spcBef>
                <a:spcPts val="600"/>
              </a:spcBef>
              <a:buNone/>
            </a:pPr>
            <a:r>
              <a:rPr lang="en-GB" sz="1600" dirty="0" smtClean="0">
                <a:solidFill>
                  <a:schemeClr val="tx1"/>
                </a:solidFill>
              </a:rPr>
              <a:t>Bilateral orchiectomy</a:t>
            </a:r>
            <a:r>
              <a:rPr lang="en-GB" sz="1600" baseline="30000" dirty="0" smtClean="0">
                <a:solidFill>
                  <a:schemeClr val="tx1"/>
                </a:solidFill>
              </a:rPr>
              <a:t>1</a:t>
            </a:r>
          </a:p>
          <a:p>
            <a:pPr marL="274320" lvl="1" indent="-274320">
              <a:spcBef>
                <a:spcPts val="600"/>
              </a:spcBef>
              <a:buFont typeface="Arial"/>
              <a:buChar char="•"/>
            </a:pPr>
            <a:r>
              <a:rPr lang="en-GB" sz="1600" dirty="0" smtClean="0">
                <a:solidFill>
                  <a:schemeClr val="tx1"/>
                </a:solidFill>
              </a:rPr>
              <a:t>Is the gold standard for androgen deprivation therapy (ADT) and involves surgical removal of the testes</a:t>
            </a:r>
            <a:r>
              <a:rPr lang="en-GB" sz="1600" baseline="30000" dirty="0" smtClean="0">
                <a:solidFill>
                  <a:schemeClr val="tx1"/>
                </a:solidFill>
              </a:rPr>
              <a:t>1,2</a:t>
            </a:r>
          </a:p>
          <a:p>
            <a:pPr marL="274320" lvl="1" indent="-274320">
              <a:spcBef>
                <a:spcPts val="600"/>
              </a:spcBef>
              <a:buFont typeface="Arial"/>
              <a:buChar char="•"/>
            </a:pPr>
            <a:r>
              <a:rPr lang="en-GB" sz="1600" dirty="0" smtClean="0">
                <a:solidFill>
                  <a:schemeClr val="tx1"/>
                </a:solidFill>
              </a:rPr>
              <a:t>Can achieve a mean testosterone value of </a:t>
            </a:r>
            <a:br>
              <a:rPr lang="en-GB" sz="1600" dirty="0" smtClean="0">
                <a:solidFill>
                  <a:schemeClr val="tx1"/>
                </a:solidFill>
              </a:rPr>
            </a:br>
            <a:r>
              <a:rPr lang="en-GB" sz="1600" dirty="0" smtClean="0">
                <a:solidFill>
                  <a:schemeClr val="tx1"/>
                </a:solidFill>
              </a:rPr>
              <a:t>15 ng/dL</a:t>
            </a:r>
            <a:r>
              <a:rPr lang="en-GB" sz="1600" baseline="30000" dirty="0" smtClean="0">
                <a:solidFill>
                  <a:schemeClr val="tx1"/>
                </a:solidFill>
              </a:rPr>
              <a:t>1</a:t>
            </a:r>
            <a:r>
              <a:rPr lang="en-GB" sz="1600" dirty="0" smtClean="0">
                <a:solidFill>
                  <a:schemeClr val="tx1"/>
                </a:solidFill>
              </a:rPr>
              <a:t> </a:t>
            </a:r>
          </a:p>
          <a:p>
            <a:pPr marL="274320" lvl="1" indent="-274320">
              <a:spcBef>
                <a:spcPts val="600"/>
              </a:spcBef>
              <a:buFont typeface="Arial"/>
              <a:buChar char="•"/>
            </a:pPr>
            <a:r>
              <a:rPr lang="en-US" sz="1600" dirty="0">
                <a:solidFill>
                  <a:schemeClr val="tx1"/>
                </a:solidFill>
              </a:rPr>
              <a:t>Current accepted definition for castration is a testosterone level &lt; 20 ng/</a:t>
            </a:r>
            <a:r>
              <a:rPr lang="en-US" sz="1600" dirty="0" err="1">
                <a:solidFill>
                  <a:schemeClr val="tx1"/>
                </a:solidFill>
              </a:rPr>
              <a:t>dL</a:t>
            </a:r>
            <a:r>
              <a:rPr lang="en-US" sz="1600" dirty="0">
                <a:solidFill>
                  <a:schemeClr val="tx1"/>
                </a:solidFill>
              </a:rPr>
              <a:t>, while the level accepted by the regulatory authorities is &lt; 50 ng/</a:t>
            </a:r>
            <a:r>
              <a:rPr lang="en-US" sz="1600" dirty="0" err="1">
                <a:solidFill>
                  <a:schemeClr val="tx1"/>
                </a:solidFill>
              </a:rPr>
              <a:t>dL</a:t>
            </a:r>
            <a:r>
              <a:rPr lang="en-US" sz="1600" dirty="0">
                <a:solidFill>
                  <a:schemeClr val="tx1"/>
                </a:solidFill>
              </a:rPr>
              <a:t>.</a:t>
            </a:r>
            <a:r>
              <a:rPr lang="en-GB" sz="1600" baseline="30000" dirty="0" smtClean="0">
                <a:solidFill>
                  <a:schemeClr val="tx1"/>
                </a:solidFill>
              </a:rPr>
              <a:t>1</a:t>
            </a:r>
          </a:p>
          <a:p>
            <a:pPr marL="274320" lvl="1" indent="-274320">
              <a:spcBef>
                <a:spcPts val="600"/>
              </a:spcBef>
              <a:buFont typeface="Arial"/>
              <a:buChar char="•"/>
            </a:pPr>
            <a:r>
              <a:rPr lang="en-GB" sz="1600" dirty="0" smtClean="0">
                <a:solidFill>
                  <a:schemeClr val="tx1"/>
                </a:solidFill>
              </a:rPr>
              <a:t>Benefits include ease, compliance, immediacy in lowering testosterone and low cost</a:t>
            </a:r>
            <a:r>
              <a:rPr lang="en-GB" sz="1600" baseline="30000" dirty="0" smtClean="0">
                <a:solidFill>
                  <a:schemeClr val="tx1"/>
                </a:solidFill>
              </a:rPr>
              <a:t>2</a:t>
            </a:r>
            <a:endParaRPr lang="en-GB" sz="1600" dirty="0" smtClean="0">
              <a:solidFill>
                <a:schemeClr val="tx1"/>
              </a:solidFill>
            </a:endParaRPr>
          </a:p>
          <a:p>
            <a:pPr marL="274320" lvl="1" indent="-274320">
              <a:spcBef>
                <a:spcPts val="600"/>
              </a:spcBef>
              <a:buFont typeface="Arial"/>
              <a:buChar char="•"/>
            </a:pPr>
            <a:r>
              <a:rPr lang="en-GB" sz="1600" dirty="0" smtClean="0">
                <a:solidFill>
                  <a:schemeClr val="tx1"/>
                </a:solidFill>
              </a:rPr>
              <a:t>Disadvantages include psychological effects, loss of libido, less reversible impotence, hot flashes, osteoporosis, increased risk of coronary heart disease and myocardial infarction</a:t>
            </a:r>
            <a:r>
              <a:rPr lang="en-GB" sz="1600" baseline="30000" dirty="0" smtClean="0">
                <a:solidFill>
                  <a:schemeClr val="tx1"/>
                </a:solidFill>
              </a:rPr>
              <a:t>2</a:t>
            </a:r>
          </a:p>
          <a:p>
            <a:pPr marL="274320" indent="-274320">
              <a:spcBef>
                <a:spcPts val="600"/>
              </a:spcBef>
              <a:buFont typeface="Arial"/>
              <a:buChar char="•"/>
            </a:pPr>
            <a:endParaRPr lang="en-GB" sz="1600" baseline="30000" dirty="0" smtClean="0">
              <a:solidFill>
                <a:schemeClr val="tx1"/>
              </a:solidFill>
            </a:endParaRPr>
          </a:p>
        </p:txBody>
      </p:sp>
    </p:spTree>
    <p:extLst>
      <p:ext uri="{BB962C8B-B14F-4D97-AF65-F5344CB8AC3E}">
        <p14:creationId xmlns:p14="http://schemas.microsoft.com/office/powerpoint/2010/main" val="379569915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500"/>
                                        <p:tgtEl>
                                          <p:spTgt spid="7"/>
                                        </p:tgtEl>
                                      </p:cBhvr>
                                    </p:animEffect>
                                  </p:childTnLst>
                                </p:cTn>
                              </p:par>
                            </p:childTnLst>
                          </p:cTn>
                        </p:par>
                        <p:par>
                          <p:cTn id="26" fill="hold">
                            <p:stCondLst>
                              <p:cond delay="500"/>
                            </p:stCondLst>
                            <p:childTnLst>
                              <p:par>
                                <p:cTn id="27" presetID="10" presetClass="entr" presetSubtype="0" fill="hold" nodeType="after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fade">
                                      <p:cBhvr>
                                        <p:cTn id="29" dur="500"/>
                                        <p:tgtEl>
                                          <p:spTgt spid="5"/>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3000" b="1" dirty="0">
                <a:solidFill>
                  <a:schemeClr val="accent2">
                    <a:lumMod val="50000"/>
                  </a:schemeClr>
                </a:solidFill>
                <a:ea typeface="+mj-ea"/>
                <a:cs typeface="+mj-cs"/>
              </a:rPr>
              <a:t>Radiation Therapy</a:t>
            </a:r>
          </a:p>
        </p:txBody>
      </p:sp>
      <p:sp>
        <p:nvSpPr>
          <p:cNvPr id="3" name="Content Placeholder 2"/>
          <p:cNvSpPr>
            <a:spLocks noGrp="1"/>
          </p:cNvSpPr>
          <p:nvPr>
            <p:ph idx="1"/>
          </p:nvPr>
        </p:nvSpPr>
        <p:spPr>
          <a:xfrm>
            <a:off x="660662" y="1208548"/>
            <a:ext cx="5140961" cy="3866427"/>
          </a:xfrm>
        </p:spPr>
        <p:txBody>
          <a:bodyPr>
            <a:noAutofit/>
          </a:bodyPr>
          <a:lstStyle/>
          <a:p>
            <a:pPr marL="274320" indent="-274320">
              <a:spcBef>
                <a:spcPts val="300"/>
              </a:spcBef>
              <a:spcAft>
                <a:spcPts val="300"/>
              </a:spcAft>
              <a:buFont typeface="Arial"/>
              <a:buChar char="•"/>
            </a:pPr>
            <a:r>
              <a:rPr lang="en-GB" sz="1600" dirty="0" smtClean="0">
                <a:solidFill>
                  <a:schemeClr val="tx1"/>
                </a:solidFill>
              </a:rPr>
              <a:t>Utilises high-energy particles or rays to kill cancer cells</a:t>
            </a:r>
            <a:r>
              <a:rPr lang="en-GB" sz="1600" baseline="30000" dirty="0" smtClean="0">
                <a:solidFill>
                  <a:schemeClr val="tx1"/>
                </a:solidFill>
              </a:rPr>
              <a:t>1</a:t>
            </a:r>
          </a:p>
          <a:p>
            <a:pPr marL="274320" indent="-274320">
              <a:spcBef>
                <a:spcPts val="300"/>
              </a:spcBef>
              <a:spcAft>
                <a:spcPts val="300"/>
              </a:spcAft>
              <a:buFont typeface="Arial"/>
              <a:buChar char="•"/>
            </a:pPr>
            <a:r>
              <a:rPr lang="en-GB" sz="1600" dirty="0" smtClean="0">
                <a:solidFill>
                  <a:schemeClr val="tx1"/>
                </a:solidFill>
              </a:rPr>
              <a:t>May be used individually or in combination with hormone therapy or chemotherapy (adjuvant or neoadjuvant)</a:t>
            </a:r>
            <a:r>
              <a:rPr lang="en-GB" sz="1600" baseline="30000" dirty="0" smtClean="0">
                <a:solidFill>
                  <a:schemeClr val="tx1"/>
                </a:solidFill>
              </a:rPr>
              <a:t>1,2</a:t>
            </a:r>
            <a:endParaRPr lang="en-GB" sz="1600" baseline="30000" dirty="0">
              <a:solidFill>
                <a:schemeClr val="tx1"/>
              </a:solidFill>
            </a:endParaRPr>
          </a:p>
          <a:p>
            <a:pPr marL="274320" indent="-274320">
              <a:spcBef>
                <a:spcPts val="300"/>
              </a:spcBef>
              <a:spcAft>
                <a:spcPts val="300"/>
              </a:spcAft>
              <a:buFont typeface="Arial"/>
              <a:buChar char="•"/>
            </a:pPr>
            <a:r>
              <a:rPr lang="en-GB" sz="1600" dirty="0" smtClean="0">
                <a:solidFill>
                  <a:schemeClr val="tx1"/>
                </a:solidFill>
              </a:rPr>
              <a:t>Types of radiation therapies</a:t>
            </a:r>
            <a:r>
              <a:rPr lang="en-GB" sz="1600" baseline="30000" dirty="0" smtClean="0">
                <a:solidFill>
                  <a:schemeClr val="tx1"/>
                </a:solidFill>
              </a:rPr>
              <a:t>1</a:t>
            </a:r>
            <a:r>
              <a:rPr lang="en-GB" sz="1600" dirty="0">
                <a:solidFill>
                  <a:schemeClr val="tx1"/>
                </a:solidFill>
              </a:rPr>
              <a:t>:</a:t>
            </a:r>
          </a:p>
          <a:p>
            <a:pPr marL="457200" lvl="1" indent="-274320">
              <a:spcBef>
                <a:spcPts val="300"/>
              </a:spcBef>
              <a:buFont typeface="Calibri Light" panose="020F0302020204030204" pitchFamily="34" charset="0"/>
              <a:buChar char="–"/>
            </a:pPr>
            <a:r>
              <a:rPr lang="en-GB" sz="1600" dirty="0">
                <a:solidFill>
                  <a:schemeClr val="tx1"/>
                </a:solidFill>
              </a:rPr>
              <a:t>External beam radiation therapy (EBRT)</a:t>
            </a:r>
          </a:p>
          <a:p>
            <a:pPr marL="457200" lvl="1" indent="-274320">
              <a:spcBef>
                <a:spcPts val="300"/>
              </a:spcBef>
              <a:buFont typeface="Calibri Light" panose="020F0302020204030204" pitchFamily="34" charset="0"/>
              <a:buChar char="–"/>
            </a:pPr>
            <a:r>
              <a:rPr lang="en-GB" sz="1600" dirty="0" smtClean="0">
                <a:solidFill>
                  <a:schemeClr val="tx1"/>
                </a:solidFill>
              </a:rPr>
              <a:t>Brachytherapy</a:t>
            </a:r>
          </a:p>
          <a:p>
            <a:pPr marL="274320" indent="-274320">
              <a:spcBef>
                <a:spcPts val="300"/>
              </a:spcBef>
              <a:spcAft>
                <a:spcPts val="300"/>
              </a:spcAft>
              <a:buFont typeface="Arial"/>
              <a:buChar char="•"/>
            </a:pPr>
            <a:r>
              <a:rPr lang="en-GB" sz="1600" dirty="0" smtClean="0">
                <a:solidFill>
                  <a:schemeClr val="tx1"/>
                </a:solidFill>
              </a:rPr>
              <a:t>Types of EBRT</a:t>
            </a:r>
            <a:r>
              <a:rPr lang="en-GB" sz="1600" baseline="30000" dirty="0" smtClean="0">
                <a:solidFill>
                  <a:schemeClr val="tx1"/>
                </a:solidFill>
              </a:rPr>
              <a:t>1</a:t>
            </a:r>
            <a:r>
              <a:rPr lang="en-GB" sz="1600" dirty="0" smtClean="0">
                <a:solidFill>
                  <a:schemeClr val="tx1"/>
                </a:solidFill>
              </a:rPr>
              <a:t>:</a:t>
            </a:r>
          </a:p>
          <a:p>
            <a:pPr marL="457200" lvl="2" indent="-274320">
              <a:spcBef>
                <a:spcPts val="300"/>
              </a:spcBef>
              <a:buFont typeface="Calibri Light" panose="020F0302020204030204" pitchFamily="34" charset="0"/>
              <a:buChar char="–"/>
            </a:pPr>
            <a:r>
              <a:rPr lang="en-GB" sz="1600" dirty="0">
                <a:solidFill>
                  <a:schemeClr val="tx1"/>
                </a:solidFill>
              </a:rPr>
              <a:t>Three-dimensional conformal radiation therapy (3D-CRT)</a:t>
            </a:r>
            <a:r>
              <a:rPr lang="en-GB" sz="1600" baseline="30000" dirty="0">
                <a:solidFill>
                  <a:schemeClr val="tx1"/>
                </a:solidFill>
              </a:rPr>
              <a:t> </a:t>
            </a:r>
            <a:endParaRPr lang="en-GB" sz="1600" dirty="0">
              <a:solidFill>
                <a:schemeClr val="tx1"/>
              </a:solidFill>
            </a:endParaRPr>
          </a:p>
          <a:p>
            <a:pPr marL="457200" lvl="2" indent="-274320">
              <a:spcBef>
                <a:spcPts val="300"/>
              </a:spcBef>
              <a:buFont typeface="Calibri Light" panose="020F0302020204030204" pitchFamily="34" charset="0"/>
              <a:buChar char="–"/>
            </a:pPr>
            <a:r>
              <a:rPr lang="en-GB" sz="1600" dirty="0">
                <a:solidFill>
                  <a:schemeClr val="tx1"/>
                </a:solidFill>
              </a:rPr>
              <a:t>Intensity-modulated </a:t>
            </a:r>
            <a:r>
              <a:rPr lang="en-GB" sz="1600" dirty="0" smtClean="0">
                <a:solidFill>
                  <a:schemeClr val="tx1"/>
                </a:solidFill>
              </a:rPr>
              <a:t>radiotherapy </a:t>
            </a:r>
            <a:r>
              <a:rPr lang="en-GB" sz="1600" dirty="0">
                <a:solidFill>
                  <a:schemeClr val="tx1"/>
                </a:solidFill>
              </a:rPr>
              <a:t>(IMRT)</a:t>
            </a:r>
          </a:p>
          <a:p>
            <a:pPr marL="457200" lvl="2" indent="-274320">
              <a:spcBef>
                <a:spcPts val="300"/>
              </a:spcBef>
              <a:buFont typeface="Calibri Light" panose="020F0302020204030204" pitchFamily="34" charset="0"/>
              <a:buChar char="–"/>
            </a:pPr>
            <a:r>
              <a:rPr lang="en-GB" sz="1600" dirty="0">
                <a:solidFill>
                  <a:schemeClr val="tx1"/>
                </a:solidFill>
              </a:rPr>
              <a:t>Stereotactic body radiation therapy (SBRT)</a:t>
            </a:r>
          </a:p>
          <a:p>
            <a:pPr marL="457200" lvl="2" indent="-274320">
              <a:spcBef>
                <a:spcPts val="300"/>
              </a:spcBef>
              <a:buFont typeface="Calibri Light" panose="020F0302020204030204" pitchFamily="34" charset="0"/>
              <a:buChar char="–"/>
            </a:pPr>
            <a:r>
              <a:rPr lang="en-GB" sz="1600" dirty="0">
                <a:solidFill>
                  <a:schemeClr val="tx1"/>
                </a:solidFill>
              </a:rPr>
              <a:t>Proton beam radiation </a:t>
            </a:r>
            <a:r>
              <a:rPr lang="en-GB" sz="1600" dirty="0" smtClean="0">
                <a:solidFill>
                  <a:schemeClr val="tx1"/>
                </a:solidFill>
              </a:rPr>
              <a:t>therapy</a:t>
            </a:r>
          </a:p>
          <a:p>
            <a:pPr marL="274320" lvl="2" indent="-285750">
              <a:spcBef>
                <a:spcPts val="300"/>
              </a:spcBef>
              <a:buFont typeface="Arial" panose="020B0604020202020204" pitchFamily="34" charset="0"/>
              <a:buChar char="•"/>
            </a:pPr>
            <a:r>
              <a:rPr lang="en-GB" sz="1600" dirty="0" smtClean="0">
                <a:solidFill>
                  <a:schemeClr val="tx1"/>
                </a:solidFill>
              </a:rPr>
              <a:t>Complications and side effects of EBRT</a:t>
            </a:r>
            <a:r>
              <a:rPr lang="en-GB" sz="1600" baseline="30000" dirty="0" smtClean="0">
                <a:solidFill>
                  <a:schemeClr val="tx1"/>
                </a:solidFill>
              </a:rPr>
              <a:t>1,3</a:t>
            </a:r>
            <a:r>
              <a:rPr lang="en-GB" sz="1600" dirty="0" smtClean="0">
                <a:solidFill>
                  <a:schemeClr val="tx1"/>
                </a:solidFill>
              </a:rPr>
              <a:t>: Acute cystitis, proctitis, enteritis, fatigue, impotence, lymphoedema, sexual and urinary dysfunctions, increased risk of bladder and gastrointestinal cancers</a:t>
            </a:r>
          </a:p>
          <a:p>
            <a:pPr marL="182880" lvl="2" indent="0">
              <a:spcBef>
                <a:spcPts val="300"/>
              </a:spcBef>
              <a:buNone/>
            </a:pPr>
            <a:endParaRPr lang="en-GB" sz="1600" dirty="0" smtClean="0">
              <a:solidFill>
                <a:schemeClr val="tx1"/>
              </a:solidFill>
            </a:endParaRPr>
          </a:p>
        </p:txBody>
      </p:sp>
      <p:sp>
        <p:nvSpPr>
          <p:cNvPr id="12" name="Pentagon 11"/>
          <p:cNvSpPr/>
          <p:nvPr/>
        </p:nvSpPr>
        <p:spPr>
          <a:xfrm>
            <a:off x="-43103" y="1020483"/>
            <a:ext cx="696685" cy="387508"/>
          </a:xfrm>
          <a:prstGeom prst="homePlate">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10800000" scaled="1"/>
            <a:tileRect/>
          </a:gradFill>
          <a:ln>
            <a:no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sz="1600" dirty="0"/>
          </a:p>
        </p:txBody>
      </p:sp>
      <p:sp>
        <p:nvSpPr>
          <p:cNvPr id="13" name="TextBox 12"/>
          <p:cNvSpPr txBox="1"/>
          <p:nvPr/>
        </p:nvSpPr>
        <p:spPr>
          <a:xfrm>
            <a:off x="-27384" y="1044960"/>
            <a:ext cx="556306" cy="338554"/>
          </a:xfrm>
          <a:prstGeom prst="rect">
            <a:avLst/>
          </a:prstGeom>
          <a:noFill/>
        </p:spPr>
        <p:txBody>
          <a:bodyPr wrap="none" rtlCol="0">
            <a:spAutoFit/>
          </a:bodyPr>
          <a:lstStyle/>
          <a:p>
            <a:r>
              <a:rPr lang="en-GB" sz="1600" spc="-38" dirty="0" smtClean="0">
                <a:solidFill>
                  <a:srgbClr val="A7381D"/>
                </a:solidFill>
                <a:ea typeface="+mj-ea"/>
                <a:cs typeface="+mj-cs"/>
              </a:rPr>
              <a:t>6/35</a:t>
            </a:r>
            <a:endParaRPr lang="en-GB" sz="1600" spc="-38" dirty="0">
              <a:solidFill>
                <a:srgbClr val="A7381D"/>
              </a:solidFill>
              <a:ea typeface="+mj-ea"/>
              <a:cs typeface="+mj-cs"/>
            </a:endParaRPr>
          </a:p>
        </p:txBody>
      </p:sp>
      <p:pic>
        <p:nvPicPr>
          <p:cNvPr id="4" name="Picture 3"/>
          <p:cNvPicPr>
            <a:picLocks noChangeAspect="1"/>
          </p:cNvPicPr>
          <p:nvPr/>
        </p:nvPicPr>
        <p:blipFill>
          <a:blip r:embed="rId3"/>
          <a:stretch>
            <a:fillRect/>
          </a:stretch>
        </p:blipFill>
        <p:spPr>
          <a:xfrm>
            <a:off x="5974286" y="1911859"/>
            <a:ext cx="2947777" cy="2599181"/>
          </a:xfrm>
          <a:prstGeom prst="rect">
            <a:avLst/>
          </a:prstGeom>
        </p:spPr>
      </p:pic>
      <p:sp>
        <p:nvSpPr>
          <p:cNvPr id="11" name="TextBox 10"/>
          <p:cNvSpPr txBox="1"/>
          <p:nvPr/>
        </p:nvSpPr>
        <p:spPr>
          <a:xfrm>
            <a:off x="5974286" y="1327084"/>
            <a:ext cx="2947777" cy="584775"/>
          </a:xfrm>
          <a:prstGeom prst="rect">
            <a:avLst/>
          </a:prstGeom>
          <a:noFill/>
        </p:spPr>
        <p:txBody>
          <a:bodyPr wrap="square" rtlCol="0">
            <a:spAutoFit/>
          </a:bodyPr>
          <a:lstStyle/>
          <a:p>
            <a:pPr lvl="0" algn="ctr">
              <a:defRPr/>
            </a:pPr>
            <a:r>
              <a:rPr lang="en-GB" sz="1600" b="1" dirty="0" smtClean="0"/>
              <a:t>External beam radiation</a:t>
            </a:r>
          </a:p>
          <a:p>
            <a:pPr lvl="0" algn="ctr">
              <a:defRPr/>
            </a:pPr>
            <a:r>
              <a:rPr lang="en-GB" sz="1600" b="1" dirty="0" smtClean="0"/>
              <a:t>therapy (EBRT)</a:t>
            </a:r>
            <a:r>
              <a:rPr lang="en-GB" sz="1600" b="1" baseline="30000" dirty="0" smtClean="0"/>
              <a:t>3</a:t>
            </a:r>
            <a:endParaRPr lang="en-GB" sz="1600" b="1" dirty="0"/>
          </a:p>
        </p:txBody>
      </p:sp>
      <p:sp>
        <p:nvSpPr>
          <p:cNvPr id="14" name="TextBox 13"/>
          <p:cNvSpPr txBox="1"/>
          <p:nvPr/>
        </p:nvSpPr>
        <p:spPr>
          <a:xfrm>
            <a:off x="5913120" y="4501454"/>
            <a:ext cx="3051065" cy="246221"/>
          </a:xfrm>
          <a:prstGeom prst="rect">
            <a:avLst/>
          </a:prstGeom>
          <a:noFill/>
        </p:spPr>
        <p:txBody>
          <a:bodyPr wrap="square" rtlCol="0">
            <a:spAutoFit/>
          </a:bodyPr>
          <a:lstStyle/>
          <a:p>
            <a:pPr lvl="0" algn="r">
              <a:defRPr/>
            </a:pPr>
            <a:r>
              <a:rPr lang="en-GB" sz="1000" dirty="0" smtClean="0"/>
              <a:t>Adapted from External Beam Radiotherapy, 2016</a:t>
            </a:r>
            <a:r>
              <a:rPr lang="en-GB" sz="1000" baseline="30000" dirty="0" smtClean="0"/>
              <a:t>3</a:t>
            </a:r>
            <a:endParaRPr lang="en-GB" sz="1000" baseline="30000" dirty="0" smtClean="0">
              <a:cs typeface="Arial"/>
            </a:endParaRPr>
          </a:p>
        </p:txBody>
      </p:sp>
      <p:sp>
        <p:nvSpPr>
          <p:cNvPr id="10" name="TextBox 9"/>
          <p:cNvSpPr txBox="1"/>
          <p:nvPr/>
        </p:nvSpPr>
        <p:spPr>
          <a:xfrm>
            <a:off x="136525" y="6131831"/>
            <a:ext cx="6091732" cy="461665"/>
          </a:xfrm>
          <a:prstGeom prst="rect">
            <a:avLst/>
          </a:prstGeom>
          <a:noFill/>
        </p:spPr>
        <p:txBody>
          <a:bodyPr wrap="none" rtlCol="0">
            <a:spAutoFit/>
          </a:bodyPr>
          <a:lstStyle/>
          <a:p>
            <a:pPr marL="228600" lvl="0" indent="-228600">
              <a:buFont typeface="+mj-lt"/>
              <a:buAutoNum type="arabicPeriod"/>
              <a:defRPr/>
            </a:pPr>
            <a:r>
              <a:rPr lang="en-GB" sz="800" dirty="0" smtClean="0"/>
              <a:t>http://www.cancer.org/acs/groups/cid/documents/webcontent/003134-pdf.pdf. Accessed April 4, 2016.</a:t>
            </a:r>
          </a:p>
          <a:p>
            <a:pPr marL="228600" lvl="0" indent="-228600">
              <a:buFont typeface="+mj-lt"/>
              <a:buAutoNum type="arabicPeriod"/>
            </a:pPr>
            <a:r>
              <a:rPr lang="en-GB" sz="800" dirty="0" smtClean="0"/>
              <a:t>http://uroweb.org/wp-content/uploads/09-Prostate-Cancer_LR.pdf. Accessed April 8, 2016.</a:t>
            </a:r>
          </a:p>
          <a:p>
            <a:pPr marL="228600" indent="-228600">
              <a:buFont typeface="+mj-lt"/>
              <a:buAutoNum type="arabicPeriod"/>
              <a:defRPr/>
            </a:pPr>
            <a:r>
              <a:rPr lang="en-GB" sz="800" dirty="0" smtClean="0"/>
              <a:t>http://4urology.org/patient_information/treatments/prostate/prostate_cancer/external_beam_radiotherapy/. Accessed May 14, 2016</a:t>
            </a:r>
            <a:r>
              <a:rPr lang="en-GB" sz="800" dirty="0" smtClean="0">
                <a:cs typeface="Arial"/>
              </a:rPr>
              <a:t>.</a:t>
            </a:r>
            <a:endParaRPr lang="en-GB" sz="800" dirty="0">
              <a:cs typeface="Arial"/>
            </a:endParaRPr>
          </a:p>
        </p:txBody>
      </p:sp>
    </p:spTree>
    <p:extLst>
      <p:ext uri="{BB962C8B-B14F-4D97-AF65-F5344CB8AC3E}">
        <p14:creationId xmlns:p14="http://schemas.microsoft.com/office/powerpoint/2010/main" val="124871436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500"/>
                                        <p:tgtEl>
                                          <p:spTgt spid="11"/>
                                        </p:tgtEl>
                                      </p:cBhvr>
                                    </p:animEffec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2000"/>
                                  </p:stCondLst>
                                  <p:childTnLst>
                                    <p:set>
                                      <p:cBhvr>
                                        <p:cTn id="26" dur="1" fill="hold">
                                          <p:stCondLst>
                                            <p:cond delay="0"/>
                                          </p:stCondLst>
                                        </p:cTn>
                                        <p:tgtEl>
                                          <p:spTgt spid="3">
                                            <p:txEl>
                                              <p:pRg st="2" end="2"/>
                                            </p:txEl>
                                          </p:spTgt>
                                        </p:tgtEl>
                                        <p:attrNameLst>
                                          <p:attrName>style.visibility</p:attrName>
                                        </p:attrNameLst>
                                      </p:cBhvr>
                                      <p:to>
                                        <p:strVal val="visible"/>
                                      </p:to>
                                    </p:set>
                                    <p:animEffect transition="in" filter="fade">
                                      <p:cBhvr>
                                        <p:cTn id="27" dur="500"/>
                                        <p:tgtEl>
                                          <p:spTgt spid="3">
                                            <p:txEl>
                                              <p:pRg st="2" end="2"/>
                                            </p:txEl>
                                          </p:spTgt>
                                        </p:tgtEl>
                                      </p:cBhvr>
                                    </p:animEffect>
                                  </p:childTnLst>
                                </p:cTn>
                              </p:par>
                            </p:childTnLst>
                          </p:cTn>
                        </p:par>
                        <p:par>
                          <p:cTn id="28" fill="hold">
                            <p:stCondLst>
                              <p:cond delay="2500"/>
                            </p:stCondLst>
                            <p:childTnLst>
                              <p:par>
                                <p:cTn id="29" presetID="10" presetClass="entr" presetSubtype="0" fill="hold" nodeType="after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animEffect transition="in" filter="fade">
                                      <p:cBhvr>
                                        <p:cTn id="31" dur="500"/>
                                        <p:tgtEl>
                                          <p:spTgt spid="3">
                                            <p:txEl>
                                              <p:pRg st="3" end="3"/>
                                            </p:txEl>
                                          </p:spTgt>
                                        </p:tgtEl>
                                      </p:cBhvr>
                                    </p:animEffect>
                                  </p:childTnLst>
                                </p:cTn>
                              </p:par>
                            </p:childTnLst>
                          </p:cTn>
                        </p:par>
                        <p:par>
                          <p:cTn id="32" fill="hold">
                            <p:stCondLst>
                              <p:cond delay="3000"/>
                            </p:stCondLst>
                            <p:childTnLst>
                              <p:par>
                                <p:cTn id="33" presetID="10" presetClass="entr" presetSubtype="0" fill="hold" nodeType="after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500"/>
                                        <p:tgtEl>
                                          <p:spTgt spid="3">
                                            <p:txEl>
                                              <p:pRg st="4" end="4"/>
                                            </p:txEl>
                                          </p:spTgt>
                                        </p:tgtEl>
                                      </p:cBhvr>
                                    </p:animEffect>
                                  </p:childTnLst>
                                </p:cTn>
                              </p:par>
                            </p:childTnLst>
                          </p:cTn>
                        </p:par>
                        <p:par>
                          <p:cTn id="36" fill="hold">
                            <p:stCondLst>
                              <p:cond delay="3500"/>
                            </p:stCondLst>
                            <p:childTnLst>
                              <p:par>
                                <p:cTn id="37" presetID="10" presetClass="entr" presetSubtype="0" fill="hold" nodeType="afterEffect">
                                  <p:stCondLst>
                                    <p:cond delay="0"/>
                                  </p:stCondLst>
                                  <p:childTnLst>
                                    <p:set>
                                      <p:cBhvr>
                                        <p:cTn id="38" dur="1" fill="hold">
                                          <p:stCondLst>
                                            <p:cond delay="0"/>
                                          </p:stCondLst>
                                        </p:cTn>
                                        <p:tgtEl>
                                          <p:spTgt spid="3">
                                            <p:txEl>
                                              <p:pRg st="5" end="5"/>
                                            </p:txEl>
                                          </p:spTgt>
                                        </p:tgtEl>
                                        <p:attrNameLst>
                                          <p:attrName>style.visibility</p:attrName>
                                        </p:attrNameLst>
                                      </p:cBhvr>
                                      <p:to>
                                        <p:strVal val="visible"/>
                                      </p:to>
                                    </p:set>
                                    <p:animEffect transition="in" filter="fade">
                                      <p:cBhvr>
                                        <p:cTn id="39" dur="500"/>
                                        <p:tgtEl>
                                          <p:spTgt spid="3">
                                            <p:txEl>
                                              <p:pRg st="5" end="5"/>
                                            </p:txEl>
                                          </p:spTgt>
                                        </p:tgtEl>
                                      </p:cBhvr>
                                    </p:animEffect>
                                  </p:childTnLst>
                                </p:cTn>
                              </p:par>
                            </p:childTnLst>
                          </p:cTn>
                        </p:par>
                        <p:par>
                          <p:cTn id="40" fill="hold">
                            <p:stCondLst>
                              <p:cond delay="4000"/>
                            </p:stCondLst>
                            <p:childTnLst>
                              <p:par>
                                <p:cTn id="41" presetID="10" presetClass="entr" presetSubtype="0" fill="hold" nodeType="after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Effect transition="in" filter="fade">
                                      <p:cBhvr>
                                        <p:cTn id="43" dur="500"/>
                                        <p:tgtEl>
                                          <p:spTgt spid="3">
                                            <p:txEl>
                                              <p:pRg st="6" end="6"/>
                                            </p:txEl>
                                          </p:spTgt>
                                        </p:tgtEl>
                                      </p:cBhvr>
                                    </p:animEffect>
                                  </p:childTnLst>
                                </p:cTn>
                              </p:par>
                            </p:childTnLst>
                          </p:cTn>
                        </p:par>
                        <p:par>
                          <p:cTn id="44" fill="hold">
                            <p:stCondLst>
                              <p:cond delay="4500"/>
                            </p:stCondLst>
                            <p:childTnLst>
                              <p:par>
                                <p:cTn id="45" presetID="10" presetClass="entr" presetSubtype="0" fill="hold" nodeType="afterEffect">
                                  <p:stCondLst>
                                    <p:cond delay="0"/>
                                  </p:stCondLst>
                                  <p:childTnLst>
                                    <p:set>
                                      <p:cBhvr>
                                        <p:cTn id="46" dur="1" fill="hold">
                                          <p:stCondLst>
                                            <p:cond delay="0"/>
                                          </p:stCondLst>
                                        </p:cTn>
                                        <p:tgtEl>
                                          <p:spTgt spid="3">
                                            <p:txEl>
                                              <p:pRg st="7" end="7"/>
                                            </p:txEl>
                                          </p:spTgt>
                                        </p:tgtEl>
                                        <p:attrNameLst>
                                          <p:attrName>style.visibility</p:attrName>
                                        </p:attrNameLst>
                                      </p:cBhvr>
                                      <p:to>
                                        <p:strVal val="visible"/>
                                      </p:to>
                                    </p:set>
                                    <p:animEffect transition="in" filter="fade">
                                      <p:cBhvr>
                                        <p:cTn id="47" dur="500"/>
                                        <p:tgtEl>
                                          <p:spTgt spid="3">
                                            <p:txEl>
                                              <p:pRg st="7" end="7"/>
                                            </p:txEl>
                                          </p:spTgt>
                                        </p:tgtEl>
                                      </p:cBhvr>
                                    </p:animEffect>
                                  </p:childTnLst>
                                </p:cTn>
                              </p:par>
                            </p:childTnLst>
                          </p:cTn>
                        </p:par>
                        <p:par>
                          <p:cTn id="48" fill="hold">
                            <p:stCondLst>
                              <p:cond delay="5000"/>
                            </p:stCondLst>
                            <p:childTnLst>
                              <p:par>
                                <p:cTn id="49" presetID="10" presetClass="entr" presetSubtype="0" fill="hold" nodeType="afterEffect">
                                  <p:stCondLst>
                                    <p:cond delay="0"/>
                                  </p:stCondLst>
                                  <p:childTnLst>
                                    <p:set>
                                      <p:cBhvr>
                                        <p:cTn id="50" dur="1" fill="hold">
                                          <p:stCondLst>
                                            <p:cond delay="0"/>
                                          </p:stCondLst>
                                        </p:cTn>
                                        <p:tgtEl>
                                          <p:spTgt spid="3">
                                            <p:txEl>
                                              <p:pRg st="8" end="8"/>
                                            </p:txEl>
                                          </p:spTgt>
                                        </p:tgtEl>
                                        <p:attrNameLst>
                                          <p:attrName>style.visibility</p:attrName>
                                        </p:attrNameLst>
                                      </p:cBhvr>
                                      <p:to>
                                        <p:strVal val="visible"/>
                                      </p:to>
                                    </p:set>
                                    <p:animEffect transition="in" filter="fade">
                                      <p:cBhvr>
                                        <p:cTn id="51" dur="500"/>
                                        <p:tgtEl>
                                          <p:spTgt spid="3">
                                            <p:txEl>
                                              <p:pRg st="8" end="8"/>
                                            </p:txEl>
                                          </p:spTgt>
                                        </p:tgtEl>
                                      </p:cBhvr>
                                    </p:animEffect>
                                  </p:childTnLst>
                                </p:cTn>
                              </p:par>
                            </p:childTnLst>
                          </p:cTn>
                        </p:par>
                        <p:par>
                          <p:cTn id="52" fill="hold">
                            <p:stCondLst>
                              <p:cond delay="5500"/>
                            </p:stCondLst>
                            <p:childTnLst>
                              <p:par>
                                <p:cTn id="53" presetID="10" presetClass="entr" presetSubtype="0" fill="hold" nodeType="afterEffect">
                                  <p:stCondLst>
                                    <p:cond delay="0"/>
                                  </p:stCondLst>
                                  <p:childTnLst>
                                    <p:set>
                                      <p:cBhvr>
                                        <p:cTn id="54" dur="1" fill="hold">
                                          <p:stCondLst>
                                            <p:cond delay="0"/>
                                          </p:stCondLst>
                                        </p:cTn>
                                        <p:tgtEl>
                                          <p:spTgt spid="3">
                                            <p:txEl>
                                              <p:pRg st="9" end="9"/>
                                            </p:txEl>
                                          </p:spTgt>
                                        </p:tgtEl>
                                        <p:attrNameLst>
                                          <p:attrName>style.visibility</p:attrName>
                                        </p:attrNameLst>
                                      </p:cBhvr>
                                      <p:to>
                                        <p:strVal val="visible"/>
                                      </p:to>
                                    </p:set>
                                    <p:animEffect transition="in" filter="fade">
                                      <p:cBhvr>
                                        <p:cTn id="55" dur="500"/>
                                        <p:tgtEl>
                                          <p:spTgt spid="3">
                                            <p:txEl>
                                              <p:pRg st="9" end="9"/>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3">
                                            <p:txEl>
                                              <p:pRg st="10" end="10"/>
                                            </p:txEl>
                                          </p:spTgt>
                                        </p:tgtEl>
                                        <p:attrNameLst>
                                          <p:attrName>style.visibility</p:attrName>
                                        </p:attrNameLst>
                                      </p:cBhvr>
                                      <p:to>
                                        <p:strVal val="visible"/>
                                      </p:to>
                                    </p:set>
                                    <p:animEffect transition="in" filter="fade">
                                      <p:cBhvr>
                                        <p:cTn id="60"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753" y="84138"/>
            <a:ext cx="7102475" cy="638175"/>
          </a:xfrm>
        </p:spPr>
        <p:txBody>
          <a:bodyPr>
            <a:normAutofit/>
          </a:bodyPr>
          <a:lstStyle/>
          <a:p>
            <a:r>
              <a:rPr lang="en-GB" sz="3000" b="1" dirty="0">
                <a:solidFill>
                  <a:schemeClr val="accent2">
                    <a:lumMod val="50000"/>
                  </a:schemeClr>
                </a:solidFill>
                <a:ea typeface="+mj-ea"/>
                <a:cs typeface="+mj-cs"/>
              </a:rPr>
              <a:t>Disclaimer</a:t>
            </a:r>
          </a:p>
        </p:txBody>
      </p:sp>
      <p:sp>
        <p:nvSpPr>
          <p:cNvPr id="4" name="Rectangle 3"/>
          <p:cNvSpPr/>
          <p:nvPr/>
        </p:nvSpPr>
        <p:spPr>
          <a:xfrm>
            <a:off x="457200" y="1278285"/>
            <a:ext cx="8229600" cy="353943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Clr>
                <a:schemeClr val="accent1"/>
              </a:buClr>
              <a:buFont typeface="Arial" panose="020B0604020202020204" pitchFamily="34" charset="0"/>
              <a:buChar char="•"/>
            </a:pPr>
            <a:endParaRPr lang="en-GB" sz="2800" dirty="0" smtClean="0">
              <a:ln/>
            </a:endParaRPr>
          </a:p>
          <a:p>
            <a:pPr marL="285750" indent="-285750">
              <a:buClr>
                <a:schemeClr val="accent1"/>
              </a:buClr>
              <a:buFont typeface="Arial" panose="020B0604020202020204" pitchFamily="34" charset="0"/>
              <a:buChar char="•"/>
            </a:pPr>
            <a:endParaRPr lang="en-GB" sz="2800" dirty="0" smtClean="0">
              <a:ln/>
            </a:endParaRPr>
          </a:p>
          <a:p>
            <a:pPr marL="285750" indent="-285750">
              <a:buClr>
                <a:schemeClr val="accent1"/>
              </a:buClr>
              <a:buFont typeface="Arial" panose="020B0604020202020204" pitchFamily="34" charset="0"/>
              <a:buChar char="•"/>
            </a:pPr>
            <a:r>
              <a:rPr lang="en-US" sz="2800" dirty="0">
                <a:ln/>
              </a:rPr>
              <a:t>These training slides must be approved by your local medical and regulatory departments in accordance with your country-specific laws and </a:t>
            </a:r>
            <a:r>
              <a:rPr lang="en-US" sz="2800" dirty="0" smtClean="0">
                <a:ln/>
              </a:rPr>
              <a:t>regulations.</a:t>
            </a:r>
          </a:p>
          <a:p>
            <a:pPr marL="285750" indent="-285750">
              <a:buClr>
                <a:schemeClr val="accent1"/>
              </a:buClr>
              <a:buFont typeface="Arial" panose="020B0604020202020204" pitchFamily="34" charset="0"/>
              <a:buChar char="•"/>
            </a:pPr>
            <a:endParaRPr lang="en-GB" sz="2800" dirty="0" smtClean="0">
              <a:ln/>
            </a:endParaRPr>
          </a:p>
          <a:p>
            <a:pPr marL="285750" indent="-285750">
              <a:buClr>
                <a:schemeClr val="accent1"/>
              </a:buClr>
              <a:buFont typeface="Arial" panose="020B0604020202020204" pitchFamily="34" charset="0"/>
              <a:buChar char="•"/>
            </a:pPr>
            <a:r>
              <a:rPr lang="en-GB" sz="2800" dirty="0" smtClean="0">
                <a:ln/>
              </a:rPr>
              <a:t>These slides are meant for internal training purpose only.</a:t>
            </a:r>
          </a:p>
        </p:txBody>
      </p:sp>
    </p:spTree>
    <p:extLst>
      <p:ext uri="{BB962C8B-B14F-4D97-AF65-F5344CB8AC3E}">
        <p14:creationId xmlns:p14="http://schemas.microsoft.com/office/powerpoint/2010/main" val="1603307163"/>
      </p:ext>
    </p:extLst>
  </p:cSld>
  <p:clrMapOvr>
    <a:masterClrMapping/>
  </p:clrMapOvr>
  <p:transition spd="slow">
    <p:push dir="u"/>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6525" y="84138"/>
            <a:ext cx="7102475" cy="638175"/>
          </a:xfrm>
        </p:spPr>
        <p:txBody>
          <a:bodyPr>
            <a:normAutofit/>
          </a:bodyPr>
          <a:lstStyle/>
          <a:p>
            <a:r>
              <a:rPr lang="en-GB" sz="3000" b="1" dirty="0">
                <a:solidFill>
                  <a:schemeClr val="accent2">
                    <a:lumMod val="50000"/>
                  </a:schemeClr>
                </a:solidFill>
                <a:ea typeface="+mj-ea"/>
                <a:cs typeface="+mj-cs"/>
              </a:rPr>
              <a:t>Radiation Therapy (cont.)</a:t>
            </a:r>
          </a:p>
        </p:txBody>
      </p:sp>
      <p:sp>
        <p:nvSpPr>
          <p:cNvPr id="3" name="Content Placeholder 2"/>
          <p:cNvSpPr>
            <a:spLocks noGrp="1"/>
          </p:cNvSpPr>
          <p:nvPr>
            <p:ph idx="1"/>
          </p:nvPr>
        </p:nvSpPr>
        <p:spPr>
          <a:xfrm>
            <a:off x="698185" y="964576"/>
            <a:ext cx="6079679" cy="4539054"/>
          </a:xfrm>
        </p:spPr>
        <p:txBody>
          <a:bodyPr>
            <a:noAutofit/>
          </a:bodyPr>
          <a:lstStyle/>
          <a:p>
            <a:pPr marL="0" indent="0">
              <a:spcBef>
                <a:spcPts val="600"/>
              </a:spcBef>
              <a:buNone/>
            </a:pPr>
            <a:r>
              <a:rPr lang="en-GB" sz="1600" noProof="0" dirty="0" smtClean="0">
                <a:solidFill>
                  <a:schemeClr val="tx1"/>
                </a:solidFill>
              </a:rPr>
              <a:t>Brachytherapy</a:t>
            </a:r>
          </a:p>
          <a:p>
            <a:pPr marL="274320" lvl="1" indent="-285750">
              <a:spcBef>
                <a:spcPts val="600"/>
              </a:spcBef>
              <a:buFont typeface="Arial" panose="020B0604020202020204" pitchFamily="34" charset="0"/>
              <a:buChar char="•"/>
            </a:pPr>
            <a:r>
              <a:rPr lang="en-GB" sz="1600" noProof="0" dirty="0" smtClean="0">
                <a:solidFill>
                  <a:schemeClr val="tx1"/>
                </a:solidFill>
              </a:rPr>
              <a:t>Ideal for localised and locally advanced disease</a:t>
            </a:r>
            <a:r>
              <a:rPr lang="en-GB" sz="1600" baseline="30000" noProof="0" dirty="0" smtClean="0">
                <a:solidFill>
                  <a:schemeClr val="tx1"/>
                </a:solidFill>
              </a:rPr>
              <a:t>1,2</a:t>
            </a:r>
          </a:p>
          <a:p>
            <a:pPr marL="274320" lvl="1" indent="-285750">
              <a:lnSpc>
                <a:spcPct val="50000"/>
              </a:lnSpc>
              <a:spcBef>
                <a:spcPts val="600"/>
              </a:spcBef>
              <a:buFont typeface="Arial" panose="020B0604020202020204" pitchFamily="34" charset="0"/>
              <a:buChar char="•"/>
            </a:pPr>
            <a:r>
              <a:rPr lang="en-GB" sz="1600" noProof="0" dirty="0" smtClean="0">
                <a:solidFill>
                  <a:schemeClr val="tx1"/>
                </a:solidFill>
              </a:rPr>
              <a:t>Two methods for prostate brachytherapy</a:t>
            </a:r>
            <a:r>
              <a:rPr lang="en-GB" sz="1600" baseline="30000" noProof="0" dirty="0" smtClean="0">
                <a:solidFill>
                  <a:schemeClr val="tx1"/>
                </a:solidFill>
              </a:rPr>
              <a:t>3</a:t>
            </a:r>
            <a:r>
              <a:rPr lang="en-GB" sz="1600" noProof="0" dirty="0" smtClean="0">
                <a:solidFill>
                  <a:schemeClr val="tx1"/>
                </a:solidFill>
              </a:rPr>
              <a:t>:</a:t>
            </a:r>
          </a:p>
          <a:p>
            <a:pPr marL="548640" lvl="2" indent="-285750">
              <a:lnSpc>
                <a:spcPct val="30000"/>
              </a:lnSpc>
              <a:spcBef>
                <a:spcPts val="600"/>
              </a:spcBef>
              <a:buFont typeface="Calibri Light" panose="020F0302020204030204" pitchFamily="34" charset="0"/>
              <a:buChar char="–"/>
            </a:pPr>
            <a:r>
              <a:rPr lang="en-GB" sz="1600" noProof="0" dirty="0" smtClean="0">
                <a:solidFill>
                  <a:schemeClr val="tx1"/>
                </a:solidFill>
              </a:rPr>
              <a:t> Low-dose rate (LDR)</a:t>
            </a:r>
            <a:r>
              <a:rPr lang="en-GB" sz="1600" baseline="30000" noProof="0" dirty="0" smtClean="0">
                <a:solidFill>
                  <a:schemeClr val="tx1"/>
                </a:solidFill>
              </a:rPr>
              <a:t>3 </a:t>
            </a:r>
          </a:p>
          <a:p>
            <a:pPr marL="571500" lvl="2" indent="-285750">
              <a:spcBef>
                <a:spcPts val="600"/>
              </a:spcBef>
              <a:buFont typeface="Calibri Light" panose="020F0302020204030204" pitchFamily="34" charset="0"/>
              <a:buChar char="–"/>
            </a:pPr>
            <a:endParaRPr lang="en-GB" sz="1600" baseline="30000" noProof="0" dirty="0" smtClean="0">
              <a:solidFill>
                <a:schemeClr val="tx1"/>
              </a:solidFill>
            </a:endParaRPr>
          </a:p>
          <a:p>
            <a:pPr marL="571500" lvl="2" indent="-285750">
              <a:spcBef>
                <a:spcPts val="600"/>
              </a:spcBef>
              <a:buFont typeface="Calibri Light" panose="020F0302020204030204" pitchFamily="34" charset="0"/>
              <a:buChar char="–"/>
            </a:pPr>
            <a:endParaRPr lang="en-GB" sz="1600" baseline="30000" noProof="0" dirty="0" smtClean="0">
              <a:solidFill>
                <a:schemeClr val="tx1"/>
              </a:solidFill>
            </a:endParaRPr>
          </a:p>
          <a:p>
            <a:pPr marL="571500" lvl="2" indent="-285750">
              <a:spcBef>
                <a:spcPts val="600"/>
              </a:spcBef>
              <a:buFont typeface="Calibri Light" panose="020F0302020204030204" pitchFamily="34" charset="0"/>
              <a:buChar char="–"/>
            </a:pPr>
            <a:endParaRPr lang="en-GB" sz="1600" baseline="30000" noProof="0" dirty="0" smtClean="0">
              <a:solidFill>
                <a:schemeClr val="tx1"/>
              </a:solidFill>
            </a:endParaRPr>
          </a:p>
          <a:p>
            <a:pPr marL="571500" lvl="2" indent="-285750">
              <a:spcBef>
                <a:spcPts val="600"/>
              </a:spcBef>
              <a:buFont typeface="Calibri Light" panose="020F0302020204030204" pitchFamily="34" charset="0"/>
              <a:buChar char="–"/>
            </a:pPr>
            <a:endParaRPr lang="en-GB" sz="1600" baseline="30000" noProof="0" dirty="0" smtClean="0">
              <a:solidFill>
                <a:schemeClr val="tx1"/>
              </a:solidFill>
            </a:endParaRPr>
          </a:p>
          <a:p>
            <a:pPr marL="571500" lvl="2" indent="-285750">
              <a:spcBef>
                <a:spcPts val="600"/>
              </a:spcBef>
              <a:buFont typeface="Calibri Light" panose="020F0302020204030204" pitchFamily="34" charset="0"/>
              <a:buChar char="–"/>
            </a:pPr>
            <a:endParaRPr lang="en-GB" sz="1600" baseline="30000" noProof="0" dirty="0" smtClean="0">
              <a:solidFill>
                <a:schemeClr val="tx1"/>
              </a:solidFill>
            </a:endParaRPr>
          </a:p>
          <a:p>
            <a:pPr marL="285750" lvl="2" indent="0">
              <a:spcBef>
                <a:spcPts val="300"/>
              </a:spcBef>
              <a:spcAft>
                <a:spcPts val="0"/>
              </a:spcAft>
              <a:buNone/>
            </a:pPr>
            <a:endParaRPr lang="en-GB" sz="1600" baseline="30000" noProof="0" dirty="0" smtClean="0">
              <a:solidFill>
                <a:schemeClr val="tx1"/>
              </a:solidFill>
            </a:endParaRPr>
          </a:p>
          <a:p>
            <a:pPr marL="457200" lvl="2" indent="-285750">
              <a:spcBef>
                <a:spcPts val="600"/>
              </a:spcBef>
              <a:buFont typeface="Calibri Light" panose="020F0302020204030204" pitchFamily="34" charset="0"/>
              <a:buChar char="–"/>
            </a:pPr>
            <a:endParaRPr lang="en-GB" sz="1600" noProof="0" dirty="0" smtClean="0">
              <a:solidFill>
                <a:schemeClr val="tx1"/>
              </a:solidFill>
            </a:endParaRPr>
          </a:p>
          <a:p>
            <a:pPr marL="548640" lvl="2" indent="-285750">
              <a:spcBef>
                <a:spcPts val="0"/>
              </a:spcBef>
              <a:spcAft>
                <a:spcPts val="100"/>
              </a:spcAft>
              <a:buFont typeface="Calibri Light" panose="020F0302020204030204" pitchFamily="34" charset="0"/>
              <a:buChar char="–"/>
            </a:pPr>
            <a:endParaRPr lang="en-GB" sz="1600" noProof="0" dirty="0" smtClean="0">
              <a:solidFill>
                <a:schemeClr val="tx1"/>
              </a:solidFill>
            </a:endParaRPr>
          </a:p>
          <a:p>
            <a:pPr marL="548640" lvl="2" indent="-285750">
              <a:spcBef>
                <a:spcPts val="0"/>
              </a:spcBef>
              <a:spcAft>
                <a:spcPts val="100"/>
              </a:spcAft>
              <a:buFont typeface="Calibri Light" panose="020F0302020204030204" pitchFamily="34" charset="0"/>
              <a:buChar char="–"/>
            </a:pPr>
            <a:endParaRPr lang="en-GB" sz="1600" noProof="0" dirty="0" smtClean="0">
              <a:solidFill>
                <a:schemeClr val="tx1"/>
              </a:solidFill>
            </a:endParaRPr>
          </a:p>
          <a:p>
            <a:pPr marL="548640" lvl="2" indent="-285750">
              <a:spcBef>
                <a:spcPts val="0"/>
              </a:spcBef>
              <a:spcAft>
                <a:spcPts val="100"/>
              </a:spcAft>
              <a:buFont typeface="Calibri Light" panose="020F0302020204030204" pitchFamily="34" charset="0"/>
              <a:buChar char="–"/>
            </a:pPr>
            <a:r>
              <a:rPr lang="en-GB" sz="1600" noProof="0" dirty="0" smtClean="0">
                <a:solidFill>
                  <a:schemeClr val="tx1"/>
                </a:solidFill>
              </a:rPr>
              <a:t>High-dose rate (</a:t>
            </a:r>
            <a:r>
              <a:rPr lang="en-GB" sz="1600" noProof="0" dirty="0" err="1" smtClean="0">
                <a:solidFill>
                  <a:schemeClr val="tx1"/>
                </a:solidFill>
              </a:rPr>
              <a:t>HDR</a:t>
            </a:r>
            <a:r>
              <a:rPr lang="en-GB" sz="1600" noProof="0" dirty="0" smtClean="0">
                <a:solidFill>
                  <a:schemeClr val="tx1"/>
                </a:solidFill>
              </a:rPr>
              <a:t>)</a:t>
            </a:r>
            <a:r>
              <a:rPr lang="en-GB" sz="1600" baseline="30000" noProof="0" dirty="0" smtClean="0">
                <a:solidFill>
                  <a:schemeClr val="tx1"/>
                </a:solidFill>
              </a:rPr>
              <a:t>3</a:t>
            </a:r>
            <a:r>
              <a:rPr lang="en-GB" sz="1600" noProof="0" dirty="0" smtClean="0">
                <a:solidFill>
                  <a:schemeClr val="tx1"/>
                </a:solidFill>
              </a:rPr>
              <a:t>: Can be used alone or in </a:t>
            </a:r>
          </a:p>
          <a:p>
            <a:pPr marL="262890" lvl="2" indent="0">
              <a:spcBef>
                <a:spcPts val="0"/>
              </a:spcBef>
              <a:spcAft>
                <a:spcPts val="100"/>
              </a:spcAft>
              <a:buNone/>
            </a:pPr>
            <a:r>
              <a:rPr lang="en-GB" sz="1600" dirty="0">
                <a:solidFill>
                  <a:schemeClr val="tx1"/>
                </a:solidFill>
              </a:rPr>
              <a:t> </a:t>
            </a:r>
            <a:r>
              <a:rPr lang="en-GB" sz="1600" dirty="0" smtClean="0">
                <a:solidFill>
                  <a:schemeClr val="tx1"/>
                </a:solidFill>
              </a:rPr>
              <a:t>    </a:t>
            </a:r>
            <a:r>
              <a:rPr lang="en-GB" sz="1600" noProof="0" dirty="0" smtClean="0">
                <a:solidFill>
                  <a:schemeClr val="tx1"/>
                </a:solidFill>
              </a:rPr>
              <a:t>combination with EBRT</a:t>
            </a:r>
          </a:p>
          <a:p>
            <a:pPr marL="548640" lvl="2" indent="-285750">
              <a:spcBef>
                <a:spcPts val="0"/>
              </a:spcBef>
              <a:spcAft>
                <a:spcPts val="50"/>
              </a:spcAft>
              <a:buFont typeface="Calibri Light" panose="020F0302020204030204" pitchFamily="34" charset="0"/>
              <a:buChar char="–"/>
            </a:pPr>
            <a:r>
              <a:rPr lang="en-GB" sz="1600" noProof="0" dirty="0" smtClean="0">
                <a:solidFill>
                  <a:schemeClr val="tx1"/>
                </a:solidFill>
              </a:rPr>
              <a:t>Salvage brachytherapy</a:t>
            </a:r>
            <a:r>
              <a:rPr lang="en-GB" sz="1600" baseline="30000" noProof="0" dirty="0" smtClean="0">
                <a:solidFill>
                  <a:schemeClr val="tx1"/>
                </a:solidFill>
              </a:rPr>
              <a:t>3</a:t>
            </a:r>
            <a:r>
              <a:rPr lang="en-GB" sz="1600" noProof="0" dirty="0" smtClean="0">
                <a:solidFill>
                  <a:schemeClr val="tx1"/>
                </a:solidFill>
              </a:rPr>
              <a:t>: Can be used to treat local recurrence following EBRT or brachytherapy</a:t>
            </a:r>
          </a:p>
          <a:p>
            <a:pPr marL="274320" lvl="0" indent="-274320">
              <a:spcBef>
                <a:spcPts val="300"/>
              </a:spcBef>
              <a:buClr>
                <a:srgbClr val="E48312"/>
              </a:buClr>
              <a:buFont typeface="Arial"/>
              <a:buChar char="•"/>
            </a:pPr>
            <a:r>
              <a:rPr lang="en-GB" sz="1600" noProof="0" dirty="0" smtClean="0">
                <a:solidFill>
                  <a:schemeClr val="tx1"/>
                </a:solidFill>
              </a:rPr>
              <a:t>Complications and side effects of </a:t>
            </a:r>
            <a:r>
              <a:rPr lang="en-GB" sz="1600" dirty="0" smtClean="0">
                <a:solidFill>
                  <a:schemeClr val="tx1"/>
                </a:solidFill>
              </a:rPr>
              <a:t>b</a:t>
            </a:r>
            <a:r>
              <a:rPr lang="en-GB" sz="1600" noProof="0" dirty="0" smtClean="0">
                <a:solidFill>
                  <a:schemeClr val="tx1"/>
                </a:solidFill>
              </a:rPr>
              <a:t>rachytherapy</a:t>
            </a:r>
            <a:r>
              <a:rPr lang="en-GB" sz="1600" baseline="30000" noProof="0" dirty="0" smtClean="0">
                <a:solidFill>
                  <a:schemeClr val="tx1"/>
                </a:solidFill>
              </a:rPr>
              <a:t>1,2,4</a:t>
            </a:r>
            <a:r>
              <a:rPr lang="en-GB" sz="1600" noProof="0" dirty="0" smtClean="0">
                <a:solidFill>
                  <a:schemeClr val="tx1"/>
                </a:solidFill>
              </a:rPr>
              <a:t>: Radiation </a:t>
            </a:r>
            <a:r>
              <a:rPr lang="en-GB" sz="1600" noProof="0" dirty="0" err="1" smtClean="0">
                <a:solidFill>
                  <a:schemeClr val="tx1"/>
                </a:solidFill>
              </a:rPr>
              <a:t>proctitis</a:t>
            </a:r>
            <a:r>
              <a:rPr lang="en-GB" sz="1600" noProof="0" dirty="0" smtClean="0">
                <a:solidFill>
                  <a:schemeClr val="tx1"/>
                </a:solidFill>
              </a:rPr>
              <a:t>, rectal pain, burning and/or diarrhoea, increased risk of bladder cancer, urinary problems, erection problems</a:t>
            </a:r>
          </a:p>
          <a:p>
            <a:pPr marL="285750" lvl="2" indent="0">
              <a:spcBef>
                <a:spcPts val="600"/>
              </a:spcBef>
              <a:buNone/>
            </a:pPr>
            <a:endParaRPr lang="en-GB" sz="1600" noProof="0" dirty="0" smtClean="0">
              <a:solidFill>
                <a:schemeClr val="tx1"/>
              </a:solidFill>
            </a:endParaRPr>
          </a:p>
          <a:p>
            <a:pPr marL="274320" indent="-274320">
              <a:spcBef>
                <a:spcPts val="600"/>
              </a:spcBef>
              <a:buFont typeface="Arial"/>
              <a:buChar char="•"/>
            </a:pPr>
            <a:endParaRPr lang="en-GB" sz="1600" noProof="0" dirty="0" smtClean="0">
              <a:solidFill>
                <a:schemeClr val="tx1"/>
              </a:solidFill>
            </a:endParaRPr>
          </a:p>
          <a:p>
            <a:pPr>
              <a:spcBef>
                <a:spcPts val="600"/>
              </a:spcBef>
            </a:pPr>
            <a:endParaRPr lang="en-GB" sz="1600" noProof="0" dirty="0">
              <a:solidFill>
                <a:schemeClr val="tx1"/>
              </a:solidFill>
            </a:endParaRPr>
          </a:p>
        </p:txBody>
      </p:sp>
      <p:sp>
        <p:nvSpPr>
          <p:cNvPr id="7" name="TextBox 6"/>
          <p:cNvSpPr txBox="1"/>
          <p:nvPr/>
        </p:nvSpPr>
        <p:spPr>
          <a:xfrm>
            <a:off x="328406" y="5930987"/>
            <a:ext cx="7202613" cy="707886"/>
          </a:xfrm>
          <a:prstGeom prst="rect">
            <a:avLst/>
          </a:prstGeom>
          <a:noFill/>
        </p:spPr>
        <p:txBody>
          <a:bodyPr wrap="none" rtlCol="0">
            <a:spAutoFit/>
          </a:bodyPr>
          <a:lstStyle/>
          <a:p>
            <a:pPr marL="228600" indent="-228600">
              <a:buFont typeface="+mj-lt"/>
              <a:buAutoNum type="arabicPeriod"/>
              <a:defRPr/>
            </a:pPr>
            <a:r>
              <a:rPr lang="en-GB" sz="800" dirty="0" smtClean="0"/>
              <a:t>http://www.cancer.org/acs/groups/cid/documents/webcontent/003134-pdf.pdf. Accessed April 4, 2016.</a:t>
            </a:r>
          </a:p>
          <a:p>
            <a:pPr marL="228600" indent="-228600">
              <a:buFont typeface="+mj-lt"/>
              <a:buAutoNum type="arabicPeriod"/>
              <a:defRPr/>
            </a:pPr>
            <a:r>
              <a:rPr lang="en-GB" sz="800" dirty="0" smtClean="0"/>
              <a:t>http://uroweb.org/wp-content/uploads/09-Prostate-Cancer_LR.pdf. Accessed April 8, 2016.</a:t>
            </a:r>
          </a:p>
          <a:p>
            <a:pPr marL="228600" lvl="0" indent="-228600">
              <a:buFont typeface="+mj-lt"/>
              <a:buAutoNum type="arabicPeriod"/>
              <a:defRPr/>
            </a:pPr>
            <a:r>
              <a:rPr lang="en-GB" sz="800" dirty="0" smtClean="0">
                <a:cs typeface="Arial"/>
              </a:rPr>
              <a:t>Coit DG, et al. </a:t>
            </a:r>
            <a:r>
              <a:rPr lang="en-GB" sz="800" i="1" dirty="0" smtClean="0">
                <a:cs typeface="Arial"/>
              </a:rPr>
              <a:t>J Natl Compr Canc Netw. </a:t>
            </a:r>
            <a:r>
              <a:rPr lang="en-GB" sz="800" dirty="0" smtClean="0">
                <a:cs typeface="Arial"/>
              </a:rPr>
              <a:t>2016;14(4):450-473.</a:t>
            </a:r>
          </a:p>
          <a:p>
            <a:pPr marL="228600" indent="-228600">
              <a:buFont typeface="+mj-lt"/>
              <a:buAutoNum type="arabicPeriod"/>
              <a:defRPr/>
            </a:pPr>
            <a:r>
              <a:rPr lang="en-GB" sz="800" dirty="0" smtClean="0"/>
              <a:t>http://www.ncbi.nlm.nih.gov/books/NBK66036/. Accessed April 5, 2016.</a:t>
            </a:r>
          </a:p>
          <a:p>
            <a:pPr marL="228600" lvl="0" indent="-228600">
              <a:buFont typeface="+mj-lt"/>
              <a:buAutoNum type="arabicPeriod"/>
              <a:defRPr/>
            </a:pPr>
            <a:r>
              <a:rPr lang="en-GB" sz="800" dirty="0" smtClean="0">
                <a:cs typeface="Arial"/>
              </a:rPr>
              <a:t>http://www.cancerresearchuk.org/about-cancer/type/prostate-cancer/treatment/radiotherapy/internal-radiotherapy-for-prostate-cancer. Accessed May 5, 2016.</a:t>
            </a:r>
            <a:endParaRPr lang="en-GB" sz="800"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00331" y="1839473"/>
            <a:ext cx="3036275" cy="2997515"/>
          </a:xfrm>
          <a:prstGeom prst="rect">
            <a:avLst/>
          </a:prstGeom>
        </p:spPr>
      </p:pic>
      <p:sp>
        <p:nvSpPr>
          <p:cNvPr id="9" name="TextBox 8"/>
          <p:cNvSpPr txBox="1"/>
          <p:nvPr/>
        </p:nvSpPr>
        <p:spPr>
          <a:xfrm>
            <a:off x="6777864" y="1407991"/>
            <a:ext cx="1492781" cy="338554"/>
          </a:xfrm>
          <a:prstGeom prst="rect">
            <a:avLst/>
          </a:prstGeom>
          <a:noFill/>
        </p:spPr>
        <p:txBody>
          <a:bodyPr wrap="none" rtlCol="0">
            <a:spAutoFit/>
          </a:bodyPr>
          <a:lstStyle/>
          <a:p>
            <a:pPr lvl="0">
              <a:defRPr/>
            </a:pPr>
            <a:r>
              <a:rPr lang="en-GB" sz="1600" b="1" dirty="0" smtClean="0"/>
              <a:t>Brachytherapy</a:t>
            </a:r>
            <a:r>
              <a:rPr lang="en-GB" sz="1600" b="1" baseline="30000" dirty="0" smtClean="0"/>
              <a:t>5</a:t>
            </a:r>
            <a:endParaRPr lang="en-GB" sz="1600" b="1" dirty="0"/>
          </a:p>
        </p:txBody>
      </p:sp>
      <p:sp>
        <p:nvSpPr>
          <p:cNvPr id="10" name="TextBox 9"/>
          <p:cNvSpPr txBox="1"/>
          <p:nvPr/>
        </p:nvSpPr>
        <p:spPr>
          <a:xfrm>
            <a:off x="6777864" y="5051936"/>
            <a:ext cx="2286173" cy="553998"/>
          </a:xfrm>
          <a:prstGeom prst="rect">
            <a:avLst/>
          </a:prstGeom>
          <a:noFill/>
        </p:spPr>
        <p:txBody>
          <a:bodyPr wrap="square" rtlCol="0">
            <a:spAutoFit/>
          </a:bodyPr>
          <a:lstStyle/>
          <a:p>
            <a:pPr lvl="0" algn="r">
              <a:defRPr/>
            </a:pPr>
            <a:r>
              <a:rPr lang="en-GB" sz="1000" dirty="0" smtClean="0">
                <a:solidFill>
                  <a:prstClr val="black"/>
                </a:solidFill>
              </a:rPr>
              <a:t>Adapted from Internal Radiotherapy Prostate Cancer, 2016</a:t>
            </a:r>
            <a:r>
              <a:rPr lang="en-GB" sz="1000" baseline="30000" dirty="0" smtClean="0">
                <a:solidFill>
                  <a:prstClr val="black"/>
                </a:solidFill>
              </a:rPr>
              <a:t>5</a:t>
            </a:r>
            <a:endParaRPr lang="en-GB" sz="1000" baseline="30000" dirty="0" smtClean="0">
              <a:cs typeface="Arial"/>
            </a:endParaRPr>
          </a:p>
          <a:p>
            <a:pPr algn="r"/>
            <a:endParaRPr lang="en-GB" sz="1000" dirty="0"/>
          </a:p>
        </p:txBody>
      </p:sp>
      <p:sp>
        <p:nvSpPr>
          <p:cNvPr id="12" name="Pentagon 11"/>
          <p:cNvSpPr/>
          <p:nvPr/>
        </p:nvSpPr>
        <p:spPr>
          <a:xfrm>
            <a:off x="-43103" y="1020483"/>
            <a:ext cx="696685" cy="387508"/>
          </a:xfrm>
          <a:prstGeom prst="homePlate">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10800000" scaled="1"/>
            <a:tileRect/>
          </a:gradFill>
          <a:ln>
            <a:no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sz="1600" dirty="0"/>
          </a:p>
        </p:txBody>
      </p:sp>
      <p:sp>
        <p:nvSpPr>
          <p:cNvPr id="13" name="TextBox 12"/>
          <p:cNvSpPr txBox="1"/>
          <p:nvPr/>
        </p:nvSpPr>
        <p:spPr>
          <a:xfrm>
            <a:off x="-27384" y="1044960"/>
            <a:ext cx="556306" cy="338554"/>
          </a:xfrm>
          <a:prstGeom prst="rect">
            <a:avLst/>
          </a:prstGeom>
          <a:noFill/>
        </p:spPr>
        <p:txBody>
          <a:bodyPr wrap="none" rtlCol="0">
            <a:spAutoFit/>
          </a:bodyPr>
          <a:lstStyle/>
          <a:p>
            <a:r>
              <a:rPr lang="en-GB" sz="1600" spc="-38" dirty="0" smtClean="0">
                <a:solidFill>
                  <a:srgbClr val="A7381D"/>
                </a:solidFill>
                <a:ea typeface="+mj-ea"/>
                <a:cs typeface="+mj-cs"/>
              </a:rPr>
              <a:t>7/35</a:t>
            </a:r>
            <a:endParaRPr lang="en-GB" sz="1600" spc="-38" dirty="0">
              <a:solidFill>
                <a:srgbClr val="A7381D"/>
              </a:solidFill>
              <a:ea typeface="+mj-ea"/>
              <a:cs typeface="+mj-cs"/>
            </a:endParaRPr>
          </a:p>
        </p:txBody>
      </p:sp>
      <p:sp>
        <p:nvSpPr>
          <p:cNvPr id="5" name="TextBox 4"/>
          <p:cNvSpPr txBox="1"/>
          <p:nvPr/>
        </p:nvSpPr>
        <p:spPr>
          <a:xfrm>
            <a:off x="-97910" y="1990576"/>
            <a:ext cx="5289549" cy="307777"/>
          </a:xfrm>
          <a:prstGeom prst="rect">
            <a:avLst/>
          </a:prstGeom>
          <a:noFill/>
        </p:spPr>
        <p:txBody>
          <a:bodyPr wrap="square" rtlCol="0">
            <a:spAutoFit/>
          </a:bodyPr>
          <a:lstStyle/>
          <a:p>
            <a:pPr algn="ctr"/>
            <a:r>
              <a:rPr lang="en-GB" sz="1400" b="1" dirty="0" smtClean="0"/>
              <a:t>Treatment strategies based on risk of patient</a:t>
            </a:r>
            <a:r>
              <a:rPr lang="en-GB" sz="1400" b="1" baseline="30000" dirty="0" smtClean="0"/>
              <a:t>3</a:t>
            </a:r>
            <a:r>
              <a:rPr lang="en-GB" sz="1400" b="1" dirty="0" smtClean="0"/>
              <a:t> </a:t>
            </a:r>
            <a:endParaRPr lang="en-GB" sz="1400" b="1" dirty="0"/>
          </a:p>
        </p:txBody>
      </p:sp>
      <p:grpSp>
        <p:nvGrpSpPr>
          <p:cNvPr id="59" name="Group 58"/>
          <p:cNvGrpSpPr/>
          <p:nvPr/>
        </p:nvGrpSpPr>
        <p:grpSpPr>
          <a:xfrm>
            <a:off x="227965" y="2311546"/>
            <a:ext cx="6000507" cy="1930692"/>
            <a:chOff x="647700" y="2624138"/>
            <a:chExt cx="5474605" cy="1274762"/>
          </a:xfrm>
          <a:effectLst>
            <a:outerShdw blurRad="114300" dist="50800" dir="5400000" algn="ctr" rotWithShape="0">
              <a:srgbClr val="000000">
                <a:alpha val="29000"/>
              </a:srgbClr>
            </a:outerShdw>
          </a:effectLst>
        </p:grpSpPr>
        <p:sp>
          <p:nvSpPr>
            <p:cNvPr id="14" name="AutoShape 3"/>
            <p:cNvSpPr>
              <a:spLocks noChangeAspect="1" noChangeArrowheads="1" noTextEdit="1"/>
            </p:cNvSpPr>
            <p:nvPr/>
          </p:nvSpPr>
          <p:spPr bwMode="auto">
            <a:xfrm>
              <a:off x="647700" y="2624138"/>
              <a:ext cx="5321300" cy="1274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Rectangle 5"/>
            <p:cNvSpPr>
              <a:spLocks noChangeArrowheads="1"/>
            </p:cNvSpPr>
            <p:nvPr/>
          </p:nvSpPr>
          <p:spPr bwMode="auto">
            <a:xfrm flipH="1">
              <a:off x="655638" y="2630488"/>
              <a:ext cx="1700213" cy="274637"/>
            </a:xfrm>
            <a:prstGeom prst="round1Rect">
              <a:avLst>
                <a:gd name="adj" fmla="val 50000"/>
              </a:avLst>
            </a:prstGeom>
            <a:solidFill>
              <a:srgbClr val="E9553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Rectangle 6"/>
            <p:cNvSpPr>
              <a:spLocks noChangeArrowheads="1"/>
            </p:cNvSpPr>
            <p:nvPr/>
          </p:nvSpPr>
          <p:spPr bwMode="auto">
            <a:xfrm>
              <a:off x="2355850" y="2630488"/>
              <a:ext cx="3589338" cy="274637"/>
            </a:xfrm>
            <a:prstGeom prst="round1Rect">
              <a:avLst>
                <a:gd name="adj" fmla="val 50000"/>
              </a:avLst>
            </a:prstGeom>
            <a:solidFill>
              <a:srgbClr val="E9553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Rectangle 7"/>
            <p:cNvSpPr>
              <a:spLocks noChangeArrowheads="1"/>
            </p:cNvSpPr>
            <p:nvPr/>
          </p:nvSpPr>
          <p:spPr bwMode="auto">
            <a:xfrm>
              <a:off x="655638" y="2905125"/>
              <a:ext cx="1700213" cy="395287"/>
            </a:xfrm>
            <a:prstGeom prst="rect">
              <a:avLst/>
            </a:prstGeom>
            <a:solidFill>
              <a:srgbClr val="FACAC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00"/>
            </a:p>
          </p:txBody>
        </p:sp>
        <p:sp>
          <p:nvSpPr>
            <p:cNvPr id="18" name="Rectangle 8"/>
            <p:cNvSpPr>
              <a:spLocks noChangeArrowheads="1"/>
            </p:cNvSpPr>
            <p:nvPr/>
          </p:nvSpPr>
          <p:spPr bwMode="auto">
            <a:xfrm>
              <a:off x="2355850" y="2905125"/>
              <a:ext cx="3589338" cy="395287"/>
            </a:xfrm>
            <a:prstGeom prst="rect">
              <a:avLst/>
            </a:prstGeom>
            <a:solidFill>
              <a:srgbClr val="FACAC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Rectangle 9"/>
            <p:cNvSpPr>
              <a:spLocks noChangeArrowheads="1"/>
            </p:cNvSpPr>
            <p:nvPr/>
          </p:nvSpPr>
          <p:spPr bwMode="auto">
            <a:xfrm>
              <a:off x="655638" y="3300413"/>
              <a:ext cx="1700213" cy="293687"/>
            </a:xfrm>
            <a:prstGeom prst="rect">
              <a:avLst/>
            </a:prstGeom>
            <a:solidFill>
              <a:srgbClr val="FACAC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Rectangle 10"/>
            <p:cNvSpPr>
              <a:spLocks noChangeArrowheads="1"/>
            </p:cNvSpPr>
            <p:nvPr/>
          </p:nvSpPr>
          <p:spPr bwMode="auto">
            <a:xfrm>
              <a:off x="2355850" y="3300413"/>
              <a:ext cx="3589338" cy="293687"/>
            </a:xfrm>
            <a:prstGeom prst="rect">
              <a:avLst/>
            </a:prstGeom>
            <a:solidFill>
              <a:srgbClr val="FACAC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Rectangle 11"/>
            <p:cNvSpPr>
              <a:spLocks noChangeArrowheads="1"/>
            </p:cNvSpPr>
            <p:nvPr/>
          </p:nvSpPr>
          <p:spPr bwMode="auto">
            <a:xfrm flipH="1" flipV="1">
              <a:off x="655638" y="3594100"/>
              <a:ext cx="1700213" cy="292100"/>
            </a:xfrm>
            <a:prstGeom prst="round1Rect">
              <a:avLst>
                <a:gd name="adj" fmla="val 50000"/>
              </a:avLst>
            </a:prstGeom>
            <a:solidFill>
              <a:srgbClr val="FACAC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Rectangle 12"/>
            <p:cNvSpPr>
              <a:spLocks noChangeArrowheads="1"/>
            </p:cNvSpPr>
            <p:nvPr/>
          </p:nvSpPr>
          <p:spPr bwMode="auto">
            <a:xfrm flipV="1">
              <a:off x="2355850" y="3594100"/>
              <a:ext cx="3589338" cy="292100"/>
            </a:xfrm>
            <a:prstGeom prst="round1Rect">
              <a:avLst>
                <a:gd name="adj" fmla="val 50000"/>
              </a:avLst>
            </a:prstGeom>
            <a:solidFill>
              <a:srgbClr val="FACAC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Line 13"/>
            <p:cNvSpPr>
              <a:spLocks noChangeShapeType="1"/>
            </p:cNvSpPr>
            <p:nvPr/>
          </p:nvSpPr>
          <p:spPr bwMode="auto">
            <a:xfrm>
              <a:off x="2851462" y="2624138"/>
              <a:ext cx="0" cy="1268412"/>
            </a:xfrm>
            <a:prstGeom prst="line">
              <a:avLst/>
            </a:prstGeom>
            <a:noFill/>
            <a:ln w="12700">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Line 14"/>
            <p:cNvSpPr>
              <a:spLocks noChangeShapeType="1"/>
            </p:cNvSpPr>
            <p:nvPr/>
          </p:nvSpPr>
          <p:spPr bwMode="auto">
            <a:xfrm>
              <a:off x="647700" y="2905124"/>
              <a:ext cx="5302250" cy="0"/>
            </a:xfrm>
            <a:prstGeom prst="line">
              <a:avLst/>
            </a:prstGeom>
            <a:noFill/>
            <a:ln w="12700">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Line 15"/>
            <p:cNvSpPr>
              <a:spLocks noChangeShapeType="1"/>
            </p:cNvSpPr>
            <p:nvPr/>
          </p:nvSpPr>
          <p:spPr bwMode="auto">
            <a:xfrm>
              <a:off x="647700" y="3300413"/>
              <a:ext cx="5302250" cy="0"/>
            </a:xfrm>
            <a:prstGeom prst="line">
              <a:avLst/>
            </a:prstGeom>
            <a:noFill/>
            <a:ln w="12700">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Line 16"/>
            <p:cNvSpPr>
              <a:spLocks noChangeShapeType="1"/>
            </p:cNvSpPr>
            <p:nvPr/>
          </p:nvSpPr>
          <p:spPr bwMode="auto">
            <a:xfrm>
              <a:off x="647700" y="3594100"/>
              <a:ext cx="5302250" cy="0"/>
            </a:xfrm>
            <a:prstGeom prst="line">
              <a:avLst/>
            </a:prstGeom>
            <a:noFill/>
            <a:ln w="12700">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Rectangle 21"/>
            <p:cNvSpPr>
              <a:spLocks noChangeArrowheads="1"/>
            </p:cNvSpPr>
            <p:nvPr/>
          </p:nvSpPr>
          <p:spPr bwMode="auto">
            <a:xfrm>
              <a:off x="757292" y="2676525"/>
              <a:ext cx="1281419" cy="1625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1" i="0" u="none" strike="noStrike" cap="none" normalizeH="0" baseline="0" dirty="0" smtClean="0">
                  <a:ln>
                    <a:noFill/>
                  </a:ln>
                  <a:solidFill>
                    <a:srgbClr val="FFFFFF"/>
                  </a:solidFill>
                  <a:effectLst/>
                  <a:latin typeface="+mn-lt"/>
                </a:rPr>
                <a:t>Types of risk</a:t>
              </a:r>
              <a:endParaRPr kumimoji="0" lang="en-US" sz="1600" b="0" i="0" u="none" strike="noStrike" cap="none" normalizeH="0" baseline="0" dirty="0" smtClean="0">
                <a:ln>
                  <a:noFill/>
                </a:ln>
                <a:solidFill>
                  <a:schemeClr val="tx1"/>
                </a:solidFill>
                <a:effectLst/>
                <a:latin typeface="+mn-lt"/>
              </a:endParaRPr>
            </a:p>
          </p:txBody>
        </p:sp>
        <p:sp>
          <p:nvSpPr>
            <p:cNvPr id="32" name="Rectangle 22"/>
            <p:cNvSpPr>
              <a:spLocks noChangeArrowheads="1"/>
            </p:cNvSpPr>
            <p:nvPr/>
          </p:nvSpPr>
          <p:spPr bwMode="auto">
            <a:xfrm>
              <a:off x="2874636" y="2676526"/>
              <a:ext cx="894940" cy="1625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1" i="0" u="none" strike="noStrike" cap="none" normalizeH="0" baseline="0" dirty="0" smtClean="0">
                  <a:ln>
                    <a:noFill/>
                  </a:ln>
                  <a:solidFill>
                    <a:srgbClr val="FFFFFF"/>
                  </a:solidFill>
                  <a:effectLst/>
                  <a:latin typeface="+mn-lt"/>
                </a:rPr>
                <a:t>Treatment</a:t>
              </a:r>
              <a:endParaRPr kumimoji="0" lang="en-US" sz="1600" b="0" i="0" u="none" strike="noStrike" cap="none" normalizeH="0" baseline="0" dirty="0" smtClean="0">
                <a:ln>
                  <a:noFill/>
                </a:ln>
                <a:solidFill>
                  <a:schemeClr val="tx1"/>
                </a:solidFill>
                <a:effectLst/>
                <a:latin typeface="+mn-lt"/>
              </a:endParaRPr>
            </a:p>
          </p:txBody>
        </p:sp>
        <p:sp>
          <p:nvSpPr>
            <p:cNvPr id="33" name="Rectangle 23"/>
            <p:cNvSpPr>
              <a:spLocks noChangeArrowheads="1"/>
            </p:cNvSpPr>
            <p:nvPr/>
          </p:nvSpPr>
          <p:spPr bwMode="auto">
            <a:xfrm>
              <a:off x="701675" y="2949575"/>
              <a:ext cx="2123566" cy="284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GB" sz="1400" dirty="0" smtClean="0">
                  <a:solidFill>
                    <a:schemeClr val="dk1"/>
                  </a:solidFill>
                  <a:latin typeface="+mn-lt"/>
                </a:rPr>
                <a:t>Low risk </a:t>
              </a:r>
              <a:endParaRPr lang="en-GB" sz="1400" dirty="0">
                <a:solidFill>
                  <a:schemeClr val="dk1"/>
                </a:solidFill>
                <a:latin typeface="+mn-lt"/>
              </a:endParaRPr>
            </a:p>
            <a:p>
              <a:r>
                <a:rPr lang="en-GB" sz="1400" dirty="0">
                  <a:solidFill>
                    <a:schemeClr val="dk1"/>
                  </a:solidFill>
                  <a:latin typeface="+mn-lt"/>
                </a:rPr>
                <a:t>Low-volume </a:t>
              </a:r>
              <a:r>
                <a:rPr lang="en-GB" sz="1400" dirty="0" smtClean="0">
                  <a:solidFill>
                    <a:schemeClr val="dk1"/>
                  </a:solidFill>
                  <a:latin typeface="+mn-lt"/>
                </a:rPr>
                <a:t>intermediate risk</a:t>
              </a:r>
              <a:endParaRPr lang="en-GB" sz="1400" dirty="0">
                <a:latin typeface="+mn-lt"/>
              </a:endParaRPr>
            </a:p>
          </p:txBody>
        </p:sp>
        <p:sp>
          <p:nvSpPr>
            <p:cNvPr id="41" name="Rectangle 31"/>
            <p:cNvSpPr>
              <a:spLocks noChangeArrowheads="1"/>
            </p:cNvSpPr>
            <p:nvPr/>
          </p:nvSpPr>
          <p:spPr bwMode="auto">
            <a:xfrm>
              <a:off x="3018196" y="3036036"/>
              <a:ext cx="1325035" cy="142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defTabSz="914400"/>
              <a:r>
                <a:rPr lang="en-US" sz="1400" dirty="0">
                  <a:latin typeface="+mn-lt"/>
                </a:rPr>
                <a:t>LDR </a:t>
              </a:r>
              <a:r>
                <a:rPr lang="en-US" sz="1400" dirty="0" err="1">
                  <a:latin typeface="+mn-lt"/>
                </a:rPr>
                <a:t>monotherapy</a:t>
              </a:r>
              <a:endParaRPr kumimoji="0" lang="en-US" sz="1400" b="0" i="0" u="none" strike="noStrike" cap="none" normalizeH="0" baseline="0" dirty="0" smtClean="0">
                <a:ln>
                  <a:noFill/>
                </a:ln>
                <a:solidFill>
                  <a:schemeClr val="tx1"/>
                </a:solidFill>
                <a:effectLst/>
                <a:latin typeface="+mn-lt"/>
              </a:endParaRPr>
            </a:p>
          </p:txBody>
        </p:sp>
        <p:sp>
          <p:nvSpPr>
            <p:cNvPr id="43" name="Rectangle 33"/>
            <p:cNvSpPr>
              <a:spLocks noChangeArrowheads="1"/>
            </p:cNvSpPr>
            <p:nvPr/>
          </p:nvSpPr>
          <p:spPr bwMode="auto">
            <a:xfrm>
              <a:off x="701675" y="3346450"/>
              <a:ext cx="1206572" cy="142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400"/>
              <a:r>
                <a:rPr lang="en-GB" sz="1400" dirty="0" smtClean="0">
                  <a:latin typeface="+mn-lt"/>
                </a:rPr>
                <a:t>Intermediate risk</a:t>
              </a:r>
              <a:endParaRPr lang="en-GB" sz="1400" dirty="0">
                <a:latin typeface="+mn-lt"/>
              </a:endParaRPr>
            </a:p>
          </p:txBody>
        </p:sp>
        <p:sp>
          <p:nvSpPr>
            <p:cNvPr id="46" name="Rectangle 36"/>
            <p:cNvSpPr>
              <a:spLocks noChangeArrowheads="1"/>
            </p:cNvSpPr>
            <p:nvPr/>
          </p:nvSpPr>
          <p:spPr bwMode="auto">
            <a:xfrm>
              <a:off x="3034347" y="3310862"/>
              <a:ext cx="3087958" cy="284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lvl="3" defTabSz="685800" eaLnBrk="1" fontAlgn="auto" hangingPunct="1">
                <a:spcBef>
                  <a:spcPts val="0"/>
                </a:spcBef>
                <a:spcAft>
                  <a:spcPts val="0"/>
                </a:spcAft>
                <a:defRPr/>
              </a:pPr>
              <a:r>
                <a:rPr lang="en-GB" sz="1400" dirty="0">
                  <a:solidFill>
                    <a:schemeClr val="dk1"/>
                  </a:solidFill>
                  <a:latin typeface="+mn-lt"/>
                </a:rPr>
                <a:t>Combination of LDR brachytherapy with EBRT ± </a:t>
              </a:r>
              <a:r>
                <a:rPr lang="en-GB" sz="1400" dirty="0" smtClean="0">
                  <a:solidFill>
                    <a:schemeClr val="dk1"/>
                  </a:solidFill>
                  <a:latin typeface="+mn-lt"/>
                </a:rPr>
                <a:t>4-6 </a:t>
              </a:r>
              <a:r>
                <a:rPr lang="en-GB" sz="1400" dirty="0">
                  <a:solidFill>
                    <a:schemeClr val="dk1"/>
                  </a:solidFill>
                  <a:latin typeface="+mn-lt"/>
                </a:rPr>
                <a:t>months of ADT</a:t>
              </a:r>
              <a:endParaRPr lang="en-GB" sz="1400" dirty="0">
                <a:latin typeface="+mn-lt"/>
              </a:endParaRPr>
            </a:p>
          </p:txBody>
        </p:sp>
        <p:sp>
          <p:nvSpPr>
            <p:cNvPr id="51" name="Rectangle 41"/>
            <p:cNvSpPr>
              <a:spLocks noChangeArrowheads="1"/>
            </p:cNvSpPr>
            <p:nvPr/>
          </p:nvSpPr>
          <p:spPr bwMode="auto">
            <a:xfrm>
              <a:off x="701675" y="3638550"/>
              <a:ext cx="636193" cy="142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400"/>
              <a:r>
                <a:rPr lang="en-GB" sz="1400" dirty="0" smtClean="0">
                  <a:latin typeface="+mn-lt"/>
                </a:rPr>
                <a:t>High risk</a:t>
              </a:r>
              <a:endParaRPr kumimoji="0" lang="en-US" sz="1400" b="0" i="0" u="none" strike="noStrike" cap="none" normalizeH="0" baseline="0" dirty="0" smtClean="0">
                <a:ln>
                  <a:noFill/>
                </a:ln>
                <a:solidFill>
                  <a:schemeClr val="tx1"/>
                </a:solidFill>
                <a:effectLst/>
                <a:latin typeface="+mn-lt"/>
              </a:endParaRPr>
            </a:p>
          </p:txBody>
        </p:sp>
        <p:sp>
          <p:nvSpPr>
            <p:cNvPr id="54" name="Rectangle 44"/>
            <p:cNvSpPr>
              <a:spLocks noChangeArrowheads="1"/>
            </p:cNvSpPr>
            <p:nvPr/>
          </p:nvSpPr>
          <p:spPr bwMode="auto">
            <a:xfrm>
              <a:off x="3026881" y="3608363"/>
              <a:ext cx="3039807" cy="284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defTabSz="914400"/>
              <a:r>
                <a:rPr lang="en-US" sz="1400" dirty="0">
                  <a:solidFill>
                    <a:srgbClr val="000000"/>
                  </a:solidFill>
                  <a:latin typeface="+mn-lt"/>
                </a:rPr>
                <a:t>Combination of LDR brachytherapy with EBRT ± 2-3 years of ADT</a:t>
              </a:r>
            </a:p>
          </p:txBody>
        </p:sp>
      </p:grpSp>
    </p:spTree>
    <p:extLst>
      <p:ext uri="{BB962C8B-B14F-4D97-AF65-F5344CB8AC3E}">
        <p14:creationId xmlns:p14="http://schemas.microsoft.com/office/powerpoint/2010/main" val="148994519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500"/>
                                        <p:tgtEl>
                                          <p:spTgt spid="9"/>
                                        </p:tgtEl>
                                      </p:cBhvr>
                                    </p:animEffect>
                                  </p:childTnLst>
                                </p:cTn>
                              </p:par>
                              <p:par>
                                <p:cTn id="15" presetID="10" presetClass="entr" presetSubtype="0" fill="hold" nodeType="withEffect">
                                  <p:stCondLst>
                                    <p:cond delay="50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par>
                                <p:cTn id="18" presetID="10" presetClass="entr" presetSubtype="0" fill="hold" grpId="0" nodeType="withEffect">
                                  <p:stCondLst>
                                    <p:cond delay="60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Effect transition="in" filter="fade">
                                      <p:cBhvr>
                                        <p:cTn id="25" dur="500"/>
                                        <p:tgtEl>
                                          <p:spTgt spid="3">
                                            <p:txEl>
                                              <p:pRg st="2" end="2"/>
                                            </p:txEl>
                                          </p:spTgt>
                                        </p:tgtEl>
                                      </p:cBhvr>
                                    </p:animEffect>
                                  </p:childTnLst>
                                </p:cTn>
                              </p:par>
                            </p:childTnLst>
                          </p:cTn>
                        </p:par>
                        <p:par>
                          <p:cTn id="26" fill="hold">
                            <p:stCondLst>
                              <p:cond delay="500"/>
                            </p:stCondLst>
                            <p:childTnLst>
                              <p:par>
                                <p:cTn id="27" presetID="10" presetClass="entr" presetSubtype="0" fill="hold" nodeType="after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animEffect transition="in" filter="fade">
                                      <p:cBhvr>
                                        <p:cTn id="29" dur="500"/>
                                        <p:tgtEl>
                                          <p:spTgt spid="3">
                                            <p:txEl>
                                              <p:pRg st="3" end="3"/>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fade">
                                      <p:cBhvr>
                                        <p:cTn id="32" dur="500"/>
                                        <p:tgtEl>
                                          <p:spTgt spid="5"/>
                                        </p:tgtEl>
                                      </p:cBhvr>
                                    </p:animEffect>
                                  </p:childTnLst>
                                </p:cTn>
                              </p:par>
                            </p:childTnLst>
                          </p:cTn>
                        </p:par>
                        <p:par>
                          <p:cTn id="33" fill="hold">
                            <p:stCondLst>
                              <p:cond delay="1000"/>
                            </p:stCondLst>
                            <p:childTnLst>
                              <p:par>
                                <p:cTn id="34" presetID="10" presetClass="entr" presetSubtype="0" fill="hold" nodeType="afterEffect">
                                  <p:stCondLst>
                                    <p:cond delay="0"/>
                                  </p:stCondLst>
                                  <p:childTnLst>
                                    <p:set>
                                      <p:cBhvr>
                                        <p:cTn id="35" dur="1" fill="hold">
                                          <p:stCondLst>
                                            <p:cond delay="0"/>
                                          </p:stCondLst>
                                        </p:cTn>
                                        <p:tgtEl>
                                          <p:spTgt spid="59"/>
                                        </p:tgtEl>
                                        <p:attrNameLst>
                                          <p:attrName>style.visibility</p:attrName>
                                        </p:attrNameLst>
                                      </p:cBhvr>
                                      <p:to>
                                        <p:strVal val="visible"/>
                                      </p:to>
                                    </p:set>
                                    <p:animEffect transition="in" filter="fade">
                                      <p:cBhvr>
                                        <p:cTn id="36" dur="500"/>
                                        <p:tgtEl>
                                          <p:spTgt spid="59"/>
                                        </p:tgtEl>
                                      </p:cBhvr>
                                    </p:animEffect>
                                  </p:childTnLst>
                                </p:cTn>
                              </p:par>
                            </p:childTnLst>
                          </p:cTn>
                        </p:par>
                        <p:par>
                          <p:cTn id="37" fill="hold">
                            <p:stCondLst>
                              <p:cond delay="1500"/>
                            </p:stCondLst>
                            <p:childTnLst>
                              <p:par>
                                <p:cTn id="38" presetID="10" presetClass="entr" presetSubtype="0" fill="hold" nodeType="afterEffect">
                                  <p:stCondLst>
                                    <p:cond delay="1100"/>
                                  </p:stCondLst>
                                  <p:childTnLst>
                                    <p:set>
                                      <p:cBhvr>
                                        <p:cTn id="39" dur="1" fill="hold">
                                          <p:stCondLst>
                                            <p:cond delay="0"/>
                                          </p:stCondLst>
                                        </p:cTn>
                                        <p:tgtEl>
                                          <p:spTgt spid="3">
                                            <p:txEl>
                                              <p:pRg st="13" end="13"/>
                                            </p:txEl>
                                          </p:spTgt>
                                        </p:tgtEl>
                                        <p:attrNameLst>
                                          <p:attrName>style.visibility</p:attrName>
                                        </p:attrNameLst>
                                      </p:cBhvr>
                                      <p:to>
                                        <p:strVal val="visible"/>
                                      </p:to>
                                    </p:set>
                                    <p:animEffect transition="in" filter="fade">
                                      <p:cBhvr>
                                        <p:cTn id="40" dur="500"/>
                                        <p:tgtEl>
                                          <p:spTgt spid="3">
                                            <p:txEl>
                                              <p:pRg st="13" end="13"/>
                                            </p:txEl>
                                          </p:spTgt>
                                        </p:tgtEl>
                                      </p:cBhvr>
                                    </p:animEffect>
                                  </p:childTnLst>
                                </p:cTn>
                              </p:par>
                            </p:childTnLst>
                          </p:cTn>
                        </p:par>
                        <p:par>
                          <p:cTn id="41" fill="hold">
                            <p:stCondLst>
                              <p:cond delay="3100"/>
                            </p:stCondLst>
                            <p:childTnLst>
                              <p:par>
                                <p:cTn id="42" presetID="10" presetClass="entr" presetSubtype="0" fill="hold" nodeType="afterEffect">
                                  <p:stCondLst>
                                    <p:cond delay="1100"/>
                                  </p:stCondLst>
                                  <p:childTnLst>
                                    <p:set>
                                      <p:cBhvr>
                                        <p:cTn id="43" dur="1" fill="hold">
                                          <p:stCondLst>
                                            <p:cond delay="0"/>
                                          </p:stCondLst>
                                        </p:cTn>
                                        <p:tgtEl>
                                          <p:spTgt spid="3">
                                            <p:txEl>
                                              <p:pRg st="14" end="14"/>
                                            </p:txEl>
                                          </p:spTgt>
                                        </p:tgtEl>
                                        <p:attrNameLst>
                                          <p:attrName>style.visibility</p:attrName>
                                        </p:attrNameLst>
                                      </p:cBhvr>
                                      <p:to>
                                        <p:strVal val="visible"/>
                                      </p:to>
                                    </p:set>
                                    <p:animEffect transition="in" filter="fade">
                                      <p:cBhvr>
                                        <p:cTn id="44" dur="500"/>
                                        <p:tgtEl>
                                          <p:spTgt spid="3">
                                            <p:txEl>
                                              <p:pRg st="14" end="14"/>
                                            </p:txEl>
                                          </p:spTgt>
                                        </p:tgtEl>
                                      </p:cBhvr>
                                    </p:animEffect>
                                  </p:childTnLst>
                                </p:cTn>
                              </p:par>
                            </p:childTnLst>
                          </p:cTn>
                        </p:par>
                        <p:par>
                          <p:cTn id="45" fill="hold">
                            <p:stCondLst>
                              <p:cond delay="4700"/>
                            </p:stCondLst>
                            <p:childTnLst>
                              <p:par>
                                <p:cTn id="46" presetID="10" presetClass="entr" presetSubtype="0" fill="hold" nodeType="afterEffect">
                                  <p:stCondLst>
                                    <p:cond delay="0"/>
                                  </p:stCondLst>
                                  <p:childTnLst>
                                    <p:set>
                                      <p:cBhvr>
                                        <p:cTn id="47" dur="1" fill="hold">
                                          <p:stCondLst>
                                            <p:cond delay="0"/>
                                          </p:stCondLst>
                                        </p:cTn>
                                        <p:tgtEl>
                                          <p:spTgt spid="3">
                                            <p:txEl>
                                              <p:pRg st="15" end="15"/>
                                            </p:txEl>
                                          </p:spTgt>
                                        </p:tgtEl>
                                        <p:attrNameLst>
                                          <p:attrName>style.visibility</p:attrName>
                                        </p:attrNameLst>
                                      </p:cBhvr>
                                      <p:to>
                                        <p:strVal val="visible"/>
                                      </p:to>
                                    </p:set>
                                    <p:animEffect transition="in" filter="fade">
                                      <p:cBhvr>
                                        <p:cTn id="48" dur="500"/>
                                        <p:tgtEl>
                                          <p:spTgt spid="3">
                                            <p:txEl>
                                              <p:pRg st="15" end="15"/>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3">
                                            <p:txEl>
                                              <p:pRg st="16" end="16"/>
                                            </p:txEl>
                                          </p:spTgt>
                                        </p:tgtEl>
                                        <p:attrNameLst>
                                          <p:attrName>style.visibility</p:attrName>
                                        </p:attrNameLst>
                                      </p:cBhvr>
                                      <p:to>
                                        <p:strVal val="visible"/>
                                      </p:to>
                                    </p:set>
                                    <p:animEffect transition="in" filter="fade">
                                      <p:cBhvr>
                                        <p:cTn id="53" dur="500"/>
                                        <p:tgtEl>
                                          <p:spTgt spid="3">
                                            <p:txEl>
                                              <p:pRg st="16" end="1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6" name="Group 55"/>
          <p:cNvGrpSpPr/>
          <p:nvPr/>
        </p:nvGrpSpPr>
        <p:grpSpPr>
          <a:xfrm>
            <a:off x="6553735" y="4990148"/>
            <a:ext cx="312909" cy="502786"/>
            <a:chOff x="6553735" y="4990148"/>
            <a:chExt cx="312909" cy="502786"/>
          </a:xfrm>
        </p:grpSpPr>
        <p:cxnSp>
          <p:nvCxnSpPr>
            <p:cNvPr id="82" name="Straight Connector 81"/>
            <p:cNvCxnSpPr>
              <a:endCxn id="83" idx="0"/>
            </p:cNvCxnSpPr>
            <p:nvPr/>
          </p:nvCxnSpPr>
          <p:spPr>
            <a:xfrm>
              <a:off x="6710190" y="4990148"/>
              <a:ext cx="0" cy="113125"/>
            </a:xfrm>
            <a:prstGeom prst="line">
              <a:avLst/>
            </a:prstGeom>
            <a:ln w="15875">
              <a:solidFill>
                <a:srgbClr val="EA5532"/>
              </a:solidFill>
            </a:ln>
          </p:spPr>
          <p:style>
            <a:lnRef idx="1">
              <a:schemeClr val="accent1"/>
            </a:lnRef>
            <a:fillRef idx="0">
              <a:schemeClr val="accent1"/>
            </a:fillRef>
            <a:effectRef idx="0">
              <a:schemeClr val="accent1"/>
            </a:effectRef>
            <a:fontRef idx="minor">
              <a:schemeClr val="tx1"/>
            </a:fontRef>
          </p:style>
        </p:cxnSp>
        <p:sp>
          <p:nvSpPr>
            <p:cNvPr id="83" name="Oval 82"/>
            <p:cNvSpPr/>
            <p:nvPr/>
          </p:nvSpPr>
          <p:spPr>
            <a:xfrm>
              <a:off x="6553735" y="5103273"/>
              <a:ext cx="312909" cy="312909"/>
            </a:xfrm>
            <a:prstGeom prst="ellipse">
              <a:avLst/>
            </a:prstGeom>
            <a:solidFill>
              <a:schemeClr val="bg1"/>
            </a:solidFill>
            <a:ln w="15875">
              <a:solidFill>
                <a:srgbClr val="EA55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7" name="Freeform 5"/>
            <p:cNvSpPr>
              <a:spLocks/>
            </p:cNvSpPr>
            <p:nvPr/>
          </p:nvSpPr>
          <p:spPr bwMode="auto">
            <a:xfrm flipH="1">
              <a:off x="6619389" y="5216483"/>
              <a:ext cx="181600" cy="86489"/>
            </a:xfrm>
            <a:custGeom>
              <a:avLst/>
              <a:gdLst>
                <a:gd name="T0" fmla="*/ 268 w 291"/>
                <a:gd name="T1" fmla="*/ 4 h 137"/>
                <a:gd name="T2" fmla="*/ 146 w 291"/>
                <a:gd name="T3" fmla="*/ 107 h 137"/>
                <a:gd name="T4" fmla="*/ 23 w 291"/>
                <a:gd name="T5" fmla="*/ 4 h 137"/>
                <a:gd name="T6" fmla="*/ 4 w 291"/>
                <a:gd name="T7" fmla="*/ 6 h 137"/>
                <a:gd name="T8" fmla="*/ 6 w 291"/>
                <a:gd name="T9" fmla="*/ 24 h 137"/>
                <a:gd name="T10" fmla="*/ 137 w 291"/>
                <a:gd name="T11" fmla="*/ 134 h 137"/>
                <a:gd name="T12" fmla="*/ 146 w 291"/>
                <a:gd name="T13" fmla="*/ 137 h 137"/>
                <a:gd name="T14" fmla="*/ 154 w 291"/>
                <a:gd name="T15" fmla="*/ 134 h 137"/>
                <a:gd name="T16" fmla="*/ 285 w 291"/>
                <a:gd name="T17" fmla="*/ 24 h 137"/>
                <a:gd name="T18" fmla="*/ 287 w 291"/>
                <a:gd name="T19" fmla="*/ 6 h 137"/>
                <a:gd name="T20" fmla="*/ 268 w 291"/>
                <a:gd name="T21" fmla="*/ 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1" h="137">
                  <a:moveTo>
                    <a:pt x="268" y="4"/>
                  </a:moveTo>
                  <a:cubicBezTo>
                    <a:pt x="146" y="107"/>
                    <a:pt x="146" y="107"/>
                    <a:pt x="146" y="107"/>
                  </a:cubicBezTo>
                  <a:cubicBezTo>
                    <a:pt x="23" y="4"/>
                    <a:pt x="23" y="4"/>
                    <a:pt x="23" y="4"/>
                  </a:cubicBezTo>
                  <a:cubicBezTo>
                    <a:pt x="17" y="0"/>
                    <a:pt x="9" y="1"/>
                    <a:pt x="4" y="6"/>
                  </a:cubicBezTo>
                  <a:cubicBezTo>
                    <a:pt x="0" y="12"/>
                    <a:pt x="1" y="20"/>
                    <a:pt x="6" y="24"/>
                  </a:cubicBezTo>
                  <a:cubicBezTo>
                    <a:pt x="137" y="134"/>
                    <a:pt x="137" y="134"/>
                    <a:pt x="137" y="134"/>
                  </a:cubicBezTo>
                  <a:cubicBezTo>
                    <a:pt x="140" y="136"/>
                    <a:pt x="143" y="137"/>
                    <a:pt x="146" y="137"/>
                  </a:cubicBezTo>
                  <a:cubicBezTo>
                    <a:pt x="148" y="137"/>
                    <a:pt x="151" y="136"/>
                    <a:pt x="154" y="134"/>
                  </a:cubicBezTo>
                  <a:cubicBezTo>
                    <a:pt x="285" y="24"/>
                    <a:pt x="285" y="24"/>
                    <a:pt x="285" y="24"/>
                  </a:cubicBezTo>
                  <a:cubicBezTo>
                    <a:pt x="290" y="20"/>
                    <a:pt x="291" y="12"/>
                    <a:pt x="287" y="6"/>
                  </a:cubicBezTo>
                  <a:cubicBezTo>
                    <a:pt x="282" y="1"/>
                    <a:pt x="274" y="0"/>
                    <a:pt x="268" y="4"/>
                  </a:cubicBezTo>
                  <a:close/>
                </a:path>
              </a:pathLst>
            </a:custGeom>
            <a:solidFill>
              <a:srgbClr val="EA5532"/>
            </a:solidFill>
            <a:ln>
              <a:noFill/>
            </a:ln>
          </p:spPr>
          <p:txBody>
            <a:bodyPr vert="horz" wrap="square" lIns="91440" tIns="45720" rIns="91440" bIns="45720" numCol="1" anchor="t" anchorCtr="0" compatLnSpc="1">
              <a:prstTxWarp prst="textNoShape">
                <a:avLst/>
              </a:prstTxWarp>
            </a:bodyPr>
            <a:lstStyle/>
            <a:p>
              <a:endParaRPr lang="en-US" dirty="0"/>
            </a:p>
          </p:txBody>
        </p:sp>
        <p:cxnSp>
          <p:nvCxnSpPr>
            <p:cNvPr id="49" name="Straight Connector 48"/>
            <p:cNvCxnSpPr>
              <a:stCxn id="83" idx="4"/>
            </p:cNvCxnSpPr>
            <p:nvPr/>
          </p:nvCxnSpPr>
          <p:spPr>
            <a:xfrm>
              <a:off x="6710190" y="5416182"/>
              <a:ext cx="0" cy="76752"/>
            </a:xfrm>
            <a:prstGeom prst="line">
              <a:avLst/>
            </a:prstGeom>
            <a:ln w="15875">
              <a:solidFill>
                <a:srgbClr val="EA5532"/>
              </a:solidFill>
            </a:ln>
          </p:spPr>
          <p:style>
            <a:lnRef idx="1">
              <a:schemeClr val="accent1"/>
            </a:lnRef>
            <a:fillRef idx="0">
              <a:schemeClr val="accent1"/>
            </a:fillRef>
            <a:effectRef idx="0">
              <a:schemeClr val="accent1"/>
            </a:effectRef>
            <a:fontRef idx="minor">
              <a:schemeClr val="tx1"/>
            </a:fontRef>
          </p:style>
        </p:cxnSp>
      </p:grpSp>
      <p:grpSp>
        <p:nvGrpSpPr>
          <p:cNvPr id="54" name="Group 53"/>
          <p:cNvGrpSpPr/>
          <p:nvPr/>
        </p:nvGrpSpPr>
        <p:grpSpPr>
          <a:xfrm>
            <a:off x="6553735" y="4087590"/>
            <a:ext cx="312909" cy="485466"/>
            <a:chOff x="6553735" y="4087590"/>
            <a:chExt cx="312909" cy="485466"/>
          </a:xfrm>
        </p:grpSpPr>
        <p:cxnSp>
          <p:nvCxnSpPr>
            <p:cNvPr id="73" name="Straight Connector 72"/>
            <p:cNvCxnSpPr>
              <a:endCxn id="74" idx="0"/>
            </p:cNvCxnSpPr>
            <p:nvPr/>
          </p:nvCxnSpPr>
          <p:spPr>
            <a:xfrm>
              <a:off x="6710190" y="4087590"/>
              <a:ext cx="0" cy="107818"/>
            </a:xfrm>
            <a:prstGeom prst="line">
              <a:avLst/>
            </a:prstGeom>
            <a:ln w="15875">
              <a:solidFill>
                <a:srgbClr val="EA5532"/>
              </a:solidFill>
            </a:ln>
          </p:spPr>
          <p:style>
            <a:lnRef idx="1">
              <a:schemeClr val="accent1"/>
            </a:lnRef>
            <a:fillRef idx="0">
              <a:schemeClr val="accent1"/>
            </a:fillRef>
            <a:effectRef idx="0">
              <a:schemeClr val="accent1"/>
            </a:effectRef>
            <a:fontRef idx="minor">
              <a:schemeClr val="tx1"/>
            </a:fontRef>
          </p:style>
        </p:cxnSp>
        <p:sp>
          <p:nvSpPr>
            <p:cNvPr id="74" name="Oval 73"/>
            <p:cNvSpPr/>
            <p:nvPr/>
          </p:nvSpPr>
          <p:spPr>
            <a:xfrm>
              <a:off x="6553735" y="4195408"/>
              <a:ext cx="312909" cy="312909"/>
            </a:xfrm>
            <a:prstGeom prst="ellipse">
              <a:avLst/>
            </a:prstGeom>
            <a:solidFill>
              <a:schemeClr val="bg1"/>
            </a:solidFill>
            <a:ln w="15875">
              <a:solidFill>
                <a:srgbClr val="EA55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6" name="Freeform 5"/>
            <p:cNvSpPr>
              <a:spLocks/>
            </p:cNvSpPr>
            <p:nvPr/>
          </p:nvSpPr>
          <p:spPr bwMode="auto">
            <a:xfrm flipH="1">
              <a:off x="6619389" y="4308618"/>
              <a:ext cx="181600" cy="86489"/>
            </a:xfrm>
            <a:custGeom>
              <a:avLst/>
              <a:gdLst>
                <a:gd name="T0" fmla="*/ 268 w 291"/>
                <a:gd name="T1" fmla="*/ 4 h 137"/>
                <a:gd name="T2" fmla="*/ 146 w 291"/>
                <a:gd name="T3" fmla="*/ 107 h 137"/>
                <a:gd name="T4" fmla="*/ 23 w 291"/>
                <a:gd name="T5" fmla="*/ 4 h 137"/>
                <a:gd name="T6" fmla="*/ 4 w 291"/>
                <a:gd name="T7" fmla="*/ 6 h 137"/>
                <a:gd name="T8" fmla="*/ 6 w 291"/>
                <a:gd name="T9" fmla="*/ 24 h 137"/>
                <a:gd name="T10" fmla="*/ 137 w 291"/>
                <a:gd name="T11" fmla="*/ 134 h 137"/>
                <a:gd name="T12" fmla="*/ 146 w 291"/>
                <a:gd name="T13" fmla="*/ 137 h 137"/>
                <a:gd name="T14" fmla="*/ 154 w 291"/>
                <a:gd name="T15" fmla="*/ 134 h 137"/>
                <a:gd name="T16" fmla="*/ 285 w 291"/>
                <a:gd name="T17" fmla="*/ 24 h 137"/>
                <a:gd name="T18" fmla="*/ 287 w 291"/>
                <a:gd name="T19" fmla="*/ 6 h 137"/>
                <a:gd name="T20" fmla="*/ 268 w 291"/>
                <a:gd name="T21" fmla="*/ 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1" h="137">
                  <a:moveTo>
                    <a:pt x="268" y="4"/>
                  </a:moveTo>
                  <a:cubicBezTo>
                    <a:pt x="146" y="107"/>
                    <a:pt x="146" y="107"/>
                    <a:pt x="146" y="107"/>
                  </a:cubicBezTo>
                  <a:cubicBezTo>
                    <a:pt x="23" y="4"/>
                    <a:pt x="23" y="4"/>
                    <a:pt x="23" y="4"/>
                  </a:cubicBezTo>
                  <a:cubicBezTo>
                    <a:pt x="17" y="0"/>
                    <a:pt x="9" y="1"/>
                    <a:pt x="4" y="6"/>
                  </a:cubicBezTo>
                  <a:cubicBezTo>
                    <a:pt x="0" y="12"/>
                    <a:pt x="1" y="20"/>
                    <a:pt x="6" y="24"/>
                  </a:cubicBezTo>
                  <a:cubicBezTo>
                    <a:pt x="137" y="134"/>
                    <a:pt x="137" y="134"/>
                    <a:pt x="137" y="134"/>
                  </a:cubicBezTo>
                  <a:cubicBezTo>
                    <a:pt x="140" y="136"/>
                    <a:pt x="143" y="137"/>
                    <a:pt x="146" y="137"/>
                  </a:cubicBezTo>
                  <a:cubicBezTo>
                    <a:pt x="148" y="137"/>
                    <a:pt x="151" y="136"/>
                    <a:pt x="154" y="134"/>
                  </a:cubicBezTo>
                  <a:cubicBezTo>
                    <a:pt x="285" y="24"/>
                    <a:pt x="285" y="24"/>
                    <a:pt x="285" y="24"/>
                  </a:cubicBezTo>
                  <a:cubicBezTo>
                    <a:pt x="290" y="20"/>
                    <a:pt x="291" y="12"/>
                    <a:pt x="287" y="6"/>
                  </a:cubicBezTo>
                  <a:cubicBezTo>
                    <a:pt x="282" y="1"/>
                    <a:pt x="274" y="0"/>
                    <a:pt x="268" y="4"/>
                  </a:cubicBezTo>
                  <a:close/>
                </a:path>
              </a:pathLst>
            </a:custGeom>
            <a:solidFill>
              <a:srgbClr val="EA5532"/>
            </a:solidFill>
            <a:ln>
              <a:noFill/>
            </a:ln>
          </p:spPr>
          <p:txBody>
            <a:bodyPr vert="horz" wrap="square" lIns="91440" tIns="45720" rIns="91440" bIns="45720" numCol="1" anchor="t" anchorCtr="0" compatLnSpc="1">
              <a:prstTxWarp prst="textNoShape">
                <a:avLst/>
              </a:prstTxWarp>
            </a:bodyPr>
            <a:lstStyle/>
            <a:p>
              <a:endParaRPr lang="en-US" dirty="0"/>
            </a:p>
          </p:txBody>
        </p:sp>
        <p:cxnSp>
          <p:nvCxnSpPr>
            <p:cNvPr id="46" name="Straight Connector 45"/>
            <p:cNvCxnSpPr/>
            <p:nvPr/>
          </p:nvCxnSpPr>
          <p:spPr>
            <a:xfrm>
              <a:off x="6710190" y="4513896"/>
              <a:ext cx="0" cy="59160"/>
            </a:xfrm>
            <a:prstGeom prst="line">
              <a:avLst/>
            </a:prstGeom>
            <a:ln w="15875">
              <a:solidFill>
                <a:srgbClr val="EA5532"/>
              </a:solidFill>
            </a:ln>
          </p:spPr>
          <p:style>
            <a:lnRef idx="1">
              <a:schemeClr val="accent1"/>
            </a:lnRef>
            <a:fillRef idx="0">
              <a:schemeClr val="accent1"/>
            </a:fillRef>
            <a:effectRef idx="0">
              <a:schemeClr val="accent1"/>
            </a:effectRef>
            <a:fontRef idx="minor">
              <a:schemeClr val="tx1"/>
            </a:fontRef>
          </p:style>
        </p:cxnSp>
      </p:grpSp>
      <p:grpSp>
        <p:nvGrpSpPr>
          <p:cNvPr id="55" name="Group 54"/>
          <p:cNvGrpSpPr/>
          <p:nvPr/>
        </p:nvGrpSpPr>
        <p:grpSpPr>
          <a:xfrm>
            <a:off x="6553735" y="3194918"/>
            <a:ext cx="312909" cy="488177"/>
            <a:chOff x="6553735" y="3194918"/>
            <a:chExt cx="312909" cy="488177"/>
          </a:xfrm>
        </p:grpSpPr>
        <p:cxnSp>
          <p:nvCxnSpPr>
            <p:cNvPr id="67" name="Straight Connector 66"/>
            <p:cNvCxnSpPr>
              <a:endCxn id="68" idx="0"/>
            </p:cNvCxnSpPr>
            <p:nvPr/>
          </p:nvCxnSpPr>
          <p:spPr>
            <a:xfrm>
              <a:off x="6710190" y="3194918"/>
              <a:ext cx="0" cy="114603"/>
            </a:xfrm>
            <a:prstGeom prst="line">
              <a:avLst/>
            </a:prstGeom>
            <a:ln w="15875">
              <a:solidFill>
                <a:srgbClr val="EA5532"/>
              </a:solidFill>
            </a:ln>
          </p:spPr>
          <p:style>
            <a:lnRef idx="1">
              <a:schemeClr val="accent1"/>
            </a:lnRef>
            <a:fillRef idx="0">
              <a:schemeClr val="accent1"/>
            </a:fillRef>
            <a:effectRef idx="0">
              <a:schemeClr val="accent1"/>
            </a:effectRef>
            <a:fontRef idx="minor">
              <a:schemeClr val="tx1"/>
            </a:fontRef>
          </p:style>
        </p:cxnSp>
        <p:sp>
          <p:nvSpPr>
            <p:cNvPr id="68" name="Oval 67"/>
            <p:cNvSpPr/>
            <p:nvPr/>
          </p:nvSpPr>
          <p:spPr>
            <a:xfrm>
              <a:off x="6553735" y="3309521"/>
              <a:ext cx="312909" cy="312909"/>
            </a:xfrm>
            <a:prstGeom prst="ellipse">
              <a:avLst/>
            </a:prstGeom>
            <a:solidFill>
              <a:schemeClr val="bg1"/>
            </a:solidFill>
            <a:ln w="15875">
              <a:solidFill>
                <a:srgbClr val="EA55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5" name="Freeform 5"/>
            <p:cNvSpPr>
              <a:spLocks/>
            </p:cNvSpPr>
            <p:nvPr/>
          </p:nvSpPr>
          <p:spPr bwMode="auto">
            <a:xfrm flipH="1">
              <a:off x="6619389" y="3422731"/>
              <a:ext cx="181600" cy="86489"/>
            </a:xfrm>
            <a:custGeom>
              <a:avLst/>
              <a:gdLst>
                <a:gd name="T0" fmla="*/ 268 w 291"/>
                <a:gd name="T1" fmla="*/ 4 h 137"/>
                <a:gd name="T2" fmla="*/ 146 w 291"/>
                <a:gd name="T3" fmla="*/ 107 h 137"/>
                <a:gd name="T4" fmla="*/ 23 w 291"/>
                <a:gd name="T5" fmla="*/ 4 h 137"/>
                <a:gd name="T6" fmla="*/ 4 w 291"/>
                <a:gd name="T7" fmla="*/ 6 h 137"/>
                <a:gd name="T8" fmla="*/ 6 w 291"/>
                <a:gd name="T9" fmla="*/ 24 h 137"/>
                <a:gd name="T10" fmla="*/ 137 w 291"/>
                <a:gd name="T11" fmla="*/ 134 h 137"/>
                <a:gd name="T12" fmla="*/ 146 w 291"/>
                <a:gd name="T13" fmla="*/ 137 h 137"/>
                <a:gd name="T14" fmla="*/ 154 w 291"/>
                <a:gd name="T15" fmla="*/ 134 h 137"/>
                <a:gd name="T16" fmla="*/ 285 w 291"/>
                <a:gd name="T17" fmla="*/ 24 h 137"/>
                <a:gd name="T18" fmla="*/ 287 w 291"/>
                <a:gd name="T19" fmla="*/ 6 h 137"/>
                <a:gd name="T20" fmla="*/ 268 w 291"/>
                <a:gd name="T21" fmla="*/ 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1" h="137">
                  <a:moveTo>
                    <a:pt x="268" y="4"/>
                  </a:moveTo>
                  <a:cubicBezTo>
                    <a:pt x="146" y="107"/>
                    <a:pt x="146" y="107"/>
                    <a:pt x="146" y="107"/>
                  </a:cubicBezTo>
                  <a:cubicBezTo>
                    <a:pt x="23" y="4"/>
                    <a:pt x="23" y="4"/>
                    <a:pt x="23" y="4"/>
                  </a:cubicBezTo>
                  <a:cubicBezTo>
                    <a:pt x="17" y="0"/>
                    <a:pt x="9" y="1"/>
                    <a:pt x="4" y="6"/>
                  </a:cubicBezTo>
                  <a:cubicBezTo>
                    <a:pt x="0" y="12"/>
                    <a:pt x="1" y="20"/>
                    <a:pt x="6" y="24"/>
                  </a:cubicBezTo>
                  <a:cubicBezTo>
                    <a:pt x="137" y="134"/>
                    <a:pt x="137" y="134"/>
                    <a:pt x="137" y="134"/>
                  </a:cubicBezTo>
                  <a:cubicBezTo>
                    <a:pt x="140" y="136"/>
                    <a:pt x="143" y="137"/>
                    <a:pt x="146" y="137"/>
                  </a:cubicBezTo>
                  <a:cubicBezTo>
                    <a:pt x="148" y="137"/>
                    <a:pt x="151" y="136"/>
                    <a:pt x="154" y="134"/>
                  </a:cubicBezTo>
                  <a:cubicBezTo>
                    <a:pt x="285" y="24"/>
                    <a:pt x="285" y="24"/>
                    <a:pt x="285" y="24"/>
                  </a:cubicBezTo>
                  <a:cubicBezTo>
                    <a:pt x="290" y="20"/>
                    <a:pt x="291" y="12"/>
                    <a:pt x="287" y="6"/>
                  </a:cubicBezTo>
                  <a:cubicBezTo>
                    <a:pt x="282" y="1"/>
                    <a:pt x="274" y="0"/>
                    <a:pt x="268" y="4"/>
                  </a:cubicBezTo>
                  <a:close/>
                </a:path>
              </a:pathLst>
            </a:custGeom>
            <a:solidFill>
              <a:srgbClr val="EA5532"/>
            </a:solidFill>
            <a:ln>
              <a:noFill/>
            </a:ln>
          </p:spPr>
          <p:txBody>
            <a:bodyPr vert="horz" wrap="square" lIns="91440" tIns="45720" rIns="91440" bIns="45720" numCol="1" anchor="t" anchorCtr="0" compatLnSpc="1">
              <a:prstTxWarp prst="textNoShape">
                <a:avLst/>
              </a:prstTxWarp>
            </a:bodyPr>
            <a:lstStyle/>
            <a:p>
              <a:endParaRPr lang="en-US" dirty="0"/>
            </a:p>
          </p:txBody>
        </p:sp>
        <p:cxnSp>
          <p:nvCxnSpPr>
            <p:cNvPr id="42" name="Straight Connector 41"/>
            <p:cNvCxnSpPr>
              <a:stCxn id="68" idx="4"/>
            </p:cNvCxnSpPr>
            <p:nvPr/>
          </p:nvCxnSpPr>
          <p:spPr>
            <a:xfrm>
              <a:off x="6710190" y="3622430"/>
              <a:ext cx="0" cy="60665"/>
            </a:xfrm>
            <a:prstGeom prst="line">
              <a:avLst/>
            </a:prstGeom>
            <a:ln w="15875">
              <a:solidFill>
                <a:srgbClr val="EA5532"/>
              </a:solidFill>
            </a:ln>
          </p:spPr>
          <p:style>
            <a:lnRef idx="1">
              <a:schemeClr val="accent1"/>
            </a:lnRef>
            <a:fillRef idx="0">
              <a:schemeClr val="accent1"/>
            </a:fillRef>
            <a:effectRef idx="0">
              <a:schemeClr val="accent1"/>
            </a:effectRef>
            <a:fontRef idx="minor">
              <a:schemeClr val="tx1"/>
            </a:fontRef>
          </p:style>
        </p:cxnSp>
      </p:grpSp>
      <p:sp>
        <p:nvSpPr>
          <p:cNvPr id="52" name="Rounded Rectangle 51"/>
          <p:cNvSpPr/>
          <p:nvPr/>
        </p:nvSpPr>
        <p:spPr>
          <a:xfrm>
            <a:off x="4752531" y="2621748"/>
            <a:ext cx="3829938" cy="573170"/>
          </a:xfrm>
          <a:prstGeom prst="roundRect">
            <a:avLst/>
          </a:prstGeom>
          <a:solidFill>
            <a:srgbClr val="EA5532"/>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GB" sz="1600" dirty="0">
                <a:solidFill>
                  <a:schemeClr val="bg1"/>
                </a:solidFill>
              </a:rPr>
              <a:t>Luteinising hormone (LH)</a:t>
            </a:r>
          </a:p>
          <a:p>
            <a:pPr algn="ctr"/>
            <a:r>
              <a:rPr lang="en-GB" sz="1600" dirty="0" smtClean="0">
                <a:solidFill>
                  <a:schemeClr val="bg1"/>
                </a:solidFill>
              </a:rPr>
              <a:t>Adrenocorticotropic hormone </a:t>
            </a:r>
            <a:r>
              <a:rPr lang="en-GB" sz="1600" dirty="0">
                <a:solidFill>
                  <a:schemeClr val="bg1"/>
                </a:solidFill>
              </a:rPr>
              <a:t>(ACTH)</a:t>
            </a:r>
          </a:p>
        </p:txBody>
      </p:sp>
      <p:sp>
        <p:nvSpPr>
          <p:cNvPr id="12" name="Rounded Rectangle 11"/>
          <p:cNvSpPr/>
          <p:nvPr/>
        </p:nvSpPr>
        <p:spPr>
          <a:xfrm>
            <a:off x="4752531" y="1549644"/>
            <a:ext cx="3829938" cy="561412"/>
          </a:xfrm>
          <a:prstGeom prst="roundRect">
            <a:avLst/>
          </a:prstGeom>
          <a:solidFill>
            <a:srgbClr val="EA5532"/>
          </a:solidFill>
          <a:ln cap="rnd" cmpd="dbl">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lstStyle/>
          <a:p>
            <a:pPr algn="ctr"/>
            <a:r>
              <a:rPr lang="en-GB" sz="1600" dirty="0">
                <a:solidFill>
                  <a:schemeClr val="bg1"/>
                </a:solidFill>
              </a:rPr>
              <a:t>Gonadotropin-releasing hormone (GnRH)</a:t>
            </a:r>
          </a:p>
        </p:txBody>
      </p:sp>
      <p:sp>
        <p:nvSpPr>
          <p:cNvPr id="2" name="Title 1"/>
          <p:cNvSpPr>
            <a:spLocks noGrp="1"/>
          </p:cNvSpPr>
          <p:nvPr>
            <p:ph type="title"/>
          </p:nvPr>
        </p:nvSpPr>
        <p:spPr>
          <a:xfrm>
            <a:off x="165553" y="270027"/>
            <a:ext cx="6909804" cy="638175"/>
          </a:xfrm>
        </p:spPr>
        <p:txBody>
          <a:bodyPr>
            <a:noAutofit/>
          </a:bodyPr>
          <a:lstStyle/>
          <a:p>
            <a:r>
              <a:rPr lang="en-US" sz="3000" b="1" dirty="0">
                <a:solidFill>
                  <a:schemeClr val="accent2">
                    <a:lumMod val="50000"/>
                  </a:schemeClr>
                </a:solidFill>
                <a:ea typeface="+mj-ea"/>
                <a:cs typeface="+mj-cs"/>
              </a:rPr>
              <a:t>Androgen Deprivation </a:t>
            </a:r>
            <a:r>
              <a:rPr lang="en-US" sz="3000" b="1" dirty="0" smtClean="0">
                <a:solidFill>
                  <a:schemeClr val="accent2">
                    <a:lumMod val="50000"/>
                  </a:schemeClr>
                </a:solidFill>
                <a:ea typeface="+mj-ea"/>
                <a:cs typeface="+mj-cs"/>
              </a:rPr>
              <a:t>Therapy (ADT): Hypothalamic–Pituitary </a:t>
            </a:r>
            <a:r>
              <a:rPr lang="en-US" sz="3000" b="1" dirty="0">
                <a:solidFill>
                  <a:schemeClr val="accent2">
                    <a:lumMod val="50000"/>
                  </a:schemeClr>
                </a:solidFill>
                <a:ea typeface="+mj-ea"/>
                <a:cs typeface="+mj-cs"/>
              </a:rPr>
              <a:t>Axis</a:t>
            </a:r>
          </a:p>
        </p:txBody>
      </p:sp>
      <p:sp>
        <p:nvSpPr>
          <p:cNvPr id="26" name="TextBox 25"/>
          <p:cNvSpPr txBox="1"/>
          <p:nvPr/>
        </p:nvSpPr>
        <p:spPr>
          <a:xfrm>
            <a:off x="6843965" y="4175342"/>
            <a:ext cx="1808812" cy="338554"/>
          </a:xfrm>
          <a:prstGeom prst="rect">
            <a:avLst/>
          </a:prstGeom>
          <a:noFill/>
        </p:spPr>
        <p:txBody>
          <a:bodyPr wrap="square" rtlCol="0">
            <a:spAutoFit/>
          </a:bodyPr>
          <a:lstStyle/>
          <a:p>
            <a:pPr defTabSz="457200"/>
            <a:r>
              <a:rPr lang="en-GB" sz="1600" dirty="0">
                <a:solidFill>
                  <a:srgbClr val="EA5532"/>
                </a:solidFill>
              </a:rPr>
              <a:t>5-alpha reductase</a:t>
            </a:r>
          </a:p>
        </p:txBody>
      </p:sp>
      <p:sp>
        <p:nvSpPr>
          <p:cNvPr id="35" name="TextBox 34"/>
          <p:cNvSpPr txBox="1"/>
          <p:nvPr/>
        </p:nvSpPr>
        <p:spPr>
          <a:xfrm>
            <a:off x="6812019" y="5101088"/>
            <a:ext cx="1521207" cy="338554"/>
          </a:xfrm>
          <a:prstGeom prst="rect">
            <a:avLst/>
          </a:prstGeom>
          <a:noFill/>
        </p:spPr>
        <p:txBody>
          <a:bodyPr wrap="square" rtlCol="0">
            <a:spAutoFit/>
          </a:bodyPr>
          <a:lstStyle/>
          <a:p>
            <a:pPr defTabSz="457200"/>
            <a:r>
              <a:rPr lang="en-GB" sz="1600" dirty="0">
                <a:solidFill>
                  <a:srgbClr val="EA5532"/>
                </a:solidFill>
              </a:rPr>
              <a:t>Binds</a:t>
            </a:r>
          </a:p>
        </p:txBody>
      </p:sp>
      <p:sp>
        <p:nvSpPr>
          <p:cNvPr id="36" name="TextBox 35"/>
          <p:cNvSpPr txBox="1"/>
          <p:nvPr/>
        </p:nvSpPr>
        <p:spPr>
          <a:xfrm>
            <a:off x="505214" y="1432547"/>
            <a:ext cx="4013200" cy="338554"/>
          </a:xfrm>
          <a:prstGeom prst="rect">
            <a:avLst/>
          </a:prstGeom>
          <a:noFill/>
        </p:spPr>
        <p:txBody>
          <a:bodyPr wrap="square" rtlCol="0">
            <a:spAutoFit/>
          </a:bodyPr>
          <a:lstStyle/>
          <a:p>
            <a:pPr algn="ctr"/>
            <a:r>
              <a:rPr lang="en-GB" sz="1600" b="1" dirty="0"/>
              <a:t>Hypothalamic–pituitary–gonadal axis</a:t>
            </a:r>
            <a:r>
              <a:rPr lang="en-GB" sz="1600" b="1" baseline="30000" dirty="0"/>
              <a:t>1,2</a:t>
            </a:r>
          </a:p>
        </p:txBody>
      </p:sp>
      <p:sp>
        <p:nvSpPr>
          <p:cNvPr id="38" name="TextBox 37"/>
          <p:cNvSpPr txBox="1"/>
          <p:nvPr/>
        </p:nvSpPr>
        <p:spPr>
          <a:xfrm>
            <a:off x="2313071" y="5804847"/>
            <a:ext cx="1971226" cy="400110"/>
          </a:xfrm>
          <a:prstGeom prst="rect">
            <a:avLst/>
          </a:prstGeom>
          <a:noFill/>
        </p:spPr>
        <p:txBody>
          <a:bodyPr wrap="square" rtlCol="0">
            <a:spAutoFit/>
          </a:bodyPr>
          <a:lstStyle/>
          <a:p>
            <a:pPr algn="r"/>
            <a:r>
              <a:rPr lang="en-GB" sz="1000" dirty="0"/>
              <a:t>Adapted from Lamb, 2013</a:t>
            </a:r>
            <a:r>
              <a:rPr lang="en-GB" sz="1000" baseline="30000" dirty="0"/>
              <a:t>1</a:t>
            </a:r>
            <a:r>
              <a:rPr lang="en-GB" sz="1000" dirty="0"/>
              <a:t>; </a:t>
            </a:r>
            <a:r>
              <a:rPr lang="en-GB" sz="1000" dirty="0" err="1"/>
              <a:t>Denmeade</a:t>
            </a:r>
            <a:r>
              <a:rPr lang="en-GB" sz="1000" dirty="0"/>
              <a:t>, 2010</a:t>
            </a:r>
            <a:r>
              <a:rPr lang="en-GB" sz="1000" baseline="30000" dirty="0" smtClean="0"/>
              <a:t>2 </a:t>
            </a:r>
            <a:endParaRPr lang="en-GB" sz="1000" baseline="30000" dirty="0"/>
          </a:p>
        </p:txBody>
      </p:sp>
      <p:sp>
        <p:nvSpPr>
          <p:cNvPr id="39" name="Text Box 139"/>
          <p:cNvSpPr txBox="1">
            <a:spLocks noChangeArrowheads="1"/>
          </p:cNvSpPr>
          <p:nvPr/>
        </p:nvSpPr>
        <p:spPr bwMode="auto">
          <a:xfrm>
            <a:off x="88650" y="6252523"/>
            <a:ext cx="730346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Lst>
        </p:spPr>
        <p:txBody>
          <a:bodyPr wrap="square" anchor="b">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marL="228600" lvl="0" indent="-228600" defTabSz="457200">
              <a:buFont typeface="+mj-lt"/>
              <a:buAutoNum type="arabicPeriod"/>
              <a:defRPr/>
            </a:pPr>
            <a:r>
              <a:rPr lang="en-US" sz="800" dirty="0">
                <a:latin typeface="+mn-lt"/>
              </a:rPr>
              <a:t>Lamb AD, et al. </a:t>
            </a:r>
            <a:r>
              <a:rPr lang="en-US" sz="800" i="1" dirty="0">
                <a:latin typeface="+mn-lt"/>
              </a:rPr>
              <a:t>Trends </a:t>
            </a:r>
            <a:r>
              <a:rPr lang="en-US" sz="800" i="1" dirty="0" err="1">
                <a:latin typeface="+mn-lt"/>
              </a:rPr>
              <a:t>Urol</a:t>
            </a:r>
            <a:r>
              <a:rPr lang="en-US" sz="800" i="1" dirty="0">
                <a:latin typeface="+mn-lt"/>
              </a:rPr>
              <a:t> </a:t>
            </a:r>
            <a:r>
              <a:rPr lang="en-US" sz="800" i="1" dirty="0" smtClean="0">
                <a:latin typeface="+mn-lt"/>
              </a:rPr>
              <a:t>Men’s </a:t>
            </a:r>
            <a:r>
              <a:rPr lang="en-US" sz="800" i="1" dirty="0">
                <a:latin typeface="+mn-lt"/>
              </a:rPr>
              <a:t>Health.</a:t>
            </a:r>
            <a:r>
              <a:rPr lang="en-US" sz="800" dirty="0">
                <a:latin typeface="+mn-lt"/>
              </a:rPr>
              <a:t> 2013;4(3):26-30.</a:t>
            </a:r>
          </a:p>
          <a:p>
            <a:pPr marL="228600" indent="-228600" defTabSz="457200">
              <a:buFont typeface="+mj-lt"/>
              <a:buAutoNum type="arabicPeriod"/>
              <a:defRPr/>
            </a:pPr>
            <a:r>
              <a:rPr lang="en-GB" sz="800" dirty="0" err="1">
                <a:latin typeface="+mn-lt"/>
              </a:rPr>
              <a:t>Denmeade</a:t>
            </a:r>
            <a:r>
              <a:rPr lang="en-GB" sz="800" dirty="0">
                <a:latin typeface="+mn-lt"/>
              </a:rPr>
              <a:t> SR. </a:t>
            </a:r>
            <a:r>
              <a:rPr lang="en-GB" sz="800" i="1" dirty="0">
                <a:latin typeface="+mn-lt"/>
              </a:rPr>
              <a:t>Holland-</a:t>
            </a:r>
            <a:r>
              <a:rPr lang="en-GB" sz="800" i="1" dirty="0" err="1">
                <a:latin typeface="+mn-lt"/>
              </a:rPr>
              <a:t>Frei</a:t>
            </a:r>
            <a:r>
              <a:rPr lang="en-GB" sz="800" i="1" dirty="0">
                <a:latin typeface="+mn-lt"/>
              </a:rPr>
              <a:t> Cancer Medicine. </a:t>
            </a:r>
            <a:r>
              <a:rPr lang="en-GB" sz="800" dirty="0">
                <a:latin typeface="+mn-lt"/>
              </a:rPr>
              <a:t>8th ed. Philadelphia, PA: </a:t>
            </a:r>
            <a:r>
              <a:rPr lang="en-GB" sz="800" dirty="0" err="1">
                <a:latin typeface="+mn-lt"/>
              </a:rPr>
              <a:t>AACR</a:t>
            </a:r>
            <a:r>
              <a:rPr lang="en-GB" sz="800" dirty="0">
                <a:latin typeface="+mn-lt"/>
              </a:rPr>
              <a:t> Publications; 2010:750-758.</a:t>
            </a:r>
          </a:p>
        </p:txBody>
      </p:sp>
      <p:sp>
        <p:nvSpPr>
          <p:cNvPr id="37" name="Pentagon 36"/>
          <p:cNvSpPr/>
          <p:nvPr/>
        </p:nvSpPr>
        <p:spPr>
          <a:xfrm>
            <a:off x="-43103" y="1020483"/>
            <a:ext cx="696685" cy="387508"/>
          </a:xfrm>
          <a:prstGeom prst="homePlate">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10800000" scaled="1"/>
            <a:tileRect/>
          </a:gradFill>
          <a:ln>
            <a:no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sz="1600" dirty="0"/>
          </a:p>
        </p:txBody>
      </p:sp>
      <p:sp>
        <p:nvSpPr>
          <p:cNvPr id="41" name="TextBox 40"/>
          <p:cNvSpPr txBox="1"/>
          <p:nvPr/>
        </p:nvSpPr>
        <p:spPr>
          <a:xfrm>
            <a:off x="-27384" y="1044960"/>
            <a:ext cx="556306" cy="338554"/>
          </a:xfrm>
          <a:prstGeom prst="rect">
            <a:avLst/>
          </a:prstGeom>
          <a:noFill/>
        </p:spPr>
        <p:txBody>
          <a:bodyPr wrap="none" rtlCol="0">
            <a:spAutoFit/>
          </a:bodyPr>
          <a:lstStyle/>
          <a:p>
            <a:r>
              <a:rPr lang="en-US" sz="1600" spc="-38" dirty="0" smtClean="0">
                <a:solidFill>
                  <a:srgbClr val="A7381D"/>
                </a:solidFill>
                <a:ea typeface="+mj-ea"/>
                <a:cs typeface="+mj-cs"/>
              </a:rPr>
              <a:t>8/35</a:t>
            </a:r>
            <a:endParaRPr lang="en-IN" sz="1600" spc="-38" dirty="0">
              <a:solidFill>
                <a:srgbClr val="A7381D"/>
              </a:solidFill>
              <a:ea typeface="+mj-ea"/>
              <a:cs typeface="+mj-cs"/>
            </a:endParaRPr>
          </a:p>
        </p:txBody>
      </p:sp>
      <p:cxnSp>
        <p:nvCxnSpPr>
          <p:cNvPr id="19" name="Elbow Connector 18"/>
          <p:cNvCxnSpPr/>
          <p:nvPr/>
        </p:nvCxnSpPr>
        <p:spPr>
          <a:xfrm rot="5400000">
            <a:off x="7849160" y="4726011"/>
            <a:ext cx="1828800" cy="222542"/>
          </a:xfrm>
          <a:prstGeom prst="bentConnector3">
            <a:avLst>
              <a:gd name="adj1" fmla="val 99674"/>
            </a:avLst>
          </a:prstGeom>
          <a:ln w="19050">
            <a:solidFill>
              <a:srgbClr val="EA5532"/>
            </a:solidFill>
            <a:tailEnd type="triangle" w="lg" len="lg"/>
          </a:ln>
        </p:spPr>
        <p:style>
          <a:lnRef idx="1">
            <a:schemeClr val="accent1"/>
          </a:lnRef>
          <a:fillRef idx="0">
            <a:schemeClr val="accent1"/>
          </a:fillRef>
          <a:effectRef idx="0">
            <a:schemeClr val="accent1"/>
          </a:effectRef>
          <a:fontRef idx="minor">
            <a:schemeClr val="tx1"/>
          </a:fontRef>
        </p:style>
      </p:cxnSp>
      <p:sp>
        <p:nvSpPr>
          <p:cNvPr id="88" name="Rounded Rectangle 87"/>
          <p:cNvSpPr/>
          <p:nvPr/>
        </p:nvSpPr>
        <p:spPr>
          <a:xfrm>
            <a:off x="4752531" y="3683095"/>
            <a:ext cx="3829938" cy="398145"/>
          </a:xfrm>
          <a:prstGeom prst="roundRect">
            <a:avLst/>
          </a:prstGeom>
          <a:solidFill>
            <a:srgbClr val="EA5532"/>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GB" sz="1600" dirty="0">
                <a:solidFill>
                  <a:schemeClr val="bg1"/>
                </a:solidFill>
              </a:rPr>
              <a:t>Testosterone (T)</a:t>
            </a:r>
          </a:p>
        </p:txBody>
      </p:sp>
      <p:sp>
        <p:nvSpPr>
          <p:cNvPr id="89" name="Rounded Rectangle 88"/>
          <p:cNvSpPr/>
          <p:nvPr/>
        </p:nvSpPr>
        <p:spPr>
          <a:xfrm>
            <a:off x="4752531" y="4573056"/>
            <a:ext cx="3829938" cy="417092"/>
          </a:xfrm>
          <a:prstGeom prst="roundRect">
            <a:avLst/>
          </a:prstGeom>
          <a:solidFill>
            <a:srgbClr val="EA5532"/>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err="1"/>
              <a:t>Dihydrotestosterone</a:t>
            </a:r>
            <a:r>
              <a:rPr lang="en-GB" sz="1600" dirty="0"/>
              <a:t> (DHT</a:t>
            </a:r>
            <a:r>
              <a:rPr lang="en-GB" sz="1600" dirty="0" smtClean="0"/>
              <a:t>)</a:t>
            </a:r>
            <a:endParaRPr lang="en-GB" sz="1600" dirty="0"/>
          </a:p>
        </p:txBody>
      </p:sp>
      <p:sp>
        <p:nvSpPr>
          <p:cNvPr id="101" name="Rounded Rectangle 100"/>
          <p:cNvSpPr/>
          <p:nvPr/>
        </p:nvSpPr>
        <p:spPr>
          <a:xfrm>
            <a:off x="4752531" y="5502069"/>
            <a:ext cx="3829938" cy="430968"/>
          </a:xfrm>
          <a:prstGeom prst="roundRect">
            <a:avLst/>
          </a:prstGeom>
          <a:solidFill>
            <a:srgbClr val="EA5532"/>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smtClean="0"/>
              <a:t>Androgen </a:t>
            </a:r>
            <a:r>
              <a:rPr lang="en-GB" sz="1600" dirty="0"/>
              <a:t>receptor (AR</a:t>
            </a:r>
            <a:r>
              <a:rPr lang="en-GB" sz="1600" dirty="0" smtClean="0"/>
              <a:t>)</a:t>
            </a:r>
            <a:endParaRPr lang="en-GB" sz="1600" dirty="0"/>
          </a:p>
        </p:txBody>
      </p:sp>
      <p:grpSp>
        <p:nvGrpSpPr>
          <p:cNvPr id="57" name="Group 56"/>
          <p:cNvGrpSpPr/>
          <p:nvPr/>
        </p:nvGrpSpPr>
        <p:grpSpPr>
          <a:xfrm>
            <a:off x="6553735" y="2111055"/>
            <a:ext cx="312909" cy="519118"/>
            <a:chOff x="6553735" y="2111055"/>
            <a:chExt cx="312909" cy="519118"/>
          </a:xfrm>
        </p:grpSpPr>
        <p:cxnSp>
          <p:nvCxnSpPr>
            <p:cNvPr id="40" name="Straight Connector 39"/>
            <p:cNvCxnSpPr/>
            <p:nvPr/>
          </p:nvCxnSpPr>
          <p:spPr>
            <a:xfrm>
              <a:off x="6710190" y="2537816"/>
              <a:ext cx="0" cy="92357"/>
            </a:xfrm>
            <a:prstGeom prst="line">
              <a:avLst/>
            </a:prstGeom>
            <a:ln w="15875">
              <a:solidFill>
                <a:srgbClr val="EA5532"/>
              </a:solidFill>
            </a:ln>
          </p:spPr>
          <p:style>
            <a:lnRef idx="1">
              <a:schemeClr val="accent1"/>
            </a:lnRef>
            <a:fillRef idx="0">
              <a:schemeClr val="accent1"/>
            </a:fillRef>
            <a:effectRef idx="0">
              <a:schemeClr val="accent1"/>
            </a:effectRef>
            <a:fontRef idx="minor">
              <a:schemeClr val="tx1"/>
            </a:fontRef>
          </p:style>
        </p:cxnSp>
        <p:grpSp>
          <p:nvGrpSpPr>
            <p:cNvPr id="50" name="Group 49"/>
            <p:cNvGrpSpPr/>
            <p:nvPr/>
          </p:nvGrpSpPr>
          <p:grpSpPr>
            <a:xfrm>
              <a:off x="6553735" y="2111055"/>
              <a:ext cx="312909" cy="426761"/>
              <a:chOff x="6553735" y="2111055"/>
              <a:chExt cx="312909" cy="426761"/>
            </a:xfrm>
          </p:grpSpPr>
          <p:cxnSp>
            <p:nvCxnSpPr>
              <p:cNvPr id="65" name="Straight Connector 64"/>
              <p:cNvCxnSpPr>
                <a:endCxn id="66" idx="0"/>
              </p:cNvCxnSpPr>
              <p:nvPr/>
            </p:nvCxnSpPr>
            <p:spPr>
              <a:xfrm>
                <a:off x="6710190" y="2111055"/>
                <a:ext cx="0" cy="113852"/>
              </a:xfrm>
              <a:prstGeom prst="line">
                <a:avLst/>
              </a:prstGeom>
              <a:ln w="15875">
                <a:solidFill>
                  <a:srgbClr val="EA5532"/>
                </a:solidFill>
              </a:ln>
            </p:spPr>
            <p:style>
              <a:lnRef idx="1">
                <a:schemeClr val="accent1"/>
              </a:lnRef>
              <a:fillRef idx="0">
                <a:schemeClr val="accent1"/>
              </a:fillRef>
              <a:effectRef idx="0">
                <a:schemeClr val="accent1"/>
              </a:effectRef>
              <a:fontRef idx="minor">
                <a:schemeClr val="tx1"/>
              </a:fontRef>
            </p:style>
          </p:cxnSp>
          <p:sp>
            <p:nvSpPr>
              <p:cNvPr id="66" name="Oval 65"/>
              <p:cNvSpPr/>
              <p:nvPr/>
            </p:nvSpPr>
            <p:spPr>
              <a:xfrm>
                <a:off x="6553735" y="2224907"/>
                <a:ext cx="312909" cy="312909"/>
              </a:xfrm>
              <a:prstGeom prst="ellipse">
                <a:avLst/>
              </a:prstGeom>
              <a:solidFill>
                <a:schemeClr val="bg1"/>
              </a:solidFill>
              <a:ln w="15875">
                <a:solidFill>
                  <a:srgbClr val="EA55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4" name="Freeform 5"/>
              <p:cNvSpPr>
                <a:spLocks/>
              </p:cNvSpPr>
              <p:nvPr/>
            </p:nvSpPr>
            <p:spPr bwMode="auto">
              <a:xfrm flipH="1">
                <a:off x="6619389" y="2338117"/>
                <a:ext cx="181600" cy="86489"/>
              </a:xfrm>
              <a:custGeom>
                <a:avLst/>
                <a:gdLst>
                  <a:gd name="T0" fmla="*/ 268 w 291"/>
                  <a:gd name="T1" fmla="*/ 4 h 137"/>
                  <a:gd name="T2" fmla="*/ 146 w 291"/>
                  <a:gd name="T3" fmla="*/ 107 h 137"/>
                  <a:gd name="T4" fmla="*/ 23 w 291"/>
                  <a:gd name="T5" fmla="*/ 4 h 137"/>
                  <a:gd name="T6" fmla="*/ 4 w 291"/>
                  <a:gd name="T7" fmla="*/ 6 h 137"/>
                  <a:gd name="T8" fmla="*/ 6 w 291"/>
                  <a:gd name="T9" fmla="*/ 24 h 137"/>
                  <a:gd name="T10" fmla="*/ 137 w 291"/>
                  <a:gd name="T11" fmla="*/ 134 h 137"/>
                  <a:gd name="T12" fmla="*/ 146 w 291"/>
                  <a:gd name="T13" fmla="*/ 137 h 137"/>
                  <a:gd name="T14" fmla="*/ 154 w 291"/>
                  <a:gd name="T15" fmla="*/ 134 h 137"/>
                  <a:gd name="T16" fmla="*/ 285 w 291"/>
                  <a:gd name="T17" fmla="*/ 24 h 137"/>
                  <a:gd name="T18" fmla="*/ 287 w 291"/>
                  <a:gd name="T19" fmla="*/ 6 h 137"/>
                  <a:gd name="T20" fmla="*/ 268 w 291"/>
                  <a:gd name="T21" fmla="*/ 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1" h="137">
                    <a:moveTo>
                      <a:pt x="268" y="4"/>
                    </a:moveTo>
                    <a:cubicBezTo>
                      <a:pt x="146" y="107"/>
                      <a:pt x="146" y="107"/>
                      <a:pt x="146" y="107"/>
                    </a:cubicBezTo>
                    <a:cubicBezTo>
                      <a:pt x="23" y="4"/>
                      <a:pt x="23" y="4"/>
                      <a:pt x="23" y="4"/>
                    </a:cubicBezTo>
                    <a:cubicBezTo>
                      <a:pt x="17" y="0"/>
                      <a:pt x="9" y="1"/>
                      <a:pt x="4" y="6"/>
                    </a:cubicBezTo>
                    <a:cubicBezTo>
                      <a:pt x="0" y="12"/>
                      <a:pt x="1" y="20"/>
                      <a:pt x="6" y="24"/>
                    </a:cubicBezTo>
                    <a:cubicBezTo>
                      <a:pt x="137" y="134"/>
                      <a:pt x="137" y="134"/>
                      <a:pt x="137" y="134"/>
                    </a:cubicBezTo>
                    <a:cubicBezTo>
                      <a:pt x="140" y="136"/>
                      <a:pt x="143" y="137"/>
                      <a:pt x="146" y="137"/>
                    </a:cubicBezTo>
                    <a:cubicBezTo>
                      <a:pt x="148" y="137"/>
                      <a:pt x="151" y="136"/>
                      <a:pt x="154" y="134"/>
                    </a:cubicBezTo>
                    <a:cubicBezTo>
                      <a:pt x="285" y="24"/>
                      <a:pt x="285" y="24"/>
                      <a:pt x="285" y="24"/>
                    </a:cubicBezTo>
                    <a:cubicBezTo>
                      <a:pt x="290" y="20"/>
                      <a:pt x="291" y="12"/>
                      <a:pt x="287" y="6"/>
                    </a:cubicBezTo>
                    <a:cubicBezTo>
                      <a:pt x="282" y="1"/>
                      <a:pt x="274" y="0"/>
                      <a:pt x="268" y="4"/>
                    </a:cubicBezTo>
                    <a:close/>
                  </a:path>
                </a:pathLst>
              </a:custGeom>
              <a:solidFill>
                <a:srgbClr val="EA5532"/>
              </a:solidFill>
              <a:ln>
                <a:noFill/>
              </a:ln>
            </p:spPr>
            <p:txBody>
              <a:bodyPr vert="horz" wrap="square" lIns="91440" tIns="45720" rIns="91440" bIns="45720" numCol="1" anchor="t" anchorCtr="0" compatLnSpc="1">
                <a:prstTxWarp prst="textNoShape">
                  <a:avLst/>
                </a:prstTxWarp>
              </a:bodyPr>
              <a:lstStyle/>
              <a:p>
                <a:endParaRPr lang="en-US"/>
              </a:p>
            </p:txBody>
          </p:sp>
        </p:grpSp>
      </p:grpSp>
      <p:cxnSp>
        <p:nvCxnSpPr>
          <p:cNvPr id="60" name="Straight Connector 59"/>
          <p:cNvCxnSpPr/>
          <p:nvPr/>
        </p:nvCxnSpPr>
        <p:spPr>
          <a:xfrm>
            <a:off x="8661814" y="3921385"/>
            <a:ext cx="222542" cy="0"/>
          </a:xfrm>
          <a:prstGeom prst="line">
            <a:avLst/>
          </a:prstGeom>
          <a:ln w="22225">
            <a:solidFill>
              <a:srgbClr val="EA5532"/>
            </a:solidFill>
          </a:ln>
        </p:spPr>
        <p:style>
          <a:lnRef idx="1">
            <a:schemeClr val="accent1"/>
          </a:lnRef>
          <a:fillRef idx="0">
            <a:schemeClr val="accent1"/>
          </a:fillRef>
          <a:effectRef idx="0">
            <a:schemeClr val="accent1"/>
          </a:effectRef>
          <a:fontRef idx="minor">
            <a:schemeClr val="tx1"/>
          </a:fontRef>
        </p:style>
      </p:cxnSp>
      <p:pic>
        <p:nvPicPr>
          <p:cNvPr id="44" name="Picture 4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3059" y="1844243"/>
            <a:ext cx="3591238" cy="3923441"/>
          </a:xfrm>
          <a:prstGeom prst="rect">
            <a:avLst/>
          </a:prstGeom>
        </p:spPr>
      </p:pic>
      <p:sp>
        <p:nvSpPr>
          <p:cNvPr id="43" name="TextBox 42"/>
          <p:cNvSpPr txBox="1"/>
          <p:nvPr/>
        </p:nvSpPr>
        <p:spPr>
          <a:xfrm>
            <a:off x="670558" y="5760142"/>
            <a:ext cx="1642513" cy="461665"/>
          </a:xfrm>
          <a:prstGeom prst="rect">
            <a:avLst/>
          </a:prstGeom>
          <a:noFill/>
        </p:spPr>
        <p:txBody>
          <a:bodyPr wrap="square" rtlCol="0">
            <a:spAutoFit/>
          </a:bodyPr>
          <a:lstStyle/>
          <a:p>
            <a:r>
              <a:rPr lang="en-GB" sz="1200" dirty="0" smtClean="0"/>
              <a:t>ADT, androgen deprivation therapy. </a:t>
            </a:r>
            <a:endParaRPr lang="en-GB" sz="1200" dirty="0"/>
          </a:p>
        </p:txBody>
      </p:sp>
    </p:spTree>
    <p:extLst>
      <p:ext uri="{BB962C8B-B14F-4D97-AF65-F5344CB8AC3E}">
        <p14:creationId xmlns:p14="http://schemas.microsoft.com/office/powerpoint/2010/main" val="37478035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4"/>
                                        </p:tgtEl>
                                        <p:attrNameLst>
                                          <p:attrName>style.visibility</p:attrName>
                                        </p:attrNameLst>
                                      </p:cBhvr>
                                      <p:to>
                                        <p:strVal val="visible"/>
                                      </p:to>
                                    </p:set>
                                    <p:animEffect transition="in" filter="fade">
                                      <p:cBhvr>
                                        <p:cTn id="11" dur="500"/>
                                        <p:tgtEl>
                                          <p:spTgt spid="44"/>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43"/>
                                        </p:tgtEl>
                                        <p:attrNameLst>
                                          <p:attrName>style.visibility</p:attrName>
                                        </p:attrNameLst>
                                      </p:cBhvr>
                                      <p:to>
                                        <p:strVal val="visible"/>
                                      </p:to>
                                    </p:set>
                                    <p:animEffect transition="in" filter="fade">
                                      <p:cBhvr>
                                        <p:cTn id="14" dur="500"/>
                                        <p:tgtEl>
                                          <p:spTgt spid="43"/>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38"/>
                                        </p:tgtEl>
                                        <p:attrNameLst>
                                          <p:attrName>style.visibility</p:attrName>
                                        </p:attrNameLst>
                                      </p:cBhvr>
                                      <p:to>
                                        <p:strVal val="visible"/>
                                      </p:to>
                                    </p:set>
                                    <p:animEffect transition="in" filter="fade">
                                      <p:cBhvr>
                                        <p:cTn id="17" dur="500"/>
                                        <p:tgtEl>
                                          <p:spTgt spid="3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190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700"/>
                                        <p:tgtEl>
                                          <p:spTgt spid="12"/>
                                        </p:tgtEl>
                                      </p:cBhvr>
                                    </p:animEffect>
                                  </p:childTnLst>
                                </p:cTn>
                              </p:par>
                              <p:par>
                                <p:cTn id="23" presetID="10" presetClass="entr" presetSubtype="0" fill="hold" nodeType="withEffect">
                                  <p:stCondLst>
                                    <p:cond delay="2500"/>
                                  </p:stCondLst>
                                  <p:childTnLst>
                                    <p:set>
                                      <p:cBhvr>
                                        <p:cTn id="24" dur="1" fill="hold">
                                          <p:stCondLst>
                                            <p:cond delay="0"/>
                                          </p:stCondLst>
                                        </p:cTn>
                                        <p:tgtEl>
                                          <p:spTgt spid="57"/>
                                        </p:tgtEl>
                                        <p:attrNameLst>
                                          <p:attrName>style.visibility</p:attrName>
                                        </p:attrNameLst>
                                      </p:cBhvr>
                                      <p:to>
                                        <p:strVal val="visible"/>
                                      </p:to>
                                    </p:set>
                                    <p:animEffect transition="in" filter="fade">
                                      <p:cBhvr>
                                        <p:cTn id="25" dur="500"/>
                                        <p:tgtEl>
                                          <p:spTgt spid="57"/>
                                        </p:tgtEl>
                                      </p:cBhvr>
                                    </p:animEffect>
                                  </p:childTnLst>
                                </p:cTn>
                              </p:par>
                              <p:par>
                                <p:cTn id="26" presetID="10" presetClass="entr" presetSubtype="0" fill="hold" grpId="0" nodeType="withEffect">
                                  <p:stCondLst>
                                    <p:cond delay="2900"/>
                                  </p:stCondLst>
                                  <p:childTnLst>
                                    <p:set>
                                      <p:cBhvr>
                                        <p:cTn id="27" dur="1" fill="hold">
                                          <p:stCondLst>
                                            <p:cond delay="0"/>
                                          </p:stCondLst>
                                        </p:cTn>
                                        <p:tgtEl>
                                          <p:spTgt spid="52"/>
                                        </p:tgtEl>
                                        <p:attrNameLst>
                                          <p:attrName>style.visibility</p:attrName>
                                        </p:attrNameLst>
                                      </p:cBhvr>
                                      <p:to>
                                        <p:strVal val="visible"/>
                                      </p:to>
                                    </p:set>
                                    <p:animEffect transition="in" filter="fade">
                                      <p:cBhvr>
                                        <p:cTn id="28" dur="1000"/>
                                        <p:tgtEl>
                                          <p:spTgt spid="52"/>
                                        </p:tgtEl>
                                      </p:cBhvr>
                                    </p:animEffect>
                                  </p:childTnLst>
                                </p:cTn>
                              </p:par>
                              <p:par>
                                <p:cTn id="29" presetID="10" presetClass="entr" presetSubtype="0" fill="hold" nodeType="withEffect">
                                  <p:stCondLst>
                                    <p:cond delay="3700"/>
                                  </p:stCondLst>
                                  <p:childTnLst>
                                    <p:set>
                                      <p:cBhvr>
                                        <p:cTn id="30" dur="1" fill="hold">
                                          <p:stCondLst>
                                            <p:cond delay="0"/>
                                          </p:stCondLst>
                                        </p:cTn>
                                        <p:tgtEl>
                                          <p:spTgt spid="55"/>
                                        </p:tgtEl>
                                        <p:attrNameLst>
                                          <p:attrName>style.visibility</p:attrName>
                                        </p:attrNameLst>
                                      </p:cBhvr>
                                      <p:to>
                                        <p:strVal val="visible"/>
                                      </p:to>
                                    </p:set>
                                    <p:animEffect transition="in" filter="fade">
                                      <p:cBhvr>
                                        <p:cTn id="31" dur="500"/>
                                        <p:tgtEl>
                                          <p:spTgt spid="55"/>
                                        </p:tgtEl>
                                      </p:cBhvr>
                                    </p:animEffect>
                                  </p:childTnLst>
                                </p:cTn>
                              </p:par>
                              <p:par>
                                <p:cTn id="32" presetID="10" presetClass="entr" presetSubtype="0" fill="hold" grpId="0" nodeType="withEffect">
                                  <p:stCondLst>
                                    <p:cond delay="4000"/>
                                  </p:stCondLst>
                                  <p:childTnLst>
                                    <p:set>
                                      <p:cBhvr>
                                        <p:cTn id="33" dur="1" fill="hold">
                                          <p:stCondLst>
                                            <p:cond delay="0"/>
                                          </p:stCondLst>
                                        </p:cTn>
                                        <p:tgtEl>
                                          <p:spTgt spid="88"/>
                                        </p:tgtEl>
                                        <p:attrNameLst>
                                          <p:attrName>style.visibility</p:attrName>
                                        </p:attrNameLst>
                                      </p:cBhvr>
                                      <p:to>
                                        <p:strVal val="visible"/>
                                      </p:to>
                                    </p:set>
                                    <p:animEffect transition="in" filter="fade">
                                      <p:cBhvr>
                                        <p:cTn id="34" dur="1000"/>
                                        <p:tgtEl>
                                          <p:spTgt spid="88"/>
                                        </p:tgtEl>
                                      </p:cBhvr>
                                    </p:animEffect>
                                  </p:childTnLst>
                                </p:cTn>
                              </p:par>
                              <p:par>
                                <p:cTn id="35" presetID="10" presetClass="entr" presetSubtype="0" fill="hold" nodeType="withEffect">
                                  <p:stCondLst>
                                    <p:cond delay="5000"/>
                                  </p:stCondLst>
                                  <p:childTnLst>
                                    <p:set>
                                      <p:cBhvr>
                                        <p:cTn id="36" dur="1" fill="hold">
                                          <p:stCondLst>
                                            <p:cond delay="0"/>
                                          </p:stCondLst>
                                        </p:cTn>
                                        <p:tgtEl>
                                          <p:spTgt spid="54"/>
                                        </p:tgtEl>
                                        <p:attrNameLst>
                                          <p:attrName>style.visibility</p:attrName>
                                        </p:attrNameLst>
                                      </p:cBhvr>
                                      <p:to>
                                        <p:strVal val="visible"/>
                                      </p:to>
                                    </p:set>
                                    <p:animEffect transition="in" filter="fade">
                                      <p:cBhvr>
                                        <p:cTn id="37" dur="500"/>
                                        <p:tgtEl>
                                          <p:spTgt spid="54"/>
                                        </p:tgtEl>
                                      </p:cBhvr>
                                    </p:animEffect>
                                  </p:childTnLst>
                                </p:cTn>
                              </p:par>
                              <p:par>
                                <p:cTn id="38" presetID="10" presetClass="entr" presetSubtype="0" fill="hold" grpId="0" nodeType="withEffect">
                                  <p:stCondLst>
                                    <p:cond delay="5500"/>
                                  </p:stCondLst>
                                  <p:childTnLst>
                                    <p:set>
                                      <p:cBhvr>
                                        <p:cTn id="39" dur="1" fill="hold">
                                          <p:stCondLst>
                                            <p:cond delay="0"/>
                                          </p:stCondLst>
                                        </p:cTn>
                                        <p:tgtEl>
                                          <p:spTgt spid="26"/>
                                        </p:tgtEl>
                                        <p:attrNameLst>
                                          <p:attrName>style.visibility</p:attrName>
                                        </p:attrNameLst>
                                      </p:cBhvr>
                                      <p:to>
                                        <p:strVal val="visible"/>
                                      </p:to>
                                    </p:set>
                                    <p:animEffect transition="in" filter="fade">
                                      <p:cBhvr>
                                        <p:cTn id="40" dur="700"/>
                                        <p:tgtEl>
                                          <p:spTgt spid="26"/>
                                        </p:tgtEl>
                                      </p:cBhvr>
                                    </p:animEffect>
                                  </p:childTnLst>
                                </p:cTn>
                              </p:par>
                              <p:par>
                                <p:cTn id="41" presetID="10" presetClass="entr" presetSubtype="0" fill="hold" grpId="0" nodeType="withEffect">
                                  <p:stCondLst>
                                    <p:cond delay="6300"/>
                                  </p:stCondLst>
                                  <p:childTnLst>
                                    <p:set>
                                      <p:cBhvr>
                                        <p:cTn id="42" dur="1" fill="hold">
                                          <p:stCondLst>
                                            <p:cond delay="0"/>
                                          </p:stCondLst>
                                        </p:cTn>
                                        <p:tgtEl>
                                          <p:spTgt spid="89"/>
                                        </p:tgtEl>
                                        <p:attrNameLst>
                                          <p:attrName>style.visibility</p:attrName>
                                        </p:attrNameLst>
                                      </p:cBhvr>
                                      <p:to>
                                        <p:strVal val="visible"/>
                                      </p:to>
                                    </p:set>
                                    <p:animEffect transition="in" filter="fade">
                                      <p:cBhvr>
                                        <p:cTn id="43" dur="1000"/>
                                        <p:tgtEl>
                                          <p:spTgt spid="89"/>
                                        </p:tgtEl>
                                      </p:cBhvr>
                                    </p:animEffect>
                                  </p:childTnLst>
                                </p:cTn>
                              </p:par>
                              <p:par>
                                <p:cTn id="44" presetID="10" presetClass="entr" presetSubtype="0" fill="hold" nodeType="withEffect">
                                  <p:stCondLst>
                                    <p:cond delay="7300"/>
                                  </p:stCondLst>
                                  <p:childTnLst>
                                    <p:set>
                                      <p:cBhvr>
                                        <p:cTn id="45" dur="1" fill="hold">
                                          <p:stCondLst>
                                            <p:cond delay="0"/>
                                          </p:stCondLst>
                                        </p:cTn>
                                        <p:tgtEl>
                                          <p:spTgt spid="56"/>
                                        </p:tgtEl>
                                        <p:attrNameLst>
                                          <p:attrName>style.visibility</p:attrName>
                                        </p:attrNameLst>
                                      </p:cBhvr>
                                      <p:to>
                                        <p:strVal val="visible"/>
                                      </p:to>
                                    </p:set>
                                    <p:animEffect transition="in" filter="fade">
                                      <p:cBhvr>
                                        <p:cTn id="46" dur="500"/>
                                        <p:tgtEl>
                                          <p:spTgt spid="56"/>
                                        </p:tgtEl>
                                      </p:cBhvr>
                                    </p:animEffect>
                                  </p:childTnLst>
                                </p:cTn>
                              </p:par>
                              <p:par>
                                <p:cTn id="47" presetID="10" presetClass="entr" presetSubtype="0" fill="hold" grpId="0" nodeType="withEffect">
                                  <p:stCondLst>
                                    <p:cond delay="7800"/>
                                  </p:stCondLst>
                                  <p:childTnLst>
                                    <p:set>
                                      <p:cBhvr>
                                        <p:cTn id="48" dur="1" fill="hold">
                                          <p:stCondLst>
                                            <p:cond delay="0"/>
                                          </p:stCondLst>
                                        </p:cTn>
                                        <p:tgtEl>
                                          <p:spTgt spid="35"/>
                                        </p:tgtEl>
                                        <p:attrNameLst>
                                          <p:attrName>style.visibility</p:attrName>
                                        </p:attrNameLst>
                                      </p:cBhvr>
                                      <p:to>
                                        <p:strVal val="visible"/>
                                      </p:to>
                                    </p:set>
                                    <p:animEffect transition="in" filter="fade">
                                      <p:cBhvr>
                                        <p:cTn id="49" dur="700"/>
                                        <p:tgtEl>
                                          <p:spTgt spid="35"/>
                                        </p:tgtEl>
                                      </p:cBhvr>
                                    </p:animEffect>
                                  </p:childTnLst>
                                </p:cTn>
                              </p:par>
                              <p:par>
                                <p:cTn id="50" presetID="10" presetClass="entr" presetSubtype="0" fill="hold" grpId="0" nodeType="withEffect">
                                  <p:stCondLst>
                                    <p:cond delay="8400"/>
                                  </p:stCondLst>
                                  <p:childTnLst>
                                    <p:set>
                                      <p:cBhvr>
                                        <p:cTn id="51" dur="1" fill="hold">
                                          <p:stCondLst>
                                            <p:cond delay="0"/>
                                          </p:stCondLst>
                                        </p:cTn>
                                        <p:tgtEl>
                                          <p:spTgt spid="101"/>
                                        </p:tgtEl>
                                        <p:attrNameLst>
                                          <p:attrName>style.visibility</p:attrName>
                                        </p:attrNameLst>
                                      </p:cBhvr>
                                      <p:to>
                                        <p:strVal val="visible"/>
                                      </p:to>
                                    </p:set>
                                    <p:animEffect transition="in" filter="fade">
                                      <p:cBhvr>
                                        <p:cTn id="52" dur="1000"/>
                                        <p:tgtEl>
                                          <p:spTgt spid="101"/>
                                        </p:tgtEl>
                                      </p:cBhvr>
                                    </p:animEffect>
                                  </p:childTnLst>
                                </p:cTn>
                              </p:par>
                              <p:par>
                                <p:cTn id="53" presetID="10" presetClass="entr" presetSubtype="0" fill="hold" nodeType="withEffect">
                                  <p:stCondLst>
                                    <p:cond delay="9300"/>
                                  </p:stCondLst>
                                  <p:childTnLst>
                                    <p:set>
                                      <p:cBhvr>
                                        <p:cTn id="54" dur="1" fill="hold">
                                          <p:stCondLst>
                                            <p:cond delay="0"/>
                                          </p:stCondLst>
                                        </p:cTn>
                                        <p:tgtEl>
                                          <p:spTgt spid="60"/>
                                        </p:tgtEl>
                                        <p:attrNameLst>
                                          <p:attrName>style.visibility</p:attrName>
                                        </p:attrNameLst>
                                      </p:cBhvr>
                                      <p:to>
                                        <p:strVal val="visible"/>
                                      </p:to>
                                    </p:set>
                                    <p:animEffect transition="in" filter="fade">
                                      <p:cBhvr>
                                        <p:cTn id="55" dur="500"/>
                                        <p:tgtEl>
                                          <p:spTgt spid="60"/>
                                        </p:tgtEl>
                                      </p:cBhvr>
                                    </p:animEffect>
                                  </p:childTnLst>
                                </p:cTn>
                              </p:par>
                              <p:par>
                                <p:cTn id="56" presetID="10" presetClass="entr" presetSubtype="0" fill="hold" nodeType="withEffect">
                                  <p:stCondLst>
                                    <p:cond delay="9800"/>
                                  </p:stCondLst>
                                  <p:childTnLst>
                                    <p:set>
                                      <p:cBhvr>
                                        <p:cTn id="57" dur="1" fill="hold">
                                          <p:stCondLst>
                                            <p:cond delay="0"/>
                                          </p:stCondLst>
                                        </p:cTn>
                                        <p:tgtEl>
                                          <p:spTgt spid="19"/>
                                        </p:tgtEl>
                                        <p:attrNameLst>
                                          <p:attrName>style.visibility</p:attrName>
                                        </p:attrNameLst>
                                      </p:cBhvr>
                                      <p:to>
                                        <p:strVal val="visible"/>
                                      </p:to>
                                    </p:set>
                                    <p:animEffect transition="in" filter="fade">
                                      <p:cBhvr>
                                        <p:cTn id="58"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12" grpId="0" animBg="1"/>
      <p:bldP spid="26" grpId="0"/>
      <p:bldP spid="35" grpId="0"/>
      <p:bldP spid="36" grpId="0"/>
      <p:bldP spid="38" grpId="0"/>
      <p:bldP spid="88" grpId="0" animBg="1"/>
      <p:bldP spid="89" grpId="0" animBg="1"/>
      <p:bldP spid="101" grpId="0" animBg="1"/>
      <p:bldP spid="4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5553" y="99128"/>
            <a:ext cx="7102475" cy="638175"/>
          </a:xfrm>
        </p:spPr>
        <p:txBody>
          <a:bodyPr>
            <a:noAutofit/>
          </a:bodyPr>
          <a:lstStyle/>
          <a:p>
            <a:r>
              <a:rPr lang="en-GB" sz="3000" b="1" dirty="0">
                <a:solidFill>
                  <a:schemeClr val="accent2">
                    <a:lumMod val="50000"/>
                  </a:schemeClr>
                </a:solidFill>
                <a:ea typeface="+mj-ea"/>
                <a:cs typeface="+mj-cs"/>
              </a:rPr>
              <a:t>Androgen Deprivation Therapy </a:t>
            </a:r>
          </a:p>
        </p:txBody>
      </p:sp>
      <p:sp>
        <p:nvSpPr>
          <p:cNvPr id="6" name="Text Box 139"/>
          <p:cNvSpPr txBox="1">
            <a:spLocks noChangeArrowheads="1"/>
          </p:cNvSpPr>
          <p:nvPr/>
        </p:nvSpPr>
        <p:spPr bwMode="auto">
          <a:xfrm>
            <a:off x="136525" y="6385960"/>
            <a:ext cx="3403738"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Lst>
        </p:spPr>
        <p:txBody>
          <a:bodyPr wrap="square" anchor="b">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marL="228600" lvl="0" indent="-228600">
              <a:buFont typeface="+mj-lt"/>
              <a:buAutoNum type="arabicPeriod"/>
              <a:defRPr/>
            </a:pPr>
            <a:r>
              <a:rPr lang="en-GB" sz="800" dirty="0" smtClean="0">
                <a:latin typeface="+mn-lt"/>
              </a:rPr>
              <a:t>Wadosky KM, et al. </a:t>
            </a:r>
            <a:r>
              <a:rPr lang="en-GB" sz="800" i="1" dirty="0" smtClean="0">
                <a:latin typeface="+mn-lt"/>
              </a:rPr>
              <a:t>Int J Biol Sci. </a:t>
            </a:r>
            <a:r>
              <a:rPr lang="en-GB" sz="800" dirty="0" smtClean="0">
                <a:latin typeface="+mn-lt"/>
              </a:rPr>
              <a:t>2016;12(4):409-426.</a:t>
            </a:r>
            <a:endParaRPr lang="en-GB" sz="800" dirty="0">
              <a:latin typeface="+mn-lt"/>
            </a:endParaRPr>
          </a:p>
        </p:txBody>
      </p:sp>
      <p:sp>
        <p:nvSpPr>
          <p:cNvPr id="11" name="Pentagon 10"/>
          <p:cNvSpPr/>
          <p:nvPr/>
        </p:nvSpPr>
        <p:spPr>
          <a:xfrm>
            <a:off x="-43103" y="1020483"/>
            <a:ext cx="696685" cy="387508"/>
          </a:xfrm>
          <a:prstGeom prst="homePlate">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10800000" scaled="1"/>
            <a:tileRect/>
          </a:gradFill>
          <a:ln>
            <a:no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sz="1600" dirty="0"/>
          </a:p>
        </p:txBody>
      </p:sp>
      <p:sp>
        <p:nvSpPr>
          <p:cNvPr id="13" name="TextBox 12"/>
          <p:cNvSpPr txBox="1"/>
          <p:nvPr/>
        </p:nvSpPr>
        <p:spPr>
          <a:xfrm>
            <a:off x="-27384" y="1044960"/>
            <a:ext cx="556306" cy="338554"/>
          </a:xfrm>
          <a:prstGeom prst="rect">
            <a:avLst/>
          </a:prstGeom>
          <a:noFill/>
        </p:spPr>
        <p:txBody>
          <a:bodyPr wrap="none" rtlCol="0">
            <a:spAutoFit/>
          </a:bodyPr>
          <a:lstStyle/>
          <a:p>
            <a:r>
              <a:rPr lang="en-GB" sz="1600" spc="-38" dirty="0" smtClean="0">
                <a:solidFill>
                  <a:srgbClr val="A7381D"/>
                </a:solidFill>
                <a:ea typeface="+mj-ea"/>
                <a:cs typeface="+mj-cs"/>
              </a:rPr>
              <a:t>9/</a:t>
            </a:r>
            <a:r>
              <a:rPr lang="en-GB" sz="1600" spc="-38" dirty="0" smtClean="0">
                <a:solidFill>
                  <a:srgbClr val="A7381D"/>
                </a:solidFill>
              </a:rPr>
              <a:t>35</a:t>
            </a:r>
            <a:endParaRPr lang="en-GB" sz="1600" spc="-38" dirty="0">
              <a:solidFill>
                <a:srgbClr val="A7381D"/>
              </a:solidFill>
            </a:endParaRPr>
          </a:p>
        </p:txBody>
      </p:sp>
      <p:sp>
        <p:nvSpPr>
          <p:cNvPr id="12" name="Content Placeholder 4"/>
          <p:cNvSpPr txBox="1">
            <a:spLocks/>
          </p:cNvSpPr>
          <p:nvPr/>
        </p:nvSpPr>
        <p:spPr>
          <a:xfrm>
            <a:off x="5600326" y="2110758"/>
            <a:ext cx="3388890" cy="2522257"/>
          </a:xfrm>
          <a:prstGeom prst="rect">
            <a:avLst/>
          </a:prstGeom>
        </p:spPr>
        <p:txBody>
          <a:bodyPr vert="horz" lIns="0" tIns="45720" rIns="0" bIns="45720" rtlCol="0">
            <a:noAutofit/>
          </a:bodyPr>
          <a:lstStyle>
            <a:lvl1pPr marL="68263" indent="-68263" algn="l" defTabSz="685800" rtl="0" eaLnBrk="1" fontAlgn="base" hangingPunct="1">
              <a:lnSpc>
                <a:spcPct val="90000"/>
              </a:lnSpc>
              <a:spcBef>
                <a:spcPts val="900"/>
              </a:spcBef>
              <a:spcAft>
                <a:spcPts val="150"/>
              </a:spcAft>
              <a:buClr>
                <a:schemeClr val="accent1"/>
              </a:buClr>
              <a:buSzPct val="100000"/>
              <a:buFont typeface="Calibri" charset="0"/>
              <a:buChar char=" "/>
              <a:defRPr sz="1800" kern="1200">
                <a:solidFill>
                  <a:srgbClr val="404040"/>
                </a:solidFill>
                <a:latin typeface="+mn-lt"/>
                <a:ea typeface="ＭＳ Ｐゴシック" charset="0"/>
                <a:cs typeface="ＭＳ Ｐゴシック" charset="0"/>
              </a:defRPr>
            </a:lvl1pPr>
            <a:lvl2pPr marL="287338" indent="-136525" algn="l" defTabSz="685800" rtl="0" eaLnBrk="1" fontAlgn="base" hangingPunct="1">
              <a:lnSpc>
                <a:spcPct val="90000"/>
              </a:lnSpc>
              <a:spcBef>
                <a:spcPts val="150"/>
              </a:spcBef>
              <a:spcAft>
                <a:spcPts val="300"/>
              </a:spcAft>
              <a:buClr>
                <a:schemeClr val="accent1"/>
              </a:buClr>
              <a:buFont typeface="Calibri" charset="0"/>
              <a:buChar char="◦"/>
              <a:defRPr sz="1500" kern="1200">
                <a:solidFill>
                  <a:srgbClr val="404040"/>
                </a:solidFill>
                <a:latin typeface="+mn-lt"/>
                <a:ea typeface="ＭＳ Ｐゴシック" charset="0"/>
                <a:cs typeface="+mn-cs"/>
              </a:defRPr>
            </a:lvl2pPr>
            <a:lvl3pPr marL="423863" indent="-136525" algn="l" defTabSz="685800" rtl="0" eaLnBrk="1" fontAlgn="base" hangingPunct="1">
              <a:lnSpc>
                <a:spcPct val="90000"/>
              </a:lnSpc>
              <a:spcBef>
                <a:spcPts val="150"/>
              </a:spcBef>
              <a:spcAft>
                <a:spcPts val="300"/>
              </a:spcAft>
              <a:buClr>
                <a:schemeClr val="accent1"/>
              </a:buClr>
              <a:buFont typeface="Calibri" charset="0"/>
              <a:buChar char="◦"/>
              <a:defRPr sz="1200" kern="1200">
                <a:solidFill>
                  <a:srgbClr val="404040"/>
                </a:solidFill>
                <a:latin typeface="+mn-lt"/>
                <a:ea typeface="ＭＳ Ｐゴシック" charset="0"/>
                <a:cs typeface="+mn-cs"/>
              </a:defRPr>
            </a:lvl3pPr>
            <a:lvl4pPr marL="561975" indent="-136525" algn="l" defTabSz="685800" rtl="0" eaLnBrk="1" fontAlgn="base" hangingPunct="1">
              <a:lnSpc>
                <a:spcPct val="90000"/>
              </a:lnSpc>
              <a:spcBef>
                <a:spcPts val="150"/>
              </a:spcBef>
              <a:spcAft>
                <a:spcPts val="300"/>
              </a:spcAft>
              <a:buClr>
                <a:schemeClr val="accent1"/>
              </a:buClr>
              <a:buFont typeface="Calibri" charset="0"/>
              <a:buChar char="◦"/>
              <a:defRPr sz="1200" kern="1200">
                <a:solidFill>
                  <a:srgbClr val="404040"/>
                </a:solidFill>
                <a:latin typeface="+mn-lt"/>
                <a:ea typeface="ＭＳ Ｐゴシック" charset="0"/>
                <a:cs typeface="+mn-cs"/>
              </a:defRPr>
            </a:lvl4pPr>
            <a:lvl5pPr marL="698500" indent="-136525" algn="l" defTabSz="685800" rtl="0" eaLnBrk="1" fontAlgn="base" hangingPunct="1">
              <a:lnSpc>
                <a:spcPct val="90000"/>
              </a:lnSpc>
              <a:spcBef>
                <a:spcPts val="150"/>
              </a:spcBef>
              <a:spcAft>
                <a:spcPts val="300"/>
              </a:spcAft>
              <a:buClr>
                <a:schemeClr val="accent1"/>
              </a:buClr>
              <a:buFont typeface="Calibri" charset="0"/>
              <a:buChar char="◦"/>
              <a:defRPr sz="1200" kern="1200">
                <a:solidFill>
                  <a:srgbClr val="404040"/>
                </a:solidFill>
                <a:latin typeface="+mn-lt"/>
                <a:ea typeface="ＭＳ Ｐゴシック" charset="0"/>
                <a:cs typeface="+mn-cs"/>
              </a:defRPr>
            </a:lvl5pPr>
            <a:lvl6pPr marL="8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6pPr>
            <a:lvl7pPr marL="9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7pPr>
            <a:lvl8pPr marL="11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8pPr>
            <a:lvl9pPr marL="12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9pPr>
          </a:lstStyle>
          <a:p>
            <a:pPr>
              <a:spcBef>
                <a:spcPts val="600"/>
              </a:spcBef>
              <a:spcAft>
                <a:spcPts val="0"/>
              </a:spcAft>
            </a:pPr>
            <a:r>
              <a:rPr lang="en-GB" sz="1600" dirty="0" smtClean="0">
                <a:solidFill>
                  <a:schemeClr val="tx1"/>
                </a:solidFill>
                <a:cs typeface="Arial"/>
              </a:rPr>
              <a:t>Current hormonal strategies</a:t>
            </a:r>
            <a:r>
              <a:rPr lang="en-GB" sz="1600" baseline="30000" dirty="0" smtClean="0">
                <a:solidFill>
                  <a:schemeClr val="tx1"/>
                </a:solidFill>
                <a:cs typeface="Arial"/>
              </a:rPr>
              <a:t>1</a:t>
            </a:r>
          </a:p>
          <a:p>
            <a:pPr marL="274320" lvl="1" indent="-274320">
              <a:spcBef>
                <a:spcPts val="600"/>
              </a:spcBef>
              <a:spcAft>
                <a:spcPts val="0"/>
              </a:spcAft>
              <a:buFont typeface="Arial" panose="020B0604020202020204" pitchFamily="34" charset="0"/>
              <a:buChar char="•"/>
            </a:pPr>
            <a:r>
              <a:rPr lang="en-GB" sz="1600" dirty="0" smtClean="0">
                <a:solidFill>
                  <a:schemeClr val="tx1"/>
                </a:solidFill>
                <a:cs typeface="Arial"/>
              </a:rPr>
              <a:t>Pre-receptor</a:t>
            </a:r>
            <a:r>
              <a:rPr lang="en-GB" altLang="zh-CN" sz="1600" baseline="30000" dirty="0" smtClean="0">
                <a:solidFill>
                  <a:schemeClr val="tx1"/>
                </a:solidFill>
              </a:rPr>
              <a:t>1</a:t>
            </a:r>
            <a:r>
              <a:rPr lang="en-GB" altLang="zh-CN" sz="1600" dirty="0" smtClean="0">
                <a:solidFill>
                  <a:schemeClr val="tx1"/>
                </a:solidFill>
                <a:cs typeface="Arial"/>
              </a:rPr>
              <a:t>: </a:t>
            </a:r>
            <a:r>
              <a:rPr lang="en-GB" sz="1600" dirty="0" smtClean="0">
                <a:solidFill>
                  <a:schemeClr val="tx1"/>
                </a:solidFill>
                <a:cs typeface="Arial"/>
              </a:rPr>
              <a:t>Block the synthesis of testosterone</a:t>
            </a:r>
          </a:p>
          <a:p>
            <a:pPr marL="457200" lvl="2" indent="-274320">
              <a:spcBef>
                <a:spcPts val="600"/>
              </a:spcBef>
              <a:spcAft>
                <a:spcPts val="0"/>
              </a:spcAft>
              <a:buFont typeface="Calibri Light" panose="020F0302020204030204" pitchFamily="34" charset="0"/>
              <a:buChar char="–"/>
            </a:pPr>
            <a:r>
              <a:rPr lang="en-GB" sz="1600" dirty="0" smtClean="0">
                <a:solidFill>
                  <a:schemeClr val="tx1"/>
                </a:solidFill>
                <a:cs typeface="Arial"/>
              </a:rPr>
              <a:t>Drug classes</a:t>
            </a:r>
          </a:p>
          <a:p>
            <a:pPr marL="640080" lvl="3" indent="-274320">
              <a:spcBef>
                <a:spcPts val="600"/>
              </a:spcBef>
              <a:spcAft>
                <a:spcPts val="0"/>
              </a:spcAft>
              <a:buFont typeface="Courier New" panose="02070309020205020404" pitchFamily="49" charset="0"/>
              <a:buChar char="o"/>
            </a:pPr>
            <a:r>
              <a:rPr lang="en-GB" sz="1600" dirty="0" smtClean="0">
                <a:solidFill>
                  <a:schemeClr val="tx1"/>
                </a:solidFill>
                <a:cs typeface="Arial"/>
              </a:rPr>
              <a:t>LHRH receptor agonists</a:t>
            </a:r>
          </a:p>
          <a:p>
            <a:pPr marL="640080" lvl="3" indent="-274320">
              <a:spcBef>
                <a:spcPts val="600"/>
              </a:spcBef>
              <a:spcAft>
                <a:spcPts val="0"/>
              </a:spcAft>
              <a:buFont typeface="Courier New" panose="02070309020205020404" pitchFamily="49" charset="0"/>
              <a:buChar char="o"/>
            </a:pPr>
            <a:r>
              <a:rPr lang="en-GB" sz="1600" dirty="0" smtClean="0">
                <a:solidFill>
                  <a:schemeClr val="tx1"/>
                </a:solidFill>
                <a:cs typeface="Arial"/>
              </a:rPr>
              <a:t>LHRH receptor antagonists</a:t>
            </a:r>
          </a:p>
          <a:p>
            <a:pPr marL="640080" lvl="3" indent="-274320">
              <a:spcBef>
                <a:spcPts val="600"/>
              </a:spcBef>
              <a:spcAft>
                <a:spcPts val="0"/>
              </a:spcAft>
              <a:buFont typeface="Courier New" panose="02070309020205020404" pitchFamily="49" charset="0"/>
              <a:buChar char="o"/>
            </a:pPr>
            <a:r>
              <a:rPr lang="en-GB" sz="1600" dirty="0" smtClean="0">
                <a:solidFill>
                  <a:schemeClr val="tx1"/>
                </a:solidFill>
                <a:cs typeface="Arial"/>
              </a:rPr>
              <a:t>CYP450 inhibitors</a:t>
            </a:r>
          </a:p>
          <a:p>
            <a:pPr marL="640080" lvl="3" indent="-274320">
              <a:spcBef>
                <a:spcPts val="600"/>
              </a:spcBef>
              <a:spcAft>
                <a:spcPts val="0"/>
              </a:spcAft>
              <a:buFont typeface="Courier New" panose="02070309020205020404" pitchFamily="49" charset="0"/>
              <a:buChar char="o"/>
            </a:pPr>
            <a:r>
              <a:rPr lang="en-GB" altLang="zh-CN" sz="1600" dirty="0" smtClean="0">
                <a:solidFill>
                  <a:schemeClr val="tx1"/>
                </a:solidFill>
              </a:rPr>
              <a:t>5α-reductase inhibitors</a:t>
            </a:r>
            <a:endParaRPr lang="en-GB" sz="1600" baseline="30000" dirty="0" smtClean="0">
              <a:solidFill>
                <a:schemeClr val="tx1"/>
              </a:solidFill>
              <a:cs typeface="Arial"/>
            </a:endParaRPr>
          </a:p>
          <a:p>
            <a:pPr lvl="2">
              <a:spcBef>
                <a:spcPts val="600"/>
              </a:spcBef>
              <a:spcAft>
                <a:spcPts val="0"/>
              </a:spcAft>
            </a:pPr>
            <a:endParaRPr lang="en-GB" sz="1600" baseline="30000" dirty="0" smtClean="0">
              <a:solidFill>
                <a:schemeClr val="tx1"/>
              </a:solidFill>
            </a:endParaRPr>
          </a:p>
          <a:p>
            <a:pPr lvl="4">
              <a:spcBef>
                <a:spcPts val="600"/>
              </a:spcBef>
              <a:spcAft>
                <a:spcPts val="0"/>
              </a:spcAft>
            </a:pPr>
            <a:endParaRPr lang="en-GB" sz="1600" dirty="0" smtClean="0">
              <a:solidFill>
                <a:schemeClr val="tx1"/>
              </a:solidFill>
            </a:endParaRPr>
          </a:p>
          <a:p>
            <a:pPr>
              <a:spcBef>
                <a:spcPts val="600"/>
              </a:spcBef>
              <a:spcAft>
                <a:spcPts val="0"/>
              </a:spcAft>
            </a:pPr>
            <a:endParaRPr lang="en-GB" sz="1600" dirty="0">
              <a:solidFill>
                <a:schemeClr val="tx1"/>
              </a:solidFill>
            </a:endParaRPr>
          </a:p>
        </p:txBody>
      </p:sp>
      <p:sp>
        <p:nvSpPr>
          <p:cNvPr id="9" name="TextBox 8"/>
          <p:cNvSpPr txBox="1"/>
          <p:nvPr/>
        </p:nvSpPr>
        <p:spPr>
          <a:xfrm>
            <a:off x="528922" y="1417403"/>
            <a:ext cx="4605142" cy="584775"/>
          </a:xfrm>
          <a:prstGeom prst="rect">
            <a:avLst/>
          </a:prstGeom>
          <a:noFill/>
        </p:spPr>
        <p:txBody>
          <a:bodyPr wrap="square" rtlCol="0">
            <a:spAutoFit/>
          </a:bodyPr>
          <a:lstStyle/>
          <a:p>
            <a:pPr algn="ctr"/>
            <a:r>
              <a:rPr lang="en-GB" sz="1600" b="1" dirty="0" smtClean="0"/>
              <a:t>Physiological </a:t>
            </a:r>
            <a:r>
              <a:rPr lang="en-GB" sz="1600" b="1" dirty="0"/>
              <a:t>and anatomical targets of </a:t>
            </a:r>
            <a:r>
              <a:rPr lang="en-GB" sz="1600" b="1" dirty="0" smtClean="0"/>
              <a:t>prostate </a:t>
            </a:r>
            <a:r>
              <a:rPr lang="en-GB" sz="1600" b="1" dirty="0"/>
              <a:t>cancer treatment agents</a:t>
            </a:r>
            <a:r>
              <a:rPr lang="en-GB" sz="1600" b="1" baseline="30000" dirty="0"/>
              <a:t>1</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3588" y="2011591"/>
            <a:ext cx="4720418" cy="3438411"/>
          </a:xfrm>
          <a:prstGeom prst="rect">
            <a:avLst/>
          </a:prstGeom>
        </p:spPr>
      </p:pic>
      <p:sp>
        <p:nvSpPr>
          <p:cNvPr id="24" name="TextBox 23"/>
          <p:cNvSpPr txBox="1"/>
          <p:nvPr/>
        </p:nvSpPr>
        <p:spPr>
          <a:xfrm>
            <a:off x="51338" y="5242586"/>
            <a:ext cx="3831114" cy="1200329"/>
          </a:xfrm>
          <a:prstGeom prst="rect">
            <a:avLst/>
          </a:prstGeom>
          <a:noFill/>
        </p:spPr>
        <p:txBody>
          <a:bodyPr wrap="square" rtlCol="0">
            <a:spAutoFit/>
          </a:bodyPr>
          <a:lstStyle/>
          <a:p>
            <a:r>
              <a:rPr lang="en-GB" sz="1200" dirty="0" smtClean="0"/>
              <a:t>AR, androgen receptor; ARE, androgen response element; CYP17, cytochrome P450-C17; CYP450</a:t>
            </a:r>
            <a:r>
              <a:rPr lang="en-GB" sz="1200" dirty="0"/>
              <a:t>, Cytochromes </a:t>
            </a:r>
            <a:r>
              <a:rPr lang="en-GB" sz="1200" dirty="0" smtClean="0"/>
              <a:t>P450; </a:t>
            </a:r>
            <a:r>
              <a:rPr lang="en-GB" sz="1200" dirty="0" err="1" smtClean="0"/>
              <a:t>DHEA</a:t>
            </a:r>
            <a:r>
              <a:rPr lang="en-GB" sz="1200" dirty="0" smtClean="0"/>
              <a:t>, dehydroepiandrosterone; DHT, dihydrotestosterone; LH, luteinising hormone; LHRH, luteinising hormone-releasing hormone; T, testosterone.</a:t>
            </a:r>
            <a:endParaRPr lang="en-GB" sz="1200" dirty="0"/>
          </a:p>
        </p:txBody>
      </p:sp>
      <p:sp>
        <p:nvSpPr>
          <p:cNvPr id="8" name="TextBox 7"/>
          <p:cNvSpPr txBox="1"/>
          <p:nvPr/>
        </p:nvSpPr>
        <p:spPr>
          <a:xfrm>
            <a:off x="3488640" y="5327379"/>
            <a:ext cx="2111686" cy="253916"/>
          </a:xfrm>
          <a:prstGeom prst="rect">
            <a:avLst/>
          </a:prstGeom>
          <a:noFill/>
        </p:spPr>
        <p:txBody>
          <a:bodyPr wrap="square" rtlCol="0">
            <a:spAutoFit/>
          </a:bodyPr>
          <a:lstStyle/>
          <a:p>
            <a:pPr algn="r"/>
            <a:r>
              <a:rPr lang="en-GB" sz="1000" dirty="0" smtClean="0"/>
              <a:t>Adapted from Wadosky, 2016</a:t>
            </a:r>
            <a:r>
              <a:rPr lang="en-GB" sz="1000" baseline="30000" dirty="0" smtClean="0"/>
              <a:t>1</a:t>
            </a:r>
            <a:endParaRPr lang="en-GB" sz="1000" baseline="30000" dirty="0"/>
          </a:p>
        </p:txBody>
      </p:sp>
    </p:spTree>
    <p:extLst>
      <p:ext uri="{BB962C8B-B14F-4D97-AF65-F5344CB8AC3E}">
        <p14:creationId xmlns:p14="http://schemas.microsoft.com/office/powerpoint/2010/main" val="391339861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60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60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500"/>
                                        <p:tgtEl>
                                          <p:spTgt spid="24"/>
                                        </p:tgtEl>
                                      </p:cBhvr>
                                    </p:animEffect>
                                  </p:childTnLst>
                                </p:cTn>
                              </p:par>
                              <p:par>
                                <p:cTn id="14" presetID="10" presetClass="entr" presetSubtype="0" fill="hold" grpId="0" nodeType="withEffect">
                                  <p:stCondLst>
                                    <p:cond delay="60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par>
                                <p:cTn id="17" presetID="10" presetClass="entr" presetSubtype="0" fill="hold" grpId="0" nodeType="withEffect">
                                  <p:stCondLst>
                                    <p:cond delay="120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9" grpId="0"/>
      <p:bldP spid="24" grpId="0"/>
      <p:bldP spid="8"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5553" y="99128"/>
            <a:ext cx="7102475" cy="638175"/>
          </a:xfrm>
        </p:spPr>
        <p:txBody>
          <a:bodyPr>
            <a:noAutofit/>
          </a:bodyPr>
          <a:lstStyle/>
          <a:p>
            <a:r>
              <a:rPr lang="en-GB" sz="3000" b="1" dirty="0">
                <a:solidFill>
                  <a:schemeClr val="accent2">
                    <a:lumMod val="50000"/>
                  </a:schemeClr>
                </a:solidFill>
                <a:ea typeface="+mj-ea"/>
                <a:cs typeface="+mj-cs"/>
              </a:rPr>
              <a:t>Androgen Deprivation Therapy (cont.)</a:t>
            </a:r>
          </a:p>
        </p:txBody>
      </p:sp>
      <p:sp>
        <p:nvSpPr>
          <p:cNvPr id="6" name="Text Box 139"/>
          <p:cNvSpPr txBox="1">
            <a:spLocks noChangeArrowheads="1"/>
          </p:cNvSpPr>
          <p:nvPr/>
        </p:nvSpPr>
        <p:spPr bwMode="auto">
          <a:xfrm>
            <a:off x="136525" y="6385960"/>
            <a:ext cx="3403738"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Lst>
        </p:spPr>
        <p:txBody>
          <a:bodyPr wrap="square" anchor="b">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marL="228600" lvl="0" indent="-228600">
              <a:buFont typeface="+mj-lt"/>
              <a:buAutoNum type="arabicPeriod"/>
              <a:defRPr/>
            </a:pPr>
            <a:r>
              <a:rPr lang="en-GB" sz="800" dirty="0" smtClean="0">
                <a:latin typeface="+mn-lt"/>
              </a:rPr>
              <a:t>Wadosky KM, et al. </a:t>
            </a:r>
            <a:r>
              <a:rPr lang="en-GB" sz="800" i="1" dirty="0" smtClean="0">
                <a:latin typeface="+mn-lt"/>
              </a:rPr>
              <a:t>Int J Biol Sci. </a:t>
            </a:r>
            <a:r>
              <a:rPr lang="en-GB" sz="800" dirty="0" smtClean="0">
                <a:latin typeface="+mn-lt"/>
              </a:rPr>
              <a:t>2016;12(4):409-426.</a:t>
            </a:r>
            <a:endParaRPr lang="en-GB" sz="800" dirty="0">
              <a:latin typeface="+mn-lt"/>
            </a:endParaRPr>
          </a:p>
        </p:txBody>
      </p:sp>
      <p:sp>
        <p:nvSpPr>
          <p:cNvPr id="11" name="Pentagon 10"/>
          <p:cNvSpPr/>
          <p:nvPr/>
        </p:nvSpPr>
        <p:spPr>
          <a:xfrm>
            <a:off x="-43103" y="1020483"/>
            <a:ext cx="696685" cy="387508"/>
          </a:xfrm>
          <a:prstGeom prst="homePlate">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10800000" scaled="1"/>
            <a:tileRect/>
          </a:gradFill>
          <a:ln>
            <a:no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sz="1600" dirty="0"/>
          </a:p>
        </p:txBody>
      </p:sp>
      <p:sp>
        <p:nvSpPr>
          <p:cNvPr id="13" name="TextBox 12"/>
          <p:cNvSpPr txBox="1"/>
          <p:nvPr/>
        </p:nvSpPr>
        <p:spPr>
          <a:xfrm>
            <a:off x="-27384" y="1044960"/>
            <a:ext cx="655629" cy="338554"/>
          </a:xfrm>
          <a:prstGeom prst="rect">
            <a:avLst/>
          </a:prstGeom>
          <a:noFill/>
        </p:spPr>
        <p:txBody>
          <a:bodyPr wrap="none" rtlCol="0">
            <a:spAutoFit/>
          </a:bodyPr>
          <a:lstStyle/>
          <a:p>
            <a:r>
              <a:rPr lang="en-GB" sz="1600" spc="-38" dirty="0" smtClean="0">
                <a:solidFill>
                  <a:srgbClr val="A7381D"/>
                </a:solidFill>
                <a:ea typeface="+mj-ea"/>
                <a:cs typeface="+mj-cs"/>
              </a:rPr>
              <a:t>10/</a:t>
            </a:r>
            <a:r>
              <a:rPr lang="en-GB" sz="1600" spc="-38" dirty="0" smtClean="0">
                <a:solidFill>
                  <a:srgbClr val="A7381D"/>
                </a:solidFill>
              </a:rPr>
              <a:t>35</a:t>
            </a:r>
            <a:endParaRPr lang="en-GB" sz="1600" spc="-38" dirty="0">
              <a:solidFill>
                <a:srgbClr val="A7381D"/>
              </a:solidFill>
            </a:endParaRPr>
          </a:p>
        </p:txBody>
      </p:sp>
      <p:sp>
        <p:nvSpPr>
          <p:cNvPr id="12" name="Content Placeholder 4"/>
          <p:cNvSpPr txBox="1">
            <a:spLocks/>
          </p:cNvSpPr>
          <p:nvPr/>
        </p:nvSpPr>
        <p:spPr>
          <a:xfrm>
            <a:off x="5593968" y="2115594"/>
            <a:ext cx="3312598" cy="4857403"/>
          </a:xfrm>
          <a:prstGeom prst="rect">
            <a:avLst/>
          </a:prstGeom>
        </p:spPr>
        <p:txBody>
          <a:bodyPr vert="horz" lIns="0" tIns="45720" rIns="0" bIns="45720" rtlCol="0">
            <a:noAutofit/>
          </a:bodyPr>
          <a:lstStyle>
            <a:lvl1pPr marL="68263" indent="-68263" algn="l" defTabSz="685800" rtl="0" eaLnBrk="1" fontAlgn="base" hangingPunct="1">
              <a:lnSpc>
                <a:spcPct val="90000"/>
              </a:lnSpc>
              <a:spcBef>
                <a:spcPts val="900"/>
              </a:spcBef>
              <a:spcAft>
                <a:spcPts val="150"/>
              </a:spcAft>
              <a:buClr>
                <a:schemeClr val="accent1"/>
              </a:buClr>
              <a:buSzPct val="100000"/>
              <a:buFont typeface="Calibri" charset="0"/>
              <a:buChar char=" "/>
              <a:defRPr sz="1800" kern="1200">
                <a:solidFill>
                  <a:srgbClr val="404040"/>
                </a:solidFill>
                <a:latin typeface="+mn-lt"/>
                <a:ea typeface="ＭＳ Ｐゴシック" charset="0"/>
                <a:cs typeface="ＭＳ Ｐゴシック" charset="0"/>
              </a:defRPr>
            </a:lvl1pPr>
            <a:lvl2pPr marL="287338" indent="-136525" algn="l" defTabSz="685800" rtl="0" eaLnBrk="1" fontAlgn="base" hangingPunct="1">
              <a:lnSpc>
                <a:spcPct val="90000"/>
              </a:lnSpc>
              <a:spcBef>
                <a:spcPts val="150"/>
              </a:spcBef>
              <a:spcAft>
                <a:spcPts val="300"/>
              </a:spcAft>
              <a:buClr>
                <a:schemeClr val="accent1"/>
              </a:buClr>
              <a:buFont typeface="Calibri" charset="0"/>
              <a:buChar char="◦"/>
              <a:defRPr sz="1500" kern="1200">
                <a:solidFill>
                  <a:srgbClr val="404040"/>
                </a:solidFill>
                <a:latin typeface="+mn-lt"/>
                <a:ea typeface="ＭＳ Ｐゴシック" charset="0"/>
                <a:cs typeface="+mn-cs"/>
              </a:defRPr>
            </a:lvl2pPr>
            <a:lvl3pPr marL="423863" indent="-136525" algn="l" defTabSz="685800" rtl="0" eaLnBrk="1" fontAlgn="base" hangingPunct="1">
              <a:lnSpc>
                <a:spcPct val="90000"/>
              </a:lnSpc>
              <a:spcBef>
                <a:spcPts val="150"/>
              </a:spcBef>
              <a:spcAft>
                <a:spcPts val="300"/>
              </a:spcAft>
              <a:buClr>
                <a:schemeClr val="accent1"/>
              </a:buClr>
              <a:buFont typeface="Calibri" charset="0"/>
              <a:buChar char="◦"/>
              <a:defRPr sz="1200" kern="1200">
                <a:solidFill>
                  <a:srgbClr val="404040"/>
                </a:solidFill>
                <a:latin typeface="+mn-lt"/>
                <a:ea typeface="ＭＳ Ｐゴシック" charset="0"/>
                <a:cs typeface="+mn-cs"/>
              </a:defRPr>
            </a:lvl3pPr>
            <a:lvl4pPr marL="561975" indent="-136525" algn="l" defTabSz="685800" rtl="0" eaLnBrk="1" fontAlgn="base" hangingPunct="1">
              <a:lnSpc>
                <a:spcPct val="90000"/>
              </a:lnSpc>
              <a:spcBef>
                <a:spcPts val="150"/>
              </a:spcBef>
              <a:spcAft>
                <a:spcPts val="300"/>
              </a:spcAft>
              <a:buClr>
                <a:schemeClr val="accent1"/>
              </a:buClr>
              <a:buFont typeface="Calibri" charset="0"/>
              <a:buChar char="◦"/>
              <a:defRPr sz="1200" kern="1200">
                <a:solidFill>
                  <a:srgbClr val="404040"/>
                </a:solidFill>
                <a:latin typeface="+mn-lt"/>
                <a:ea typeface="ＭＳ Ｐゴシック" charset="0"/>
                <a:cs typeface="+mn-cs"/>
              </a:defRPr>
            </a:lvl4pPr>
            <a:lvl5pPr marL="698500" indent="-136525" algn="l" defTabSz="685800" rtl="0" eaLnBrk="1" fontAlgn="base" hangingPunct="1">
              <a:lnSpc>
                <a:spcPct val="90000"/>
              </a:lnSpc>
              <a:spcBef>
                <a:spcPts val="150"/>
              </a:spcBef>
              <a:spcAft>
                <a:spcPts val="300"/>
              </a:spcAft>
              <a:buClr>
                <a:schemeClr val="accent1"/>
              </a:buClr>
              <a:buFont typeface="Calibri" charset="0"/>
              <a:buChar char="◦"/>
              <a:defRPr sz="1200" kern="1200">
                <a:solidFill>
                  <a:srgbClr val="404040"/>
                </a:solidFill>
                <a:latin typeface="+mn-lt"/>
                <a:ea typeface="ＭＳ Ｐゴシック" charset="0"/>
                <a:cs typeface="+mn-cs"/>
              </a:defRPr>
            </a:lvl5pPr>
            <a:lvl6pPr marL="8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6pPr>
            <a:lvl7pPr marL="9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7pPr>
            <a:lvl8pPr marL="11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8pPr>
            <a:lvl9pPr marL="12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9pPr>
          </a:lstStyle>
          <a:p>
            <a:pPr>
              <a:spcBef>
                <a:spcPts val="600"/>
              </a:spcBef>
              <a:spcAft>
                <a:spcPts val="0"/>
              </a:spcAft>
            </a:pPr>
            <a:r>
              <a:rPr lang="en-GB" sz="1600" b="1" dirty="0" smtClean="0">
                <a:solidFill>
                  <a:schemeClr val="tx1"/>
                </a:solidFill>
                <a:cs typeface="Arial"/>
              </a:rPr>
              <a:t>Current hormonal strategies</a:t>
            </a:r>
            <a:r>
              <a:rPr lang="en-GB" sz="1600" b="1" baseline="30000" dirty="0" smtClean="0">
                <a:solidFill>
                  <a:schemeClr val="tx1"/>
                </a:solidFill>
                <a:cs typeface="Arial"/>
              </a:rPr>
              <a:t>1</a:t>
            </a:r>
          </a:p>
          <a:p>
            <a:pPr marL="274320" lvl="1" indent="-274320">
              <a:spcBef>
                <a:spcPts val="600"/>
              </a:spcBef>
              <a:spcAft>
                <a:spcPts val="0"/>
              </a:spcAft>
              <a:buFont typeface="Arial" panose="020B0604020202020204" pitchFamily="34" charset="0"/>
              <a:buChar char="•"/>
            </a:pPr>
            <a:r>
              <a:rPr lang="en-GB" sz="1600" dirty="0" smtClean="0">
                <a:solidFill>
                  <a:schemeClr val="tx1"/>
                </a:solidFill>
                <a:cs typeface="Arial"/>
              </a:rPr>
              <a:t>Receptor</a:t>
            </a:r>
            <a:r>
              <a:rPr lang="en-GB" altLang="zh-CN" sz="1600" baseline="30000" dirty="0" smtClean="0">
                <a:solidFill>
                  <a:schemeClr val="tx1"/>
                </a:solidFill>
              </a:rPr>
              <a:t>1</a:t>
            </a:r>
            <a:r>
              <a:rPr lang="en-GB" altLang="zh-CN" sz="1600" dirty="0" smtClean="0">
                <a:solidFill>
                  <a:schemeClr val="tx1"/>
                </a:solidFill>
              </a:rPr>
              <a:t>:</a:t>
            </a:r>
            <a:r>
              <a:rPr lang="en-GB" altLang="zh-CN" sz="1600" dirty="0" smtClean="0">
                <a:solidFill>
                  <a:schemeClr val="tx1"/>
                </a:solidFill>
                <a:cs typeface="Arial"/>
              </a:rPr>
              <a:t> </a:t>
            </a:r>
            <a:r>
              <a:rPr lang="en-GB" sz="1600" dirty="0" smtClean="0">
                <a:solidFill>
                  <a:schemeClr val="tx1"/>
                </a:solidFill>
                <a:cs typeface="Arial"/>
              </a:rPr>
              <a:t>Decrease or inhibit androgen receptor (AR) expression and activity</a:t>
            </a:r>
          </a:p>
          <a:p>
            <a:pPr marL="548640" lvl="2" indent="-274320">
              <a:spcBef>
                <a:spcPts val="600"/>
              </a:spcBef>
              <a:spcAft>
                <a:spcPts val="0"/>
              </a:spcAft>
              <a:buFont typeface="Calibri Light" panose="020F0302020204030204" pitchFamily="34" charset="0"/>
              <a:buChar char="–"/>
            </a:pPr>
            <a:r>
              <a:rPr lang="en-GB" sz="1600" dirty="0" smtClean="0">
                <a:solidFill>
                  <a:schemeClr val="tx1"/>
                </a:solidFill>
                <a:cs typeface="Arial"/>
              </a:rPr>
              <a:t>Drug classes</a:t>
            </a:r>
          </a:p>
          <a:p>
            <a:pPr marL="731520" lvl="3" indent="-274320">
              <a:spcBef>
                <a:spcPts val="0"/>
              </a:spcBef>
              <a:spcAft>
                <a:spcPts val="0"/>
              </a:spcAft>
              <a:buFont typeface="Courier New" panose="02070309020205020404" pitchFamily="49" charset="0"/>
              <a:buChar char="o"/>
            </a:pPr>
            <a:r>
              <a:rPr lang="en-GB" sz="1600" dirty="0" smtClean="0">
                <a:solidFill>
                  <a:schemeClr val="tx1"/>
                </a:solidFill>
                <a:cs typeface="Arial"/>
              </a:rPr>
              <a:t>First-generation AR antagonists</a:t>
            </a:r>
          </a:p>
          <a:p>
            <a:pPr marL="731520" lvl="3" indent="-274320">
              <a:spcBef>
                <a:spcPts val="0"/>
              </a:spcBef>
              <a:spcAft>
                <a:spcPts val="0"/>
              </a:spcAft>
              <a:buFont typeface="Courier New" panose="02070309020205020404" pitchFamily="49" charset="0"/>
              <a:buChar char="o"/>
            </a:pPr>
            <a:r>
              <a:rPr lang="en-GB" sz="1600" dirty="0" smtClean="0">
                <a:solidFill>
                  <a:schemeClr val="tx1"/>
                </a:solidFill>
                <a:cs typeface="Arial"/>
              </a:rPr>
              <a:t>Second-generation AR antagonists</a:t>
            </a:r>
          </a:p>
          <a:p>
            <a:pPr marL="731520" lvl="3" indent="-274320">
              <a:spcBef>
                <a:spcPts val="0"/>
              </a:spcBef>
              <a:spcAft>
                <a:spcPts val="0"/>
              </a:spcAft>
              <a:buFont typeface="Courier New" panose="02070309020205020404" pitchFamily="49" charset="0"/>
              <a:buChar char="o"/>
            </a:pPr>
            <a:r>
              <a:rPr lang="en-GB" sz="1600" dirty="0" smtClean="0">
                <a:solidFill>
                  <a:schemeClr val="tx1"/>
                </a:solidFill>
                <a:cs typeface="Arial"/>
              </a:rPr>
              <a:t>Inhibitors of AR expression</a:t>
            </a:r>
          </a:p>
          <a:p>
            <a:pPr marL="274320" lvl="1" indent="-274320">
              <a:spcBef>
                <a:spcPts val="600"/>
              </a:spcBef>
              <a:spcAft>
                <a:spcPts val="0"/>
              </a:spcAft>
              <a:buFont typeface="Arial" panose="020B0604020202020204" pitchFamily="34" charset="0"/>
              <a:buChar char="•"/>
            </a:pPr>
            <a:r>
              <a:rPr lang="en-GB" sz="1600" dirty="0" smtClean="0">
                <a:solidFill>
                  <a:schemeClr val="tx1"/>
                </a:solidFill>
                <a:cs typeface="Arial"/>
              </a:rPr>
              <a:t>Post-receptor</a:t>
            </a:r>
            <a:r>
              <a:rPr lang="en-GB" altLang="zh-CN" sz="1600" baseline="30000" dirty="0" smtClean="0">
                <a:solidFill>
                  <a:schemeClr val="tx1"/>
                </a:solidFill>
              </a:rPr>
              <a:t>1</a:t>
            </a:r>
            <a:r>
              <a:rPr lang="en-GB" altLang="zh-CN" sz="1600" dirty="0" smtClean="0">
                <a:solidFill>
                  <a:schemeClr val="tx1"/>
                </a:solidFill>
                <a:cs typeface="Arial"/>
              </a:rPr>
              <a:t>: </a:t>
            </a:r>
            <a:r>
              <a:rPr lang="en-GB" sz="1600" dirty="0" smtClean="0">
                <a:solidFill>
                  <a:schemeClr val="tx1"/>
                </a:solidFill>
                <a:cs typeface="Arial"/>
              </a:rPr>
              <a:t>Target the proteins involved in AR stability and AR-dependent gene expression</a:t>
            </a:r>
          </a:p>
          <a:p>
            <a:pPr marL="548640" lvl="1" indent="-285750">
              <a:spcBef>
                <a:spcPts val="600"/>
              </a:spcBef>
              <a:spcAft>
                <a:spcPts val="0"/>
              </a:spcAft>
              <a:buFont typeface="Calibri Light" panose="020F0302020204030204" pitchFamily="34" charset="0"/>
              <a:buChar char="–"/>
            </a:pPr>
            <a:r>
              <a:rPr lang="en-GB" sz="1600" dirty="0" smtClean="0">
                <a:solidFill>
                  <a:schemeClr val="tx1"/>
                </a:solidFill>
                <a:cs typeface="Arial"/>
              </a:rPr>
              <a:t>Drugs still in development</a:t>
            </a:r>
          </a:p>
          <a:p>
            <a:pPr lvl="1">
              <a:spcBef>
                <a:spcPts val="600"/>
              </a:spcBef>
              <a:spcAft>
                <a:spcPts val="0"/>
              </a:spcAft>
            </a:pPr>
            <a:endParaRPr lang="en-GB" sz="1600" baseline="30000" dirty="0" smtClean="0">
              <a:solidFill>
                <a:schemeClr val="tx1"/>
              </a:solidFill>
              <a:cs typeface="Arial"/>
            </a:endParaRPr>
          </a:p>
          <a:p>
            <a:pPr lvl="2">
              <a:spcBef>
                <a:spcPts val="600"/>
              </a:spcBef>
              <a:spcAft>
                <a:spcPts val="0"/>
              </a:spcAft>
            </a:pPr>
            <a:endParaRPr lang="en-GB" sz="1600" baseline="30000" dirty="0" smtClean="0">
              <a:solidFill>
                <a:schemeClr val="tx1"/>
              </a:solidFill>
            </a:endParaRPr>
          </a:p>
          <a:p>
            <a:pPr lvl="4">
              <a:spcBef>
                <a:spcPts val="600"/>
              </a:spcBef>
              <a:spcAft>
                <a:spcPts val="0"/>
              </a:spcAft>
            </a:pPr>
            <a:endParaRPr lang="en-GB" sz="1600" dirty="0" smtClean="0">
              <a:solidFill>
                <a:schemeClr val="tx1"/>
              </a:solidFill>
            </a:endParaRPr>
          </a:p>
          <a:p>
            <a:pPr>
              <a:spcBef>
                <a:spcPts val="600"/>
              </a:spcBef>
              <a:spcAft>
                <a:spcPts val="0"/>
              </a:spcAft>
            </a:pPr>
            <a:endParaRPr lang="en-GB" sz="1600" dirty="0">
              <a:solidFill>
                <a:schemeClr val="tx1"/>
              </a:solidFill>
            </a:endParaRPr>
          </a:p>
        </p:txBody>
      </p:sp>
      <p:pic>
        <p:nvPicPr>
          <p:cNvPr id="18" name="Picture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2462" y="1997539"/>
            <a:ext cx="4720420" cy="3438411"/>
          </a:xfrm>
          <a:prstGeom prst="rect">
            <a:avLst/>
          </a:prstGeom>
        </p:spPr>
      </p:pic>
      <p:sp>
        <p:nvSpPr>
          <p:cNvPr id="19" name="TextBox 18"/>
          <p:cNvSpPr txBox="1"/>
          <p:nvPr/>
        </p:nvSpPr>
        <p:spPr>
          <a:xfrm>
            <a:off x="528922" y="1417403"/>
            <a:ext cx="4605142" cy="584775"/>
          </a:xfrm>
          <a:prstGeom prst="rect">
            <a:avLst/>
          </a:prstGeom>
          <a:noFill/>
        </p:spPr>
        <p:txBody>
          <a:bodyPr wrap="square" rtlCol="0">
            <a:spAutoFit/>
          </a:bodyPr>
          <a:lstStyle/>
          <a:p>
            <a:pPr algn="ctr"/>
            <a:r>
              <a:rPr lang="en-GB" sz="1600" b="1" dirty="0" smtClean="0"/>
              <a:t>Physiological </a:t>
            </a:r>
            <a:r>
              <a:rPr lang="en-GB" sz="1600" b="1" dirty="0"/>
              <a:t>and anatomical targets of </a:t>
            </a:r>
            <a:r>
              <a:rPr lang="en-GB" sz="1600" b="1" dirty="0" smtClean="0"/>
              <a:t>prostate </a:t>
            </a:r>
            <a:r>
              <a:rPr lang="en-GB" sz="1600" b="1" dirty="0"/>
              <a:t>cancer treatment agents</a:t>
            </a:r>
            <a:r>
              <a:rPr lang="en-GB" sz="1600" b="1" baseline="30000" dirty="0"/>
              <a:t>1</a:t>
            </a:r>
          </a:p>
        </p:txBody>
      </p:sp>
      <p:sp>
        <p:nvSpPr>
          <p:cNvPr id="17" name="TextBox 16"/>
          <p:cNvSpPr txBox="1"/>
          <p:nvPr/>
        </p:nvSpPr>
        <p:spPr>
          <a:xfrm>
            <a:off x="51338" y="5303546"/>
            <a:ext cx="3831114" cy="1015663"/>
          </a:xfrm>
          <a:prstGeom prst="rect">
            <a:avLst/>
          </a:prstGeom>
          <a:noFill/>
        </p:spPr>
        <p:txBody>
          <a:bodyPr wrap="square" rtlCol="0">
            <a:spAutoFit/>
          </a:bodyPr>
          <a:lstStyle/>
          <a:p>
            <a:r>
              <a:rPr lang="en-GB" sz="1200" dirty="0" smtClean="0"/>
              <a:t>AR, androgen receptor; ARE, androgen response element; CYP17, cytochrome P450-C17; DHEA, dehydroepiandrosterone; DHT, dihydrotestosterone; LH, luteinising hormone; LHRH, luteinising hormone-releasing hormone; T, testosterone.</a:t>
            </a:r>
            <a:endParaRPr lang="en-GB" sz="1200" dirty="0"/>
          </a:p>
        </p:txBody>
      </p:sp>
      <p:sp>
        <p:nvSpPr>
          <p:cNvPr id="16" name="TextBox 15"/>
          <p:cNvSpPr txBox="1"/>
          <p:nvPr/>
        </p:nvSpPr>
        <p:spPr>
          <a:xfrm>
            <a:off x="3488640" y="5388339"/>
            <a:ext cx="2111686" cy="253916"/>
          </a:xfrm>
          <a:prstGeom prst="rect">
            <a:avLst/>
          </a:prstGeom>
          <a:noFill/>
        </p:spPr>
        <p:txBody>
          <a:bodyPr wrap="square" rtlCol="0">
            <a:spAutoFit/>
          </a:bodyPr>
          <a:lstStyle/>
          <a:p>
            <a:pPr algn="r"/>
            <a:r>
              <a:rPr lang="en-GB" sz="1000" dirty="0" smtClean="0"/>
              <a:t>Adapted from Wadosky, 2016</a:t>
            </a:r>
            <a:r>
              <a:rPr lang="en-GB" sz="1000" baseline="30000" dirty="0" smtClean="0"/>
              <a:t>1</a:t>
            </a:r>
            <a:endParaRPr lang="en-GB" sz="1000" baseline="30000" dirty="0"/>
          </a:p>
        </p:txBody>
      </p:sp>
    </p:spTree>
    <p:extLst>
      <p:ext uri="{BB962C8B-B14F-4D97-AF65-F5344CB8AC3E}">
        <p14:creationId xmlns:p14="http://schemas.microsoft.com/office/powerpoint/2010/main" val="365495932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nodeType="withEffect">
                                  <p:stCondLst>
                                    <p:cond delay="50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grpId="0" nodeType="withEffect">
                                  <p:stCondLst>
                                    <p:cond delay="100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par>
                                <p:cTn id="14" presetID="10" presetClass="entr" presetSubtype="0" fill="hold" grpId="0" nodeType="withEffect">
                                  <p:stCondLst>
                                    <p:cond delay="600"/>
                                  </p:stCondLst>
                                  <p:childTnLst>
                                    <p:set>
                                      <p:cBhvr>
                                        <p:cTn id="15" dur="1" fill="hold">
                                          <p:stCondLst>
                                            <p:cond delay="0"/>
                                          </p:stCondLst>
                                        </p:cTn>
                                        <p:tgtEl>
                                          <p:spTgt spid="17"/>
                                        </p:tgtEl>
                                        <p:attrNameLst>
                                          <p:attrName>style.visibility</p:attrName>
                                        </p:attrNameLst>
                                      </p:cBhvr>
                                      <p:to>
                                        <p:strVal val="visible"/>
                                      </p:to>
                                    </p:set>
                                    <p:animEffect transition="in" filter="fade">
                                      <p:cBhvr>
                                        <p:cTn id="16" dur="500"/>
                                        <p:tgtEl>
                                          <p:spTgt spid="17"/>
                                        </p:tgtEl>
                                      </p:cBhvr>
                                    </p:animEffect>
                                  </p:childTnLst>
                                </p:cTn>
                              </p:par>
                              <p:par>
                                <p:cTn id="17" presetID="10" presetClass="entr" presetSubtype="0" fill="hold" grpId="0" nodeType="withEffect">
                                  <p:stCondLst>
                                    <p:cond delay="60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9" grpId="0"/>
      <p:bldP spid="17" grpId="0"/>
      <p:bldP spid="1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5553" y="100338"/>
            <a:ext cx="7102475" cy="638175"/>
          </a:xfrm>
        </p:spPr>
        <p:txBody>
          <a:bodyPr>
            <a:normAutofit/>
          </a:bodyPr>
          <a:lstStyle/>
          <a:p>
            <a:r>
              <a:rPr lang="en-GB" sz="3000" b="1" dirty="0">
                <a:solidFill>
                  <a:schemeClr val="accent2">
                    <a:lumMod val="50000"/>
                  </a:schemeClr>
                </a:solidFill>
                <a:ea typeface="+mj-ea"/>
                <a:cs typeface="+mj-cs"/>
              </a:rPr>
              <a:t>Androgen Deprivation Therapy (cont.)</a:t>
            </a:r>
          </a:p>
        </p:txBody>
      </p:sp>
      <p:sp>
        <p:nvSpPr>
          <p:cNvPr id="4" name="TextBox 3"/>
          <p:cNvSpPr txBox="1"/>
          <p:nvPr/>
        </p:nvSpPr>
        <p:spPr>
          <a:xfrm>
            <a:off x="136525" y="6006362"/>
            <a:ext cx="5867682" cy="584775"/>
          </a:xfrm>
          <a:prstGeom prst="rect">
            <a:avLst/>
          </a:prstGeom>
          <a:noFill/>
        </p:spPr>
        <p:txBody>
          <a:bodyPr wrap="square" rtlCol="0">
            <a:spAutoFit/>
          </a:bodyPr>
          <a:lstStyle/>
          <a:p>
            <a:pPr marL="228600" lvl="0" indent="-228600">
              <a:buFontTx/>
              <a:buAutoNum type="arabicPeriod"/>
              <a:defRPr/>
            </a:pPr>
            <a:r>
              <a:rPr lang="en-GB" sz="800" dirty="0" smtClean="0"/>
              <a:t>Wadosky KM, et al. </a:t>
            </a:r>
            <a:r>
              <a:rPr lang="en-GB" sz="800" i="1" dirty="0" smtClean="0"/>
              <a:t>Int J Biol Sci. </a:t>
            </a:r>
            <a:r>
              <a:rPr lang="en-GB" sz="800" dirty="0" smtClean="0"/>
              <a:t>2016;12(4):409-426. </a:t>
            </a:r>
          </a:p>
          <a:p>
            <a:pPr marL="228600" lvl="0" indent="-228600">
              <a:buFont typeface="+mj-lt"/>
              <a:buAutoNum type="arabicPeriod"/>
              <a:defRPr/>
            </a:pPr>
            <a:r>
              <a:rPr lang="en-GB" sz="800" dirty="0" smtClean="0">
                <a:cs typeface="Arial"/>
              </a:rPr>
              <a:t>http://www.ncbi.nlm.nih.gov/books/NBK66036/. Accessed April 5, 2016.</a:t>
            </a:r>
          </a:p>
          <a:p>
            <a:pPr marL="228600" indent="-228600">
              <a:buFont typeface="+mj-lt"/>
              <a:buAutoNum type="arabicPeriod"/>
              <a:defRPr/>
            </a:pPr>
            <a:r>
              <a:rPr lang="en-GB" sz="800" dirty="0"/>
              <a:t>http://www.cancer.org/acs/groups/cid/documents/webcontent/003134-pdf.pdf. Accessed April 4, 2016</a:t>
            </a:r>
            <a:r>
              <a:rPr lang="en-GB" sz="800" dirty="0" smtClean="0"/>
              <a:t>.</a:t>
            </a:r>
            <a:endParaRPr lang="en-GB" sz="800" dirty="0" smtClean="0">
              <a:cs typeface="Arial"/>
            </a:endParaRPr>
          </a:p>
          <a:p>
            <a:pPr marL="228600" indent="-228600">
              <a:buAutoNum type="arabicPeriod"/>
            </a:pPr>
            <a:r>
              <a:rPr lang="en-GB" sz="800" dirty="0" smtClean="0"/>
              <a:t>http://uroweb.org/wp-content/uploads/09-Prostate-Cancer_LR.pdf. Accessed April 8, 2016.</a:t>
            </a:r>
            <a:endParaRPr lang="en-GB" sz="800" dirty="0"/>
          </a:p>
        </p:txBody>
      </p:sp>
      <p:sp>
        <p:nvSpPr>
          <p:cNvPr id="8" name="TextBox 7"/>
          <p:cNvSpPr txBox="1"/>
          <p:nvPr/>
        </p:nvSpPr>
        <p:spPr>
          <a:xfrm>
            <a:off x="5138928" y="5355874"/>
            <a:ext cx="3934415" cy="400110"/>
          </a:xfrm>
          <a:prstGeom prst="rect">
            <a:avLst/>
          </a:prstGeom>
          <a:noFill/>
        </p:spPr>
        <p:txBody>
          <a:bodyPr wrap="square" rtlCol="0">
            <a:spAutoFit/>
          </a:bodyPr>
          <a:lstStyle/>
          <a:p>
            <a:pPr algn="r"/>
            <a:r>
              <a:rPr lang="en-GB" sz="1000" dirty="0" smtClean="0"/>
              <a:t>Adapted from Wadosky, 2016</a:t>
            </a:r>
            <a:r>
              <a:rPr lang="en-GB" sz="1000" baseline="30000" dirty="0" smtClean="0"/>
              <a:t>1</a:t>
            </a:r>
            <a:r>
              <a:rPr lang="en-GB" sz="1000" dirty="0" smtClean="0"/>
              <a:t>; Prostate Cancer, 2016</a:t>
            </a:r>
            <a:r>
              <a:rPr lang="en-GB" sz="1000" baseline="30000" dirty="0" smtClean="0"/>
              <a:t>2</a:t>
            </a:r>
            <a:r>
              <a:rPr lang="en-GB" sz="1000" dirty="0" smtClean="0"/>
              <a:t>; PDQ Adult Treatment Editorial Board, 2016</a:t>
            </a:r>
            <a:r>
              <a:rPr lang="en-GB" sz="1000" baseline="30000" dirty="0" smtClean="0"/>
              <a:t>3</a:t>
            </a:r>
            <a:r>
              <a:rPr lang="en-GB" sz="1000" dirty="0"/>
              <a:t>;</a:t>
            </a:r>
            <a:r>
              <a:rPr lang="en-GB" sz="1000" dirty="0" smtClean="0"/>
              <a:t> Mottet, 2015</a:t>
            </a:r>
            <a:r>
              <a:rPr lang="en-GB" sz="1000" baseline="30000" dirty="0" smtClean="0"/>
              <a:t>4</a:t>
            </a:r>
            <a:endParaRPr lang="en-GB" sz="1000" baseline="30000" dirty="0"/>
          </a:p>
        </p:txBody>
      </p:sp>
      <p:sp>
        <p:nvSpPr>
          <p:cNvPr id="7" name="TextBox 6"/>
          <p:cNvSpPr txBox="1"/>
          <p:nvPr/>
        </p:nvSpPr>
        <p:spPr>
          <a:xfrm>
            <a:off x="136525" y="5352466"/>
            <a:ext cx="4194268" cy="461665"/>
          </a:xfrm>
          <a:prstGeom prst="rect">
            <a:avLst/>
          </a:prstGeom>
          <a:noFill/>
        </p:spPr>
        <p:txBody>
          <a:bodyPr wrap="square" rtlCol="0">
            <a:spAutoFit/>
          </a:bodyPr>
          <a:lstStyle/>
          <a:p>
            <a:r>
              <a:rPr lang="en-GB" sz="1200" dirty="0"/>
              <a:t>FSH, </a:t>
            </a:r>
            <a:r>
              <a:rPr lang="en-GB" sz="1200" dirty="0" smtClean="0"/>
              <a:t>follicle-stimulating </a:t>
            </a:r>
            <a:r>
              <a:rPr lang="en-GB" sz="1200" dirty="0"/>
              <a:t>hormone; </a:t>
            </a:r>
            <a:r>
              <a:rPr lang="en-GB" sz="1200" dirty="0" smtClean="0"/>
              <a:t>LH</a:t>
            </a:r>
            <a:r>
              <a:rPr lang="en-GB" sz="1200" dirty="0"/>
              <a:t>, luteinising hormone; </a:t>
            </a:r>
            <a:r>
              <a:rPr lang="en-GB" sz="1200" dirty="0" smtClean="0"/>
              <a:t>LHRH, luteinising hormone-releasing hormone.</a:t>
            </a:r>
            <a:endParaRPr lang="en-GB" sz="1200" dirty="0"/>
          </a:p>
        </p:txBody>
      </p:sp>
      <p:sp>
        <p:nvSpPr>
          <p:cNvPr id="3" name="TextBox 2"/>
          <p:cNvSpPr txBox="1"/>
          <p:nvPr/>
        </p:nvSpPr>
        <p:spPr>
          <a:xfrm>
            <a:off x="0" y="1265805"/>
            <a:ext cx="9144000" cy="338554"/>
          </a:xfrm>
          <a:prstGeom prst="rect">
            <a:avLst/>
          </a:prstGeom>
          <a:noFill/>
        </p:spPr>
        <p:txBody>
          <a:bodyPr wrap="square" rtlCol="0">
            <a:spAutoFit/>
          </a:bodyPr>
          <a:lstStyle/>
          <a:p>
            <a:pPr algn="ctr"/>
            <a:r>
              <a:rPr lang="en-GB" sz="1600" b="1" dirty="0" smtClean="0"/>
              <a:t>Description of various drug classes</a:t>
            </a:r>
            <a:r>
              <a:rPr lang="en-GB" sz="1600" b="1" baseline="30000" dirty="0" smtClean="0"/>
              <a:t>1-4</a:t>
            </a:r>
            <a:endParaRPr lang="en-GB" sz="1600" b="1" dirty="0"/>
          </a:p>
        </p:txBody>
      </p:sp>
      <p:sp>
        <p:nvSpPr>
          <p:cNvPr id="9" name="Pentagon 8"/>
          <p:cNvSpPr/>
          <p:nvPr/>
        </p:nvSpPr>
        <p:spPr>
          <a:xfrm>
            <a:off x="-43103" y="1020483"/>
            <a:ext cx="696685" cy="387508"/>
          </a:xfrm>
          <a:prstGeom prst="homePlate">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10800000" scaled="1"/>
            <a:tileRect/>
          </a:gradFill>
          <a:ln>
            <a:no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sz="1600" dirty="0"/>
          </a:p>
        </p:txBody>
      </p:sp>
      <p:sp>
        <p:nvSpPr>
          <p:cNvPr id="11" name="TextBox 10"/>
          <p:cNvSpPr txBox="1"/>
          <p:nvPr/>
        </p:nvSpPr>
        <p:spPr>
          <a:xfrm>
            <a:off x="-27384" y="1044960"/>
            <a:ext cx="655629" cy="338554"/>
          </a:xfrm>
          <a:prstGeom prst="rect">
            <a:avLst/>
          </a:prstGeom>
          <a:noFill/>
        </p:spPr>
        <p:txBody>
          <a:bodyPr wrap="none" rtlCol="0">
            <a:spAutoFit/>
          </a:bodyPr>
          <a:lstStyle/>
          <a:p>
            <a:r>
              <a:rPr lang="en-GB" sz="1600" spc="-38" dirty="0" smtClean="0">
                <a:solidFill>
                  <a:srgbClr val="A7381D"/>
                </a:solidFill>
                <a:ea typeface="+mj-ea"/>
                <a:cs typeface="+mj-cs"/>
              </a:rPr>
              <a:t>11/</a:t>
            </a:r>
            <a:r>
              <a:rPr lang="en-GB" sz="1600" spc="-38" dirty="0" smtClean="0">
                <a:solidFill>
                  <a:srgbClr val="A7381D"/>
                </a:solidFill>
              </a:rPr>
              <a:t>35</a:t>
            </a:r>
            <a:endParaRPr lang="en-GB" sz="1600" spc="-38" dirty="0">
              <a:solidFill>
                <a:srgbClr val="A7381D"/>
              </a:solidFill>
            </a:endParaRPr>
          </a:p>
        </p:txBody>
      </p:sp>
      <p:grpSp>
        <p:nvGrpSpPr>
          <p:cNvPr id="10" name="Group 9"/>
          <p:cNvGrpSpPr/>
          <p:nvPr/>
        </p:nvGrpSpPr>
        <p:grpSpPr>
          <a:xfrm>
            <a:off x="165553" y="1615981"/>
            <a:ext cx="8907790" cy="3672984"/>
            <a:chOff x="382588" y="1705128"/>
            <a:chExt cx="8907790" cy="3672984"/>
          </a:xfrm>
          <a:effectLst>
            <a:outerShdw blurRad="114300" dist="76200" dir="5400000" algn="ctr" rotWithShape="0">
              <a:srgbClr val="000000">
                <a:alpha val="29000"/>
              </a:srgbClr>
            </a:outerShdw>
          </a:effectLst>
        </p:grpSpPr>
        <p:sp>
          <p:nvSpPr>
            <p:cNvPr id="23" name="Rectangle 117"/>
            <p:cNvSpPr>
              <a:spLocks noChangeArrowheads="1"/>
            </p:cNvSpPr>
            <p:nvPr/>
          </p:nvSpPr>
          <p:spPr bwMode="auto">
            <a:xfrm flipV="1">
              <a:off x="5889626" y="3800625"/>
              <a:ext cx="3400752" cy="1577484"/>
            </a:xfrm>
            <a:prstGeom prst="round1Rect">
              <a:avLst>
                <a:gd name="adj" fmla="val 17704"/>
              </a:avLst>
            </a:prstGeom>
            <a:solidFill>
              <a:srgbClr val="FACAC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Rectangle 113"/>
            <p:cNvSpPr>
              <a:spLocks noChangeArrowheads="1"/>
            </p:cNvSpPr>
            <p:nvPr/>
          </p:nvSpPr>
          <p:spPr bwMode="auto">
            <a:xfrm>
              <a:off x="5889626" y="2274405"/>
              <a:ext cx="3400752" cy="1526223"/>
            </a:xfrm>
            <a:prstGeom prst="rect">
              <a:avLst/>
            </a:prstGeom>
            <a:solidFill>
              <a:srgbClr val="FACAC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Rectangle 170"/>
            <p:cNvSpPr>
              <a:spLocks noChangeArrowheads="1"/>
            </p:cNvSpPr>
            <p:nvPr/>
          </p:nvSpPr>
          <p:spPr bwMode="auto">
            <a:xfrm>
              <a:off x="6018822" y="2325986"/>
              <a:ext cx="3119444" cy="16927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171450" lvl="0" indent="-171450" defTabSz="914400">
                <a:buClr>
                  <a:srgbClr val="E95531"/>
                </a:buClr>
                <a:buFont typeface="Arial" panose="020B0604020202020204" pitchFamily="34" charset="0"/>
                <a:buChar char="•"/>
              </a:pPr>
              <a:r>
                <a:rPr lang="en-US" sz="1400" dirty="0">
                  <a:solidFill>
                    <a:srgbClr val="000000"/>
                  </a:solidFill>
                  <a:latin typeface="+mn-lt"/>
                  <a:cs typeface="Calibri" pitchFamily="34" charset="0"/>
                </a:rPr>
                <a:t>Equivalent to orchiectomy in </a:t>
              </a:r>
              <a:r>
                <a:rPr lang="en-US" sz="1400" dirty="0" smtClean="0">
                  <a:solidFill>
                    <a:srgbClr val="000000"/>
                  </a:solidFill>
                  <a:latin typeface="+mn-lt"/>
                  <a:cs typeface="Calibri" pitchFamily="34" charset="0"/>
                </a:rPr>
                <a:t>survival,</a:t>
              </a:r>
            </a:p>
            <a:p>
              <a:pPr marL="182880" lvl="0" defTabSz="914400"/>
              <a:r>
                <a:rPr lang="en-US" sz="1400" dirty="0" smtClean="0">
                  <a:solidFill>
                    <a:srgbClr val="000000"/>
                  </a:solidFill>
                  <a:latin typeface="+mn-lt"/>
                  <a:cs typeface="Calibri" pitchFamily="34" charset="0"/>
                </a:rPr>
                <a:t>clinical </a:t>
              </a:r>
              <a:r>
                <a:rPr lang="en-US" sz="1400" dirty="0">
                  <a:solidFill>
                    <a:srgbClr val="000000"/>
                  </a:solidFill>
                  <a:latin typeface="+mn-lt"/>
                  <a:cs typeface="Calibri" pitchFamily="34" charset="0"/>
                </a:rPr>
                <a:t>outcomes and time </a:t>
              </a:r>
              <a:r>
                <a:rPr lang="en-US" sz="1400" dirty="0" smtClean="0">
                  <a:solidFill>
                    <a:srgbClr val="000000"/>
                  </a:solidFill>
                  <a:latin typeface="+mn-lt"/>
                  <a:cs typeface="Calibri" pitchFamily="34" charset="0"/>
                </a:rPr>
                <a:t>to</a:t>
              </a:r>
            </a:p>
            <a:p>
              <a:pPr marL="182880" lvl="0" defTabSz="914400"/>
              <a:r>
                <a:rPr lang="en-US" sz="1400" dirty="0" smtClean="0">
                  <a:solidFill>
                    <a:srgbClr val="000000"/>
                  </a:solidFill>
                  <a:latin typeface="+mn-lt"/>
                  <a:cs typeface="Calibri" pitchFamily="34" charset="0"/>
                </a:rPr>
                <a:t>disease progression</a:t>
              </a:r>
              <a:r>
                <a:rPr lang="en-US" sz="1400" baseline="30000" dirty="0" smtClean="0">
                  <a:solidFill>
                    <a:srgbClr val="000000"/>
                  </a:solidFill>
                  <a:latin typeface="+mn-lt"/>
                  <a:cs typeface="Calibri" pitchFamily="34" charset="0"/>
                </a:rPr>
                <a:t>1</a:t>
              </a:r>
            </a:p>
            <a:p>
              <a:pPr defTabSz="914400">
                <a:spcBef>
                  <a:spcPts val="600"/>
                </a:spcBef>
                <a:buClr>
                  <a:schemeClr val="accent2"/>
                </a:buClr>
              </a:pPr>
              <a:r>
                <a:rPr lang="en-US" sz="1400" dirty="0" smtClean="0">
                  <a:solidFill>
                    <a:srgbClr val="E95531"/>
                  </a:solidFill>
                  <a:latin typeface="+mn-lt"/>
                  <a:cs typeface="Calibri" pitchFamily="34" charset="0"/>
                </a:rPr>
                <a:t>•  </a:t>
              </a:r>
              <a:r>
                <a:rPr lang="en-US" sz="1400" dirty="0" smtClean="0">
                  <a:solidFill>
                    <a:srgbClr val="000000"/>
                  </a:solidFill>
                  <a:latin typeface="+mn-lt"/>
                  <a:cs typeface="Calibri" pitchFamily="34" charset="0"/>
                </a:rPr>
                <a:t>Testosterone </a:t>
              </a:r>
              <a:r>
                <a:rPr lang="en-US" sz="1400" dirty="0">
                  <a:solidFill>
                    <a:srgbClr val="000000"/>
                  </a:solidFill>
                  <a:latin typeface="+mn-lt"/>
                  <a:cs typeface="Calibri" pitchFamily="34" charset="0"/>
                </a:rPr>
                <a:t>flare </a:t>
              </a:r>
              <a:r>
                <a:rPr lang="en-US" sz="1400" dirty="0" smtClean="0">
                  <a:solidFill>
                    <a:srgbClr val="000000"/>
                  </a:solidFill>
                  <a:latin typeface="+mn-lt"/>
                  <a:cs typeface="Calibri" pitchFamily="34" charset="0"/>
                </a:rPr>
                <a:t>on</a:t>
              </a:r>
            </a:p>
            <a:p>
              <a:pPr marL="182880" defTabSz="914400">
                <a:spcBef>
                  <a:spcPts val="0"/>
                </a:spcBef>
                <a:buClr>
                  <a:schemeClr val="accent2"/>
                </a:buClr>
              </a:pPr>
              <a:r>
                <a:rPr lang="en-US" sz="1400" dirty="0" smtClean="0">
                  <a:solidFill>
                    <a:srgbClr val="000000"/>
                  </a:solidFill>
                  <a:latin typeface="+mn-lt"/>
                  <a:cs typeface="Calibri" pitchFamily="34" charset="0"/>
                </a:rPr>
                <a:t>first </a:t>
              </a:r>
              <a:r>
                <a:rPr lang="en-US" sz="1400" dirty="0">
                  <a:solidFill>
                    <a:srgbClr val="000000"/>
                  </a:solidFill>
                  <a:latin typeface="+mn-lt"/>
                  <a:cs typeface="Calibri" pitchFamily="34" charset="0"/>
                </a:rPr>
                <a:t>administration</a:t>
              </a:r>
              <a:r>
                <a:rPr lang="en-US" sz="1400" baseline="30000" dirty="0">
                  <a:solidFill>
                    <a:srgbClr val="000000"/>
                  </a:solidFill>
                  <a:latin typeface="+mn-lt"/>
                  <a:cs typeface="Calibri" pitchFamily="34" charset="0"/>
                </a:rPr>
                <a:t>3</a:t>
              </a:r>
            </a:p>
            <a:p>
              <a:pPr lvl="0" defTabSz="914400">
                <a:lnSpc>
                  <a:spcPct val="150000"/>
                </a:lnSpc>
                <a:buClr>
                  <a:srgbClr val="E95531"/>
                </a:buClr>
              </a:pPr>
              <a:r>
                <a:rPr lang="en-US" sz="1400" dirty="0" smtClean="0">
                  <a:solidFill>
                    <a:srgbClr val="E95531"/>
                  </a:solidFill>
                  <a:latin typeface="+mn-lt"/>
                  <a:cs typeface="Calibri" pitchFamily="34" charset="0"/>
                </a:rPr>
                <a:t>•  </a:t>
              </a:r>
              <a:r>
                <a:rPr lang="en-US" sz="1400" dirty="0" smtClean="0">
                  <a:solidFill>
                    <a:srgbClr val="000000"/>
                  </a:solidFill>
                  <a:latin typeface="+mn-lt"/>
                  <a:cs typeface="Calibri" pitchFamily="34" charset="0"/>
                </a:rPr>
                <a:t>Long-acting depot formulations</a:t>
              </a:r>
            </a:p>
            <a:p>
              <a:pPr marL="182880" lvl="0" defTabSz="914400">
                <a:buClr>
                  <a:srgbClr val="E95531"/>
                </a:buClr>
              </a:pPr>
              <a:r>
                <a:rPr lang="en-US" sz="1400" dirty="0" smtClean="0">
                  <a:solidFill>
                    <a:srgbClr val="000000"/>
                  </a:solidFill>
                  <a:latin typeface="+mn-lt"/>
                  <a:cs typeface="Calibri" pitchFamily="34" charset="0"/>
                </a:rPr>
                <a:t>available</a:t>
              </a:r>
              <a:r>
                <a:rPr lang="en-US" sz="1400" baseline="30000" dirty="0" smtClean="0">
                  <a:solidFill>
                    <a:srgbClr val="000000"/>
                  </a:solidFill>
                  <a:latin typeface="+mn-lt"/>
                  <a:cs typeface="Calibri" pitchFamily="34" charset="0"/>
                </a:rPr>
                <a:t>4</a:t>
              </a:r>
              <a:endParaRPr lang="en-US" sz="1400" baseline="30000" dirty="0">
                <a:solidFill>
                  <a:srgbClr val="000000"/>
                </a:solidFill>
                <a:latin typeface="+mn-lt"/>
                <a:cs typeface="Calibri" pitchFamily="34" charset="0"/>
              </a:endParaRPr>
            </a:p>
          </p:txBody>
        </p:sp>
        <p:sp>
          <p:nvSpPr>
            <p:cNvPr id="12" name="Rectangle 106"/>
            <p:cNvSpPr>
              <a:spLocks noChangeArrowheads="1"/>
            </p:cNvSpPr>
            <p:nvPr/>
          </p:nvSpPr>
          <p:spPr bwMode="auto">
            <a:xfrm flipH="1">
              <a:off x="388938" y="1705128"/>
              <a:ext cx="1117600" cy="569278"/>
            </a:xfrm>
            <a:prstGeom prst="round1Rect">
              <a:avLst>
                <a:gd name="adj" fmla="val 33938"/>
              </a:avLst>
            </a:prstGeom>
            <a:solidFill>
              <a:srgbClr val="E9553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Rectangle 107"/>
            <p:cNvSpPr>
              <a:spLocks noChangeArrowheads="1"/>
            </p:cNvSpPr>
            <p:nvPr/>
          </p:nvSpPr>
          <p:spPr bwMode="auto">
            <a:xfrm>
              <a:off x="1506538" y="1705128"/>
              <a:ext cx="1268413" cy="569278"/>
            </a:xfrm>
            <a:prstGeom prst="rect">
              <a:avLst/>
            </a:prstGeom>
            <a:solidFill>
              <a:srgbClr val="E9553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Rectangle 108"/>
            <p:cNvSpPr>
              <a:spLocks noChangeArrowheads="1"/>
            </p:cNvSpPr>
            <p:nvPr/>
          </p:nvSpPr>
          <p:spPr bwMode="auto">
            <a:xfrm>
              <a:off x="2774951" y="1705128"/>
              <a:ext cx="3113088" cy="569278"/>
            </a:xfrm>
            <a:prstGeom prst="rect">
              <a:avLst/>
            </a:prstGeom>
            <a:solidFill>
              <a:srgbClr val="E9553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Rectangle 109"/>
            <p:cNvSpPr>
              <a:spLocks noChangeArrowheads="1"/>
            </p:cNvSpPr>
            <p:nvPr/>
          </p:nvSpPr>
          <p:spPr bwMode="auto">
            <a:xfrm>
              <a:off x="5889626" y="1705128"/>
              <a:ext cx="3400752" cy="569278"/>
            </a:xfrm>
            <a:prstGeom prst="round1Rect">
              <a:avLst>
                <a:gd name="adj" fmla="val 25906"/>
              </a:avLst>
            </a:prstGeom>
            <a:solidFill>
              <a:srgbClr val="E9553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Rectangle 110"/>
            <p:cNvSpPr>
              <a:spLocks noChangeArrowheads="1"/>
            </p:cNvSpPr>
            <p:nvPr/>
          </p:nvSpPr>
          <p:spPr bwMode="auto">
            <a:xfrm>
              <a:off x="388938" y="2274405"/>
              <a:ext cx="1117600" cy="1526223"/>
            </a:xfrm>
            <a:prstGeom prst="rect">
              <a:avLst/>
            </a:prstGeom>
            <a:solidFill>
              <a:srgbClr val="FACAC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Rectangle 111"/>
            <p:cNvSpPr>
              <a:spLocks noChangeArrowheads="1"/>
            </p:cNvSpPr>
            <p:nvPr/>
          </p:nvSpPr>
          <p:spPr bwMode="auto">
            <a:xfrm>
              <a:off x="1506538" y="2274405"/>
              <a:ext cx="1268413" cy="1526223"/>
            </a:xfrm>
            <a:prstGeom prst="rect">
              <a:avLst/>
            </a:prstGeom>
            <a:solidFill>
              <a:srgbClr val="FACAC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Rectangle 112"/>
            <p:cNvSpPr>
              <a:spLocks noChangeArrowheads="1"/>
            </p:cNvSpPr>
            <p:nvPr/>
          </p:nvSpPr>
          <p:spPr bwMode="auto">
            <a:xfrm>
              <a:off x="2774951" y="2274405"/>
              <a:ext cx="3113088" cy="1526223"/>
            </a:xfrm>
            <a:prstGeom prst="rect">
              <a:avLst/>
            </a:prstGeom>
            <a:solidFill>
              <a:srgbClr val="FACAC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Rectangle 114"/>
            <p:cNvSpPr>
              <a:spLocks noChangeArrowheads="1"/>
            </p:cNvSpPr>
            <p:nvPr/>
          </p:nvSpPr>
          <p:spPr bwMode="auto">
            <a:xfrm flipH="1" flipV="1">
              <a:off x="388938" y="3800627"/>
              <a:ext cx="1117600" cy="1577484"/>
            </a:xfrm>
            <a:prstGeom prst="round1Rect">
              <a:avLst>
                <a:gd name="adj" fmla="val 17552"/>
              </a:avLst>
            </a:prstGeom>
            <a:solidFill>
              <a:srgbClr val="FACAC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Rectangle 115"/>
            <p:cNvSpPr>
              <a:spLocks noChangeArrowheads="1"/>
            </p:cNvSpPr>
            <p:nvPr/>
          </p:nvSpPr>
          <p:spPr bwMode="auto">
            <a:xfrm>
              <a:off x="1506538" y="3800628"/>
              <a:ext cx="1268413" cy="1577484"/>
            </a:xfrm>
            <a:prstGeom prst="rect">
              <a:avLst/>
            </a:prstGeom>
            <a:solidFill>
              <a:srgbClr val="FACAC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Rectangle 116"/>
            <p:cNvSpPr>
              <a:spLocks noChangeArrowheads="1"/>
            </p:cNvSpPr>
            <p:nvPr/>
          </p:nvSpPr>
          <p:spPr bwMode="auto">
            <a:xfrm>
              <a:off x="2774951" y="3800628"/>
              <a:ext cx="3113088" cy="1577484"/>
            </a:xfrm>
            <a:prstGeom prst="rect">
              <a:avLst/>
            </a:prstGeom>
            <a:solidFill>
              <a:srgbClr val="FACAC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Line 121"/>
            <p:cNvSpPr>
              <a:spLocks noChangeShapeType="1"/>
            </p:cNvSpPr>
            <p:nvPr/>
          </p:nvSpPr>
          <p:spPr bwMode="auto">
            <a:xfrm>
              <a:off x="382588" y="2274405"/>
              <a:ext cx="8907790" cy="0"/>
            </a:xfrm>
            <a:prstGeom prst="line">
              <a:avLst/>
            </a:prstGeom>
            <a:noFill/>
            <a:ln w="12700">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Line 122"/>
            <p:cNvSpPr>
              <a:spLocks noChangeShapeType="1"/>
            </p:cNvSpPr>
            <p:nvPr/>
          </p:nvSpPr>
          <p:spPr bwMode="auto">
            <a:xfrm>
              <a:off x="382588" y="4257828"/>
              <a:ext cx="8907790" cy="0"/>
            </a:xfrm>
            <a:prstGeom prst="line">
              <a:avLst/>
            </a:prstGeom>
            <a:noFill/>
            <a:ln w="12700">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Rectangle 127"/>
            <p:cNvSpPr>
              <a:spLocks noChangeArrowheads="1"/>
            </p:cNvSpPr>
            <p:nvPr/>
          </p:nvSpPr>
          <p:spPr bwMode="auto">
            <a:xfrm>
              <a:off x="479426" y="1841083"/>
              <a:ext cx="751809"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defTabSz="914400"/>
              <a:r>
                <a:rPr lang="en-US" sz="1400" b="1" dirty="0">
                  <a:solidFill>
                    <a:srgbClr val="FFFFFF"/>
                  </a:solidFill>
                  <a:latin typeface="+mn-lt"/>
                </a:rPr>
                <a:t>Drug </a:t>
              </a:r>
              <a:r>
                <a:rPr lang="en-US" sz="1400" b="1" dirty="0" smtClean="0">
                  <a:solidFill>
                    <a:srgbClr val="FFFFFF"/>
                  </a:solidFill>
                  <a:latin typeface="+mn-lt"/>
                </a:rPr>
                <a:t>class</a:t>
              </a:r>
              <a:endParaRPr lang="en-US" sz="1400" b="1" dirty="0">
                <a:solidFill>
                  <a:srgbClr val="FFFFFF"/>
                </a:solidFill>
                <a:latin typeface="+mn-lt"/>
              </a:endParaRPr>
            </a:p>
          </p:txBody>
        </p:sp>
        <p:sp>
          <p:nvSpPr>
            <p:cNvPr id="27" name="Rectangle 129"/>
            <p:cNvSpPr>
              <a:spLocks noChangeArrowheads="1"/>
            </p:cNvSpPr>
            <p:nvPr/>
          </p:nvSpPr>
          <p:spPr bwMode="auto">
            <a:xfrm>
              <a:off x="1771365" y="1776551"/>
              <a:ext cx="72821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400"/>
              <a:r>
                <a:rPr lang="en-US" sz="1400" b="1" dirty="0">
                  <a:solidFill>
                    <a:srgbClr val="FFFFFF"/>
                  </a:solidFill>
                  <a:latin typeface="+mn-lt"/>
                </a:rPr>
                <a:t>Approved</a:t>
              </a:r>
            </a:p>
            <a:p>
              <a:pPr defTabSz="914400"/>
              <a:r>
                <a:rPr lang="en-US" sz="1400" b="1" dirty="0">
                  <a:solidFill>
                    <a:srgbClr val="FFFFFF"/>
                  </a:solidFill>
                  <a:latin typeface="+mn-lt"/>
                </a:rPr>
                <a:t>drugs </a:t>
              </a:r>
            </a:p>
          </p:txBody>
        </p:sp>
        <p:sp>
          <p:nvSpPr>
            <p:cNvPr id="28" name="Rectangle 131"/>
            <p:cNvSpPr>
              <a:spLocks noChangeArrowheads="1"/>
            </p:cNvSpPr>
            <p:nvPr/>
          </p:nvSpPr>
          <p:spPr bwMode="auto">
            <a:xfrm>
              <a:off x="3034313" y="1814639"/>
              <a:ext cx="1561325"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R="0" lvl="0" indent="0" defTabSz="914400">
                <a:lnSpc>
                  <a:spcPct val="100000"/>
                </a:lnSpc>
                <a:buClrTx/>
                <a:buSzTx/>
                <a:buFontTx/>
                <a:buNone/>
                <a:tabLst/>
              </a:pPr>
              <a:r>
                <a:rPr lang="en-US" sz="1400" b="1" dirty="0">
                  <a:solidFill>
                    <a:srgbClr val="FFFFFF"/>
                  </a:solidFill>
                  <a:latin typeface="+mn-lt"/>
                </a:rPr>
                <a:t>Mechanism of action</a:t>
              </a:r>
            </a:p>
          </p:txBody>
        </p:sp>
        <p:sp>
          <p:nvSpPr>
            <p:cNvPr id="29" name="Rectangle 132"/>
            <p:cNvSpPr>
              <a:spLocks noChangeArrowheads="1"/>
            </p:cNvSpPr>
            <p:nvPr/>
          </p:nvSpPr>
          <p:spPr bwMode="auto">
            <a:xfrm>
              <a:off x="6174033" y="1862159"/>
              <a:ext cx="801438"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400"/>
              <a:r>
                <a:rPr lang="en-US" sz="1400" b="1" dirty="0">
                  <a:solidFill>
                    <a:srgbClr val="FFFFFF"/>
                  </a:solidFill>
                  <a:latin typeface="+mn-lt"/>
                </a:rPr>
                <a:t>Comments</a:t>
              </a:r>
            </a:p>
          </p:txBody>
        </p:sp>
        <p:sp>
          <p:nvSpPr>
            <p:cNvPr id="30" name="Rectangle 133"/>
            <p:cNvSpPr>
              <a:spLocks noChangeArrowheads="1"/>
            </p:cNvSpPr>
            <p:nvPr/>
          </p:nvSpPr>
          <p:spPr bwMode="auto">
            <a:xfrm>
              <a:off x="479426" y="2297900"/>
              <a:ext cx="73417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defTabSz="914400"/>
              <a:r>
                <a:rPr lang="en-US" sz="1400" dirty="0" smtClean="0">
                  <a:solidFill>
                    <a:srgbClr val="000000"/>
                  </a:solidFill>
                  <a:latin typeface="+mn-lt"/>
                  <a:cs typeface="Calibri" pitchFamily="34" charset="0"/>
                </a:rPr>
                <a:t>LHRH</a:t>
              </a:r>
            </a:p>
            <a:p>
              <a:pPr lvl="0" defTabSz="914400"/>
              <a:r>
                <a:rPr lang="en-US" sz="1400" dirty="0">
                  <a:solidFill>
                    <a:srgbClr val="000000"/>
                  </a:solidFill>
                  <a:latin typeface="+mn-lt"/>
                  <a:cs typeface="Calibri" pitchFamily="34" charset="0"/>
                </a:rPr>
                <a:t>r</a:t>
              </a:r>
              <a:r>
                <a:rPr lang="en-US" sz="1400" dirty="0" smtClean="0">
                  <a:solidFill>
                    <a:srgbClr val="000000"/>
                  </a:solidFill>
                  <a:latin typeface="+mn-lt"/>
                  <a:cs typeface="Calibri" pitchFamily="34" charset="0"/>
                </a:rPr>
                <a:t>eceptor</a:t>
              </a:r>
            </a:p>
            <a:p>
              <a:pPr lvl="0" defTabSz="914400"/>
              <a:r>
                <a:rPr lang="en-US" sz="1400" dirty="0" smtClean="0">
                  <a:solidFill>
                    <a:srgbClr val="000000"/>
                  </a:solidFill>
                  <a:latin typeface="+mn-lt"/>
                  <a:cs typeface="Calibri" pitchFamily="34" charset="0"/>
                </a:rPr>
                <a:t>agonists</a:t>
              </a:r>
              <a:r>
                <a:rPr lang="en-US" sz="1400" baseline="30000" dirty="0" smtClean="0">
                  <a:solidFill>
                    <a:srgbClr val="000000"/>
                  </a:solidFill>
                  <a:latin typeface="+mn-lt"/>
                  <a:cs typeface="Calibri" pitchFamily="34" charset="0"/>
                </a:rPr>
                <a:t>1</a:t>
              </a:r>
              <a:endParaRPr lang="en-US" sz="1400" baseline="30000" dirty="0">
                <a:solidFill>
                  <a:srgbClr val="000000"/>
                </a:solidFill>
                <a:latin typeface="+mn-lt"/>
                <a:cs typeface="Calibri" pitchFamily="34" charset="0"/>
              </a:endParaRPr>
            </a:p>
          </p:txBody>
        </p:sp>
        <p:sp>
          <p:nvSpPr>
            <p:cNvPr id="31" name="Rectangle 149"/>
            <p:cNvSpPr>
              <a:spLocks noChangeArrowheads="1"/>
            </p:cNvSpPr>
            <p:nvPr/>
          </p:nvSpPr>
          <p:spPr bwMode="auto">
            <a:xfrm>
              <a:off x="1602110" y="2318309"/>
              <a:ext cx="1134926"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171450" lvl="0" indent="-171450" defTabSz="914400">
                <a:buClr>
                  <a:srgbClr val="E95531"/>
                </a:buClr>
                <a:buFont typeface="Arial" panose="020B0604020202020204" pitchFamily="34" charset="0"/>
                <a:buChar char="•"/>
              </a:pPr>
              <a:r>
                <a:rPr lang="en-US" sz="1400" dirty="0">
                  <a:solidFill>
                    <a:srgbClr val="000000"/>
                  </a:solidFill>
                  <a:latin typeface="+mn-lt"/>
                  <a:cs typeface="Calibri" pitchFamily="34" charset="0"/>
                </a:rPr>
                <a:t>Leuprorelin</a:t>
              </a:r>
              <a:r>
                <a:rPr lang="en-US" sz="1400" baseline="30000" dirty="0">
                  <a:solidFill>
                    <a:srgbClr val="000000"/>
                  </a:solidFill>
                  <a:latin typeface="+mn-lt"/>
                  <a:cs typeface="Calibri" pitchFamily="34" charset="0"/>
                </a:rPr>
                <a:t>1</a:t>
              </a:r>
            </a:p>
            <a:p>
              <a:pPr marL="171450" lvl="0" indent="-171450" defTabSz="914400">
                <a:buClr>
                  <a:srgbClr val="E95531"/>
                </a:buClr>
                <a:buFont typeface="Arial" panose="020B0604020202020204" pitchFamily="34" charset="0"/>
                <a:buChar char="•"/>
              </a:pPr>
              <a:r>
                <a:rPr lang="en-US" sz="1400" dirty="0">
                  <a:solidFill>
                    <a:srgbClr val="000000"/>
                  </a:solidFill>
                  <a:latin typeface="+mn-lt"/>
                  <a:cs typeface="Calibri" pitchFamily="34" charset="0"/>
                </a:rPr>
                <a:t>Goserelin</a:t>
              </a:r>
              <a:r>
                <a:rPr lang="en-US" sz="1400" baseline="30000" dirty="0">
                  <a:solidFill>
                    <a:srgbClr val="000000"/>
                  </a:solidFill>
                  <a:latin typeface="+mn-lt"/>
                  <a:cs typeface="Calibri" pitchFamily="34" charset="0"/>
                </a:rPr>
                <a:t>1</a:t>
              </a:r>
            </a:p>
            <a:p>
              <a:pPr marL="171450" lvl="0" indent="-171450" defTabSz="914400">
                <a:buClr>
                  <a:srgbClr val="E95531"/>
                </a:buClr>
                <a:buFont typeface="Arial" panose="020B0604020202020204" pitchFamily="34" charset="0"/>
                <a:buChar char="•"/>
              </a:pPr>
              <a:r>
                <a:rPr lang="en-US" sz="1400" dirty="0">
                  <a:solidFill>
                    <a:srgbClr val="000000"/>
                  </a:solidFill>
                  <a:latin typeface="+mn-lt"/>
                  <a:cs typeface="Calibri" pitchFamily="34" charset="0"/>
                </a:rPr>
                <a:t>Histrelin</a:t>
              </a:r>
              <a:r>
                <a:rPr lang="en-US" sz="1400" baseline="30000" dirty="0">
                  <a:solidFill>
                    <a:srgbClr val="000000"/>
                  </a:solidFill>
                  <a:latin typeface="+mn-lt"/>
                  <a:cs typeface="Calibri" pitchFamily="34" charset="0"/>
                </a:rPr>
                <a:t>1</a:t>
              </a:r>
            </a:p>
            <a:p>
              <a:pPr marL="171450" lvl="0" indent="-171450" defTabSz="914400">
                <a:buClr>
                  <a:srgbClr val="E95531"/>
                </a:buClr>
                <a:buFont typeface="Arial" panose="020B0604020202020204" pitchFamily="34" charset="0"/>
                <a:buChar char="•"/>
              </a:pPr>
              <a:r>
                <a:rPr lang="en-US" sz="1400" dirty="0">
                  <a:solidFill>
                    <a:srgbClr val="000000"/>
                  </a:solidFill>
                  <a:latin typeface="+mn-lt"/>
                  <a:cs typeface="Calibri" pitchFamily="34" charset="0"/>
                </a:rPr>
                <a:t>Triptorelin</a:t>
              </a:r>
              <a:r>
                <a:rPr lang="en-US" sz="1400" baseline="30000" dirty="0">
                  <a:solidFill>
                    <a:srgbClr val="000000"/>
                  </a:solidFill>
                  <a:latin typeface="+mn-lt"/>
                  <a:cs typeface="Calibri" pitchFamily="34" charset="0"/>
                </a:rPr>
                <a:t>1</a:t>
              </a:r>
            </a:p>
            <a:p>
              <a:pPr marL="171450" lvl="0" indent="-171450" defTabSz="914400">
                <a:buClr>
                  <a:srgbClr val="E95531"/>
                </a:buClr>
                <a:buFont typeface="Arial" panose="020B0604020202020204" pitchFamily="34" charset="0"/>
                <a:buChar char="•"/>
              </a:pPr>
              <a:r>
                <a:rPr lang="en-US" sz="1400" dirty="0">
                  <a:solidFill>
                    <a:srgbClr val="000000"/>
                  </a:solidFill>
                  <a:latin typeface="+mn-lt"/>
                  <a:cs typeface="Calibri" pitchFamily="34" charset="0"/>
                </a:rPr>
                <a:t>Buserelin</a:t>
              </a:r>
              <a:r>
                <a:rPr lang="en-US" sz="1400" baseline="30000" dirty="0">
                  <a:solidFill>
                    <a:srgbClr val="000000"/>
                  </a:solidFill>
                  <a:latin typeface="+mn-lt"/>
                  <a:cs typeface="Calibri" pitchFamily="34" charset="0"/>
                </a:rPr>
                <a:t>2</a:t>
              </a:r>
            </a:p>
          </p:txBody>
        </p:sp>
        <p:sp>
          <p:nvSpPr>
            <p:cNvPr id="32" name="Rectangle 152"/>
            <p:cNvSpPr>
              <a:spLocks noChangeArrowheads="1"/>
            </p:cNvSpPr>
            <p:nvPr/>
          </p:nvSpPr>
          <p:spPr bwMode="auto">
            <a:xfrm>
              <a:off x="2852119" y="2318309"/>
              <a:ext cx="3153049" cy="21236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171450" lvl="0" indent="-171450" defTabSz="914400">
                <a:buClr>
                  <a:srgbClr val="E95531"/>
                </a:buClr>
                <a:buFont typeface="Arial" panose="020B0604020202020204" pitchFamily="34" charset="0"/>
                <a:buChar char="•"/>
              </a:pPr>
              <a:r>
                <a:rPr lang="en-US" sz="1400" dirty="0">
                  <a:solidFill>
                    <a:srgbClr val="000000"/>
                  </a:solidFill>
                  <a:latin typeface="+mn-lt"/>
                  <a:cs typeface="Calibri" pitchFamily="34" charset="0"/>
                </a:rPr>
                <a:t>Stimulates the LHRH receptors </a:t>
              </a:r>
              <a:r>
                <a:rPr lang="en-US" sz="1400" dirty="0" smtClean="0">
                  <a:solidFill>
                    <a:srgbClr val="000000"/>
                  </a:solidFill>
                  <a:latin typeface="+mn-lt"/>
                  <a:cs typeface="Calibri" pitchFamily="34" charset="0"/>
                </a:rPr>
                <a:t>constantly</a:t>
              </a:r>
            </a:p>
            <a:p>
              <a:pPr marL="182880" lvl="0" defTabSz="914400"/>
              <a:r>
                <a:rPr lang="en-US" sz="1400" dirty="0" smtClean="0">
                  <a:solidFill>
                    <a:srgbClr val="000000"/>
                  </a:solidFill>
                  <a:latin typeface="+mn-lt"/>
                  <a:cs typeface="Calibri" pitchFamily="34" charset="0"/>
                </a:rPr>
                <a:t>leading </a:t>
              </a:r>
              <a:r>
                <a:rPr lang="en-US" sz="1400" dirty="0">
                  <a:solidFill>
                    <a:srgbClr val="000000"/>
                  </a:solidFill>
                  <a:latin typeface="+mn-lt"/>
                  <a:cs typeface="Calibri" pitchFamily="34" charset="0"/>
                </a:rPr>
                <a:t>to receptor </a:t>
              </a:r>
              <a:r>
                <a:rPr lang="en-US" sz="1400" dirty="0" err="1">
                  <a:solidFill>
                    <a:srgbClr val="000000"/>
                  </a:solidFill>
                  <a:latin typeface="+mn-lt"/>
                  <a:cs typeface="Calibri" pitchFamily="34" charset="0"/>
                </a:rPr>
                <a:t>desensitisation</a:t>
              </a:r>
              <a:r>
                <a:rPr lang="en-US" sz="1400" dirty="0">
                  <a:solidFill>
                    <a:srgbClr val="000000"/>
                  </a:solidFill>
                  <a:latin typeface="+mn-lt"/>
                  <a:cs typeface="Calibri" pitchFamily="34" charset="0"/>
                </a:rPr>
                <a:t>, </a:t>
              </a:r>
              <a:r>
                <a:rPr lang="en-US" sz="1400" dirty="0" smtClean="0">
                  <a:solidFill>
                    <a:srgbClr val="000000"/>
                  </a:solidFill>
                  <a:latin typeface="+mn-lt"/>
                  <a:cs typeface="Calibri" pitchFamily="34" charset="0"/>
                </a:rPr>
                <a:t>thereby</a:t>
              </a:r>
            </a:p>
            <a:p>
              <a:pPr marL="182880" lvl="0" defTabSz="914400"/>
              <a:r>
                <a:rPr lang="en-US" sz="1400" dirty="0" smtClean="0">
                  <a:solidFill>
                    <a:srgbClr val="000000"/>
                  </a:solidFill>
                  <a:latin typeface="+mn-lt"/>
                  <a:cs typeface="Calibri" pitchFamily="34" charset="0"/>
                </a:rPr>
                <a:t>resulting </a:t>
              </a:r>
              <a:r>
                <a:rPr lang="en-US" sz="1400" dirty="0">
                  <a:solidFill>
                    <a:srgbClr val="000000"/>
                  </a:solidFill>
                  <a:latin typeface="+mn-lt"/>
                  <a:cs typeface="Calibri" pitchFamily="34" charset="0"/>
                </a:rPr>
                <a:t>in a permanent decrease </a:t>
              </a:r>
              <a:r>
                <a:rPr lang="en-US" sz="1400" dirty="0" smtClean="0">
                  <a:solidFill>
                    <a:srgbClr val="000000"/>
                  </a:solidFill>
                  <a:latin typeface="+mn-lt"/>
                  <a:cs typeface="Calibri" pitchFamily="34" charset="0"/>
                </a:rPr>
                <a:t>in</a:t>
              </a:r>
            </a:p>
            <a:p>
              <a:pPr marL="182880" lvl="0" defTabSz="914400"/>
              <a:r>
                <a:rPr lang="en-US" sz="1400" dirty="0" smtClean="0">
                  <a:solidFill>
                    <a:srgbClr val="000000"/>
                  </a:solidFill>
                  <a:latin typeface="+mn-lt"/>
                  <a:cs typeface="Calibri" pitchFamily="34" charset="0"/>
                </a:rPr>
                <a:t>receptor </a:t>
              </a:r>
              <a:r>
                <a:rPr lang="en-US" sz="1400" dirty="0">
                  <a:solidFill>
                    <a:srgbClr val="000000"/>
                  </a:solidFill>
                  <a:latin typeface="+mn-lt"/>
                  <a:cs typeface="Calibri" pitchFamily="34" charset="0"/>
                </a:rPr>
                <a:t>expression and creation </a:t>
              </a:r>
              <a:r>
                <a:rPr lang="en-US" sz="1400" dirty="0" smtClean="0">
                  <a:solidFill>
                    <a:srgbClr val="000000"/>
                  </a:solidFill>
                  <a:latin typeface="+mn-lt"/>
                  <a:cs typeface="Calibri" pitchFamily="34" charset="0"/>
                </a:rPr>
                <a:t>of</a:t>
              </a:r>
            </a:p>
            <a:p>
              <a:pPr marL="182880" lvl="0" defTabSz="914400"/>
              <a:r>
                <a:rPr lang="en-US" sz="1400" dirty="0" smtClean="0">
                  <a:solidFill>
                    <a:srgbClr val="000000"/>
                  </a:solidFill>
                  <a:latin typeface="+mn-lt"/>
                  <a:cs typeface="Calibri" pitchFamily="34" charset="0"/>
                </a:rPr>
                <a:t>negative </a:t>
              </a:r>
              <a:r>
                <a:rPr lang="en-US" sz="1400" dirty="0">
                  <a:solidFill>
                    <a:srgbClr val="000000"/>
                  </a:solidFill>
                  <a:latin typeface="+mn-lt"/>
                  <a:cs typeface="Calibri" pitchFamily="34" charset="0"/>
                </a:rPr>
                <a:t>feedback</a:t>
              </a:r>
              <a:r>
                <a:rPr lang="en-US" sz="1400" baseline="30000" dirty="0">
                  <a:solidFill>
                    <a:srgbClr val="000000"/>
                  </a:solidFill>
                  <a:latin typeface="+mn-lt"/>
                  <a:cs typeface="Calibri" pitchFamily="34" charset="0"/>
                </a:rPr>
                <a:t>1</a:t>
              </a:r>
            </a:p>
            <a:p>
              <a:pPr lvl="0" defTabSz="914400">
                <a:buClr>
                  <a:srgbClr val="E95531"/>
                </a:buClr>
              </a:pPr>
              <a:r>
                <a:rPr lang="en-US" sz="1400" dirty="0" smtClean="0">
                  <a:solidFill>
                    <a:srgbClr val="E95531"/>
                  </a:solidFill>
                  <a:latin typeface="+mn-lt"/>
                  <a:cs typeface="Calibri" pitchFamily="34" charset="0"/>
                </a:rPr>
                <a:t>•   </a:t>
              </a:r>
              <a:r>
                <a:rPr lang="en-US" sz="1400" dirty="0" smtClean="0">
                  <a:solidFill>
                    <a:srgbClr val="000000"/>
                  </a:solidFill>
                  <a:latin typeface="+mn-lt"/>
                  <a:cs typeface="Calibri" pitchFamily="34" charset="0"/>
                </a:rPr>
                <a:t>Produces a surge </a:t>
              </a:r>
              <a:r>
                <a:rPr lang="en-US" sz="1400" dirty="0">
                  <a:solidFill>
                    <a:srgbClr val="000000"/>
                  </a:solidFill>
                  <a:latin typeface="+mn-lt"/>
                  <a:cs typeface="Calibri" pitchFamily="34" charset="0"/>
                </a:rPr>
                <a:t>in LH, </a:t>
              </a:r>
              <a:r>
                <a:rPr lang="en-US" sz="1400" dirty="0" smtClean="0">
                  <a:solidFill>
                    <a:srgbClr val="000000"/>
                  </a:solidFill>
                  <a:latin typeface="+mn-lt"/>
                  <a:cs typeface="Calibri" pitchFamily="34" charset="0"/>
                </a:rPr>
                <a:t>FSH</a:t>
              </a:r>
            </a:p>
            <a:p>
              <a:pPr lvl="0" defTabSz="914400">
                <a:buClr>
                  <a:srgbClr val="E95531"/>
                </a:buClr>
              </a:pPr>
              <a:r>
                <a:rPr lang="en-US" sz="1400" dirty="0">
                  <a:solidFill>
                    <a:srgbClr val="000000"/>
                  </a:solidFill>
                  <a:latin typeface="+mn-lt"/>
                  <a:cs typeface="Calibri" pitchFamily="34" charset="0"/>
                </a:rPr>
                <a:t> </a:t>
              </a:r>
              <a:r>
                <a:rPr lang="en-US" sz="1400" dirty="0" smtClean="0">
                  <a:solidFill>
                    <a:srgbClr val="000000"/>
                  </a:solidFill>
                  <a:latin typeface="+mn-lt"/>
                  <a:cs typeface="Calibri" pitchFamily="34" charset="0"/>
                </a:rPr>
                <a:t>   and testosterone</a:t>
              </a:r>
              <a:r>
                <a:rPr lang="en-US" sz="1400" baseline="30000" dirty="0" smtClean="0">
                  <a:solidFill>
                    <a:srgbClr val="000000"/>
                  </a:solidFill>
                  <a:latin typeface="+mn-lt"/>
                  <a:cs typeface="Calibri" pitchFamily="34" charset="0"/>
                </a:rPr>
                <a:t>4</a:t>
              </a:r>
              <a:endParaRPr lang="en-US" sz="1400" baseline="30000" dirty="0">
                <a:solidFill>
                  <a:srgbClr val="000000"/>
                </a:solidFill>
                <a:latin typeface="+mn-lt"/>
                <a:cs typeface="Calibri" pitchFamily="34" charset="0"/>
              </a:endParaRPr>
            </a:p>
            <a:p>
              <a:pPr lvl="0" defTabSz="914400"/>
              <a:endParaRPr lang="en-US" sz="1200" dirty="0">
                <a:solidFill>
                  <a:srgbClr val="000000"/>
                </a:solidFill>
                <a:latin typeface="+mn-lt"/>
                <a:cs typeface="Calibri" pitchFamily="34" charset="0"/>
              </a:endParaRPr>
            </a:p>
          </p:txBody>
        </p:sp>
        <p:sp>
          <p:nvSpPr>
            <p:cNvPr id="34" name="Rectangle 180"/>
            <p:cNvSpPr>
              <a:spLocks noChangeArrowheads="1"/>
            </p:cNvSpPr>
            <p:nvPr/>
          </p:nvSpPr>
          <p:spPr bwMode="auto">
            <a:xfrm>
              <a:off x="479426" y="4294700"/>
              <a:ext cx="982641"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defTabSz="914400"/>
              <a:r>
                <a:rPr lang="en-US" sz="1400" dirty="0" smtClean="0">
                  <a:solidFill>
                    <a:srgbClr val="000000"/>
                  </a:solidFill>
                  <a:latin typeface="+mn-lt"/>
                  <a:cs typeface="Calibri" pitchFamily="34" charset="0"/>
                </a:rPr>
                <a:t>LHRH</a:t>
              </a:r>
            </a:p>
            <a:p>
              <a:pPr lvl="0" defTabSz="914400"/>
              <a:r>
                <a:rPr lang="en-US" sz="1400" dirty="0">
                  <a:solidFill>
                    <a:srgbClr val="000000"/>
                  </a:solidFill>
                  <a:latin typeface="+mn-lt"/>
                  <a:cs typeface="Calibri" pitchFamily="34" charset="0"/>
                </a:rPr>
                <a:t>r</a:t>
              </a:r>
              <a:r>
                <a:rPr lang="en-US" sz="1400" dirty="0" smtClean="0">
                  <a:solidFill>
                    <a:srgbClr val="000000"/>
                  </a:solidFill>
                  <a:latin typeface="+mn-lt"/>
                  <a:cs typeface="Calibri" pitchFamily="34" charset="0"/>
                </a:rPr>
                <a:t>eceptor</a:t>
              </a:r>
            </a:p>
            <a:p>
              <a:pPr lvl="0" defTabSz="914400"/>
              <a:r>
                <a:rPr lang="en-US" sz="1400" dirty="0" smtClean="0">
                  <a:solidFill>
                    <a:srgbClr val="000000"/>
                  </a:solidFill>
                  <a:latin typeface="+mn-lt"/>
                  <a:cs typeface="Calibri" pitchFamily="34" charset="0"/>
                </a:rPr>
                <a:t>antagonists</a:t>
              </a:r>
              <a:r>
                <a:rPr lang="en-US" sz="1400" baseline="30000" dirty="0" smtClean="0">
                  <a:solidFill>
                    <a:srgbClr val="000000"/>
                  </a:solidFill>
                  <a:latin typeface="+mn-lt"/>
                  <a:cs typeface="Calibri" pitchFamily="34" charset="0"/>
                </a:rPr>
                <a:t>1</a:t>
              </a:r>
              <a:endParaRPr lang="en-US" sz="1400" baseline="30000" dirty="0">
                <a:solidFill>
                  <a:srgbClr val="000000"/>
                </a:solidFill>
                <a:latin typeface="+mn-lt"/>
                <a:cs typeface="Calibri" pitchFamily="34" charset="0"/>
              </a:endParaRPr>
            </a:p>
          </p:txBody>
        </p:sp>
        <p:sp>
          <p:nvSpPr>
            <p:cNvPr id="35" name="Rectangle 184"/>
            <p:cNvSpPr>
              <a:spLocks noChangeArrowheads="1"/>
            </p:cNvSpPr>
            <p:nvPr/>
          </p:nvSpPr>
          <p:spPr bwMode="auto">
            <a:xfrm>
              <a:off x="1682780" y="4294700"/>
              <a:ext cx="99706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171450" lvl="0" indent="-171450" defTabSz="914400">
                <a:buClr>
                  <a:srgbClr val="E95531"/>
                </a:buClr>
                <a:buFont typeface="Arial" panose="020B0604020202020204" pitchFamily="34" charset="0"/>
                <a:buChar char="•"/>
              </a:pPr>
              <a:r>
                <a:rPr lang="en-US" sz="1400" dirty="0">
                  <a:solidFill>
                    <a:srgbClr val="000000"/>
                  </a:solidFill>
                  <a:latin typeface="+mn-lt"/>
                  <a:cs typeface="Calibri" pitchFamily="34" charset="0"/>
                </a:rPr>
                <a:t>Degarelix</a:t>
              </a:r>
              <a:r>
                <a:rPr lang="en-US" sz="1400" baseline="30000" dirty="0">
                  <a:solidFill>
                    <a:srgbClr val="000000"/>
                  </a:solidFill>
                  <a:latin typeface="+mn-lt"/>
                  <a:cs typeface="Calibri" pitchFamily="34" charset="0"/>
                </a:rPr>
                <a:t>1</a:t>
              </a:r>
            </a:p>
            <a:p>
              <a:pPr marL="171450" lvl="0" indent="-171450" defTabSz="914400">
                <a:buClr>
                  <a:srgbClr val="E95531"/>
                </a:buClr>
                <a:buFont typeface="Arial" panose="020B0604020202020204" pitchFamily="34" charset="0"/>
                <a:buChar char="•"/>
              </a:pPr>
              <a:r>
                <a:rPr lang="en-US" sz="1400" dirty="0">
                  <a:solidFill>
                    <a:srgbClr val="000000"/>
                  </a:solidFill>
                  <a:latin typeface="+mn-lt"/>
                  <a:cs typeface="Calibri" pitchFamily="34" charset="0"/>
                </a:rPr>
                <a:t>Abarelix</a:t>
              </a:r>
              <a:r>
                <a:rPr lang="en-US" sz="1400" baseline="30000" dirty="0">
                  <a:solidFill>
                    <a:srgbClr val="000000"/>
                  </a:solidFill>
                  <a:latin typeface="+mn-lt"/>
                  <a:cs typeface="Calibri" pitchFamily="34" charset="0"/>
                </a:rPr>
                <a:t>1</a:t>
              </a:r>
              <a:endParaRPr kumimoji="0" lang="en-US" sz="1400" b="0" i="0" u="none" strike="noStrike" cap="none" normalizeH="0" baseline="30000" dirty="0" smtClean="0">
                <a:ln>
                  <a:noFill/>
                </a:ln>
                <a:solidFill>
                  <a:schemeClr val="tx1"/>
                </a:solidFill>
                <a:effectLst/>
                <a:latin typeface="+mn-lt"/>
                <a:cs typeface="Calibri" pitchFamily="34" charset="0"/>
              </a:endParaRPr>
            </a:p>
          </p:txBody>
        </p:sp>
        <p:sp>
          <p:nvSpPr>
            <p:cNvPr id="36" name="Rectangle 190"/>
            <p:cNvSpPr>
              <a:spLocks noChangeArrowheads="1"/>
            </p:cNvSpPr>
            <p:nvPr/>
          </p:nvSpPr>
          <p:spPr bwMode="auto">
            <a:xfrm>
              <a:off x="2852119" y="4294700"/>
              <a:ext cx="3461257"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171450" lvl="0" indent="-171450" defTabSz="914400">
                <a:buClr>
                  <a:srgbClr val="E95531"/>
                </a:buClr>
                <a:buFont typeface="Arial" panose="020B0604020202020204" pitchFamily="34" charset="0"/>
                <a:buChar char="•"/>
              </a:pPr>
              <a:r>
                <a:rPr lang="en-US" sz="1400" dirty="0">
                  <a:solidFill>
                    <a:srgbClr val="000000"/>
                  </a:solidFill>
                  <a:latin typeface="+mn-lt"/>
                  <a:cs typeface="Calibri" pitchFamily="34" charset="0"/>
                </a:rPr>
                <a:t>Binds competitively to the LHRH </a:t>
              </a:r>
              <a:r>
                <a:rPr lang="en-US" sz="1400" dirty="0" smtClean="0">
                  <a:solidFill>
                    <a:srgbClr val="000000"/>
                  </a:solidFill>
                  <a:latin typeface="+mn-lt"/>
                  <a:cs typeface="Calibri" pitchFamily="34" charset="0"/>
                </a:rPr>
                <a:t>receptors in </a:t>
              </a:r>
              <a:r>
                <a:rPr lang="en-US" sz="1400" dirty="0">
                  <a:solidFill>
                    <a:srgbClr val="000000"/>
                  </a:solidFill>
                  <a:latin typeface="+mn-lt"/>
                  <a:cs typeface="Calibri" pitchFamily="34" charset="0"/>
                </a:rPr>
                <a:t>the pituitary </a:t>
              </a:r>
              <a:r>
                <a:rPr lang="en-US" sz="1400" dirty="0" smtClean="0">
                  <a:solidFill>
                    <a:srgbClr val="000000"/>
                  </a:solidFill>
                  <a:latin typeface="+mn-lt"/>
                  <a:cs typeface="Calibri" pitchFamily="34" charset="0"/>
                </a:rPr>
                <a:t>gland</a:t>
              </a:r>
            </a:p>
            <a:p>
              <a:pPr marL="182880" lvl="0" defTabSz="914400">
                <a:buClr>
                  <a:srgbClr val="E95531"/>
                </a:buClr>
              </a:pPr>
              <a:r>
                <a:rPr lang="en-US" sz="1400" dirty="0" smtClean="0">
                  <a:solidFill>
                    <a:srgbClr val="000000"/>
                  </a:solidFill>
                  <a:latin typeface="+mn-lt"/>
                  <a:cs typeface="Calibri" pitchFamily="34" charset="0"/>
                </a:rPr>
                <a:t>rapidly decreasing </a:t>
              </a:r>
              <a:r>
                <a:rPr lang="en-US" sz="1400" dirty="0" err="1" smtClean="0">
                  <a:solidFill>
                    <a:srgbClr val="000000"/>
                  </a:solidFill>
                  <a:latin typeface="+mn-lt"/>
                  <a:cs typeface="Calibri" pitchFamily="34" charset="0"/>
                </a:rPr>
                <a:t>LH</a:t>
              </a:r>
              <a:r>
                <a:rPr lang="en-US" sz="1400" dirty="0" smtClean="0">
                  <a:solidFill>
                    <a:srgbClr val="000000"/>
                  </a:solidFill>
                  <a:latin typeface="+mn-lt"/>
                  <a:cs typeface="Calibri" pitchFamily="34" charset="0"/>
                </a:rPr>
                <a:t>,</a:t>
              </a:r>
            </a:p>
            <a:p>
              <a:pPr marL="182880" lvl="0" defTabSz="914400"/>
              <a:r>
                <a:rPr lang="en-US" sz="1400" dirty="0" smtClean="0">
                  <a:solidFill>
                    <a:srgbClr val="000000"/>
                  </a:solidFill>
                  <a:latin typeface="+mn-lt"/>
                  <a:cs typeface="Calibri" pitchFamily="34" charset="0"/>
                </a:rPr>
                <a:t>FSH </a:t>
              </a:r>
              <a:r>
                <a:rPr lang="en-US" sz="1400" dirty="0">
                  <a:solidFill>
                    <a:srgbClr val="000000"/>
                  </a:solidFill>
                  <a:latin typeface="+mn-lt"/>
                  <a:cs typeface="Calibri" pitchFamily="34" charset="0"/>
                </a:rPr>
                <a:t>and testosterone </a:t>
              </a:r>
              <a:r>
                <a:rPr lang="en-US" sz="1400" dirty="0" smtClean="0">
                  <a:solidFill>
                    <a:srgbClr val="000000"/>
                  </a:solidFill>
                  <a:latin typeface="+mn-lt"/>
                  <a:cs typeface="Calibri" pitchFamily="34" charset="0"/>
                </a:rPr>
                <a:t>levels</a:t>
              </a:r>
              <a:r>
                <a:rPr lang="en-US" sz="1400" baseline="30000" dirty="0" smtClean="0">
                  <a:solidFill>
                    <a:srgbClr val="000000"/>
                  </a:solidFill>
                  <a:latin typeface="+mn-lt"/>
                  <a:cs typeface="Calibri" pitchFamily="34" charset="0"/>
                </a:rPr>
                <a:t>4</a:t>
              </a:r>
              <a:endParaRPr lang="en-US" sz="1400" baseline="30000" dirty="0">
                <a:solidFill>
                  <a:srgbClr val="000000"/>
                </a:solidFill>
                <a:latin typeface="+mn-lt"/>
                <a:cs typeface="Calibri" pitchFamily="34" charset="0"/>
              </a:endParaRPr>
            </a:p>
          </p:txBody>
        </p:sp>
        <p:sp>
          <p:nvSpPr>
            <p:cNvPr id="37" name="Rectangle 195"/>
            <p:cNvSpPr>
              <a:spLocks noChangeArrowheads="1"/>
            </p:cNvSpPr>
            <p:nvPr/>
          </p:nvSpPr>
          <p:spPr bwMode="auto">
            <a:xfrm>
              <a:off x="6016426" y="4294700"/>
              <a:ext cx="3226845"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171450" lvl="0" indent="-171450" defTabSz="914400">
                <a:buClr>
                  <a:srgbClr val="E95531"/>
                </a:buClr>
                <a:buFont typeface="Arial" panose="020B0604020202020204" pitchFamily="34" charset="0"/>
                <a:buChar char="•"/>
              </a:pPr>
              <a:r>
                <a:rPr lang="en-US" sz="1400" dirty="0" smtClean="0">
                  <a:solidFill>
                    <a:srgbClr val="000000"/>
                  </a:solidFill>
                  <a:latin typeface="+mn-lt"/>
                  <a:cs typeface="Calibri" pitchFamily="34" charset="0"/>
                </a:rPr>
                <a:t>The majority </a:t>
              </a:r>
              <a:r>
                <a:rPr lang="en-US" sz="1400" dirty="0">
                  <a:solidFill>
                    <a:srgbClr val="000000"/>
                  </a:solidFill>
                  <a:latin typeface="+mn-lt"/>
                  <a:cs typeface="Calibri" pitchFamily="34" charset="0"/>
                </a:rPr>
                <a:t>of patients (95%) </a:t>
              </a:r>
              <a:r>
                <a:rPr lang="en-US" sz="1400" dirty="0" smtClean="0">
                  <a:solidFill>
                    <a:srgbClr val="000000"/>
                  </a:solidFill>
                  <a:latin typeface="+mn-lt"/>
                  <a:cs typeface="Calibri" pitchFamily="34" charset="0"/>
                </a:rPr>
                <a:t>achieve</a:t>
              </a:r>
            </a:p>
            <a:p>
              <a:pPr marL="182880" lvl="0" defTabSz="914400"/>
              <a:r>
                <a:rPr lang="en-US" sz="1400" dirty="0" smtClean="0">
                  <a:solidFill>
                    <a:srgbClr val="000000"/>
                  </a:solidFill>
                  <a:latin typeface="+mn-lt"/>
                  <a:cs typeface="Calibri" pitchFamily="34" charset="0"/>
                </a:rPr>
                <a:t>castrate </a:t>
              </a:r>
              <a:r>
                <a:rPr lang="en-US" sz="1400" dirty="0">
                  <a:solidFill>
                    <a:srgbClr val="000000"/>
                  </a:solidFill>
                  <a:latin typeface="+mn-lt"/>
                  <a:cs typeface="Calibri" pitchFamily="34" charset="0"/>
                </a:rPr>
                <a:t>level by day </a:t>
              </a:r>
              <a:r>
                <a:rPr lang="en-US" sz="1400" dirty="0" smtClean="0">
                  <a:solidFill>
                    <a:srgbClr val="000000"/>
                  </a:solidFill>
                  <a:latin typeface="+mn-lt"/>
                  <a:cs typeface="Calibri" pitchFamily="34" charset="0"/>
                </a:rPr>
                <a:t>3</a:t>
              </a:r>
              <a:r>
                <a:rPr lang="en-US" sz="1400" baseline="30000" dirty="0" smtClean="0">
                  <a:solidFill>
                    <a:srgbClr val="000000"/>
                  </a:solidFill>
                  <a:latin typeface="+mn-lt"/>
                  <a:cs typeface="Calibri" pitchFamily="34" charset="0"/>
                </a:rPr>
                <a:t>4</a:t>
              </a:r>
              <a:endParaRPr lang="en-US" sz="1400" baseline="30000" dirty="0">
                <a:solidFill>
                  <a:srgbClr val="000000"/>
                </a:solidFill>
                <a:latin typeface="+mn-lt"/>
                <a:cs typeface="Calibri" pitchFamily="34" charset="0"/>
              </a:endParaRPr>
            </a:p>
            <a:p>
              <a:pPr marL="285750" lvl="0" indent="-285750" defTabSz="914400">
                <a:buClr>
                  <a:srgbClr val="EA532F"/>
                </a:buClr>
                <a:buFont typeface="Arial" panose="020B0604020202020204" pitchFamily="34" charset="0"/>
                <a:buChar char="•"/>
              </a:pPr>
              <a:r>
                <a:rPr lang="en-US" sz="1400" dirty="0" err="1" smtClean="0">
                  <a:solidFill>
                    <a:srgbClr val="000000"/>
                  </a:solidFill>
                  <a:latin typeface="+mn-lt"/>
                  <a:cs typeface="Calibri" pitchFamily="34" charset="0"/>
                </a:rPr>
                <a:t>Abarelix</a:t>
              </a:r>
              <a:r>
                <a:rPr lang="en-US" sz="1400" dirty="0" smtClean="0">
                  <a:solidFill>
                    <a:srgbClr val="000000"/>
                  </a:solidFill>
                  <a:latin typeface="+mn-lt"/>
                  <a:cs typeface="Calibri" pitchFamily="34" charset="0"/>
                </a:rPr>
                <a:t> </a:t>
              </a:r>
              <a:r>
                <a:rPr lang="en-US" sz="1400" dirty="0">
                  <a:solidFill>
                    <a:srgbClr val="000000"/>
                  </a:solidFill>
                  <a:latin typeface="+mn-lt"/>
                  <a:cs typeface="Calibri" pitchFamily="34" charset="0"/>
                </a:rPr>
                <a:t>has been suspended due </a:t>
              </a:r>
              <a:r>
                <a:rPr lang="en-US" sz="1400" dirty="0" smtClean="0">
                  <a:solidFill>
                    <a:srgbClr val="000000"/>
                  </a:solidFill>
                  <a:latin typeface="+mn-lt"/>
                  <a:cs typeface="Calibri" pitchFamily="34" charset="0"/>
                </a:rPr>
                <a:t>to</a:t>
              </a:r>
            </a:p>
            <a:p>
              <a:pPr marL="182880" lvl="0" defTabSz="914400"/>
              <a:r>
                <a:rPr lang="en-US" sz="1400" dirty="0" smtClean="0">
                  <a:solidFill>
                    <a:srgbClr val="000000"/>
                  </a:solidFill>
                  <a:latin typeface="+mn-lt"/>
                  <a:cs typeface="Calibri" pitchFamily="34" charset="0"/>
                </a:rPr>
                <a:t>associated </a:t>
              </a:r>
              <a:r>
                <a:rPr lang="en-US" sz="1400" dirty="0">
                  <a:solidFill>
                    <a:srgbClr val="000000"/>
                  </a:solidFill>
                  <a:latin typeface="+mn-lt"/>
                  <a:cs typeface="Calibri" pitchFamily="34" charset="0"/>
                </a:rPr>
                <a:t>allergic reactions</a:t>
              </a:r>
              <a:r>
                <a:rPr lang="en-US" sz="1400" baseline="30000" dirty="0">
                  <a:solidFill>
                    <a:srgbClr val="000000"/>
                  </a:solidFill>
                  <a:latin typeface="+mn-lt"/>
                  <a:cs typeface="Calibri" pitchFamily="34" charset="0"/>
                </a:rPr>
                <a:t>1</a:t>
              </a:r>
            </a:p>
          </p:txBody>
        </p:sp>
      </p:grpSp>
      <p:sp>
        <p:nvSpPr>
          <p:cNvPr id="38" name="Line 26"/>
          <p:cNvSpPr>
            <a:spLocks noChangeShapeType="1"/>
          </p:cNvSpPr>
          <p:nvPr/>
        </p:nvSpPr>
        <p:spPr bwMode="auto">
          <a:xfrm>
            <a:off x="1333622" y="1615921"/>
            <a:ext cx="0" cy="3673043"/>
          </a:xfrm>
          <a:prstGeom prst="line">
            <a:avLst/>
          </a:prstGeom>
          <a:noFill/>
          <a:ln w="12700">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Line 26"/>
          <p:cNvSpPr>
            <a:spLocks noChangeShapeType="1"/>
          </p:cNvSpPr>
          <p:nvPr/>
        </p:nvSpPr>
        <p:spPr bwMode="auto">
          <a:xfrm>
            <a:off x="2560097" y="1615921"/>
            <a:ext cx="0" cy="3673043"/>
          </a:xfrm>
          <a:prstGeom prst="line">
            <a:avLst/>
          </a:prstGeom>
          <a:noFill/>
          <a:ln w="12700">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Line 26"/>
          <p:cNvSpPr>
            <a:spLocks noChangeShapeType="1"/>
          </p:cNvSpPr>
          <p:nvPr/>
        </p:nvSpPr>
        <p:spPr bwMode="auto">
          <a:xfrm>
            <a:off x="5711369" y="1604359"/>
            <a:ext cx="25887" cy="3684606"/>
          </a:xfrm>
          <a:prstGeom prst="line">
            <a:avLst/>
          </a:prstGeom>
          <a:noFill/>
          <a:ln w="12700">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699872510"/>
      </p:ext>
    </p:extLst>
  </p:cSld>
  <p:clrMapOvr>
    <a:masterClrMapping/>
  </p:clrMapOvr>
  <p:transition spd="slow">
    <p:push dir="u"/>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p:cNvGrpSpPr/>
          <p:nvPr/>
        </p:nvGrpSpPr>
        <p:grpSpPr>
          <a:xfrm>
            <a:off x="394144" y="1618462"/>
            <a:ext cx="8331200" cy="3574427"/>
            <a:chOff x="396875" y="1804035"/>
            <a:chExt cx="8331200" cy="3574427"/>
          </a:xfrm>
          <a:effectLst>
            <a:outerShdw blurRad="114300" dist="76200" dir="5400000" algn="ctr" rotWithShape="0">
              <a:srgbClr val="000000">
                <a:alpha val="29000"/>
              </a:srgbClr>
            </a:outerShdw>
          </a:effectLst>
        </p:grpSpPr>
        <p:sp>
          <p:nvSpPr>
            <p:cNvPr id="15" name="Rectangle 5"/>
            <p:cNvSpPr>
              <a:spLocks noChangeArrowheads="1"/>
            </p:cNvSpPr>
            <p:nvPr/>
          </p:nvSpPr>
          <p:spPr bwMode="auto">
            <a:xfrm flipH="1">
              <a:off x="403225" y="1810386"/>
              <a:ext cx="1436688" cy="349250"/>
            </a:xfrm>
            <a:prstGeom prst="round1Rect">
              <a:avLst>
                <a:gd name="adj" fmla="val 50000"/>
              </a:avLst>
            </a:prstGeom>
            <a:solidFill>
              <a:srgbClr val="E95531"/>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Rectangle 6"/>
            <p:cNvSpPr>
              <a:spLocks noChangeArrowheads="1"/>
            </p:cNvSpPr>
            <p:nvPr/>
          </p:nvSpPr>
          <p:spPr bwMode="auto">
            <a:xfrm>
              <a:off x="1839913" y="1810386"/>
              <a:ext cx="1435100" cy="349250"/>
            </a:xfrm>
            <a:prstGeom prst="rect">
              <a:avLst/>
            </a:prstGeom>
            <a:solidFill>
              <a:srgbClr val="E95531"/>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Rectangle 7"/>
            <p:cNvSpPr>
              <a:spLocks noChangeArrowheads="1"/>
            </p:cNvSpPr>
            <p:nvPr/>
          </p:nvSpPr>
          <p:spPr bwMode="auto">
            <a:xfrm>
              <a:off x="3275013" y="1810386"/>
              <a:ext cx="2209800" cy="349250"/>
            </a:xfrm>
            <a:prstGeom prst="rect">
              <a:avLst/>
            </a:prstGeom>
            <a:solidFill>
              <a:srgbClr val="E95531"/>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Rectangle 8"/>
            <p:cNvSpPr>
              <a:spLocks noChangeArrowheads="1"/>
            </p:cNvSpPr>
            <p:nvPr/>
          </p:nvSpPr>
          <p:spPr bwMode="auto">
            <a:xfrm>
              <a:off x="5484813" y="1810386"/>
              <a:ext cx="3236913" cy="349250"/>
            </a:xfrm>
            <a:prstGeom prst="round1Rect">
              <a:avLst>
                <a:gd name="adj" fmla="val 50000"/>
              </a:avLst>
            </a:prstGeom>
            <a:solidFill>
              <a:srgbClr val="E95531"/>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Rectangle 9"/>
            <p:cNvSpPr>
              <a:spLocks noChangeArrowheads="1"/>
            </p:cNvSpPr>
            <p:nvPr/>
          </p:nvSpPr>
          <p:spPr bwMode="auto">
            <a:xfrm>
              <a:off x="403225" y="2159636"/>
              <a:ext cx="1436688" cy="1482725"/>
            </a:xfrm>
            <a:prstGeom prst="rect">
              <a:avLst/>
            </a:prstGeom>
            <a:solidFill>
              <a:srgbClr val="FACAC7"/>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Rectangle 10"/>
            <p:cNvSpPr>
              <a:spLocks noChangeArrowheads="1"/>
            </p:cNvSpPr>
            <p:nvPr/>
          </p:nvSpPr>
          <p:spPr bwMode="auto">
            <a:xfrm>
              <a:off x="1839913" y="2159636"/>
              <a:ext cx="1435100" cy="1482725"/>
            </a:xfrm>
            <a:prstGeom prst="rect">
              <a:avLst/>
            </a:prstGeom>
            <a:solidFill>
              <a:srgbClr val="FACAC7"/>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Rectangle 11"/>
            <p:cNvSpPr>
              <a:spLocks noChangeArrowheads="1"/>
            </p:cNvSpPr>
            <p:nvPr/>
          </p:nvSpPr>
          <p:spPr bwMode="auto">
            <a:xfrm>
              <a:off x="3275013" y="2159636"/>
              <a:ext cx="2209800" cy="1482725"/>
            </a:xfrm>
            <a:prstGeom prst="rect">
              <a:avLst/>
            </a:prstGeom>
            <a:solidFill>
              <a:srgbClr val="FACAC7"/>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Rectangle 12"/>
            <p:cNvSpPr>
              <a:spLocks noChangeArrowheads="1"/>
            </p:cNvSpPr>
            <p:nvPr/>
          </p:nvSpPr>
          <p:spPr bwMode="auto">
            <a:xfrm>
              <a:off x="5484813" y="2159636"/>
              <a:ext cx="3236913" cy="1482725"/>
            </a:xfrm>
            <a:prstGeom prst="rect">
              <a:avLst/>
            </a:prstGeom>
            <a:solidFill>
              <a:srgbClr val="FACAC7"/>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Rectangle 13"/>
            <p:cNvSpPr>
              <a:spLocks noChangeArrowheads="1"/>
            </p:cNvSpPr>
            <p:nvPr/>
          </p:nvSpPr>
          <p:spPr bwMode="auto">
            <a:xfrm flipH="1" flipV="1">
              <a:off x="403225" y="3642360"/>
              <a:ext cx="1436688" cy="1736101"/>
            </a:xfrm>
            <a:prstGeom prst="round1Rect">
              <a:avLst>
                <a:gd name="adj" fmla="val 25814"/>
              </a:avLst>
            </a:prstGeom>
            <a:solidFill>
              <a:srgbClr val="FACAC7"/>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Rectangle 14"/>
            <p:cNvSpPr>
              <a:spLocks noChangeArrowheads="1"/>
            </p:cNvSpPr>
            <p:nvPr/>
          </p:nvSpPr>
          <p:spPr bwMode="auto">
            <a:xfrm>
              <a:off x="1839913" y="3642361"/>
              <a:ext cx="1435100" cy="1736101"/>
            </a:xfrm>
            <a:prstGeom prst="rect">
              <a:avLst/>
            </a:prstGeom>
            <a:solidFill>
              <a:srgbClr val="FACAC7"/>
            </a:solidFill>
            <a:ln>
              <a:noFill/>
            </a:ln>
          </p:spPr>
          <p:txBody>
            <a:bodyPr vert="horz" wrap="square" lIns="91440" tIns="45720" rIns="91440" bIns="45720" numCol="1" anchor="t" anchorCtr="0" compatLnSpc="1">
              <a:prstTxWarp prst="textNoShape">
                <a:avLst/>
              </a:prstTxWarp>
            </a:bodyPr>
            <a:lstStyle/>
            <a:p>
              <a:endParaRPr lang="en-US"/>
            </a:p>
          </p:txBody>
        </p:sp>
        <p:sp>
          <p:nvSpPr>
            <p:cNvPr id="25" name="Rectangle 15"/>
            <p:cNvSpPr>
              <a:spLocks noChangeArrowheads="1"/>
            </p:cNvSpPr>
            <p:nvPr/>
          </p:nvSpPr>
          <p:spPr bwMode="auto">
            <a:xfrm>
              <a:off x="3275013" y="3642361"/>
              <a:ext cx="2209800" cy="1736101"/>
            </a:xfrm>
            <a:prstGeom prst="rect">
              <a:avLst/>
            </a:prstGeom>
            <a:solidFill>
              <a:srgbClr val="FACAC7"/>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Rectangle 16"/>
            <p:cNvSpPr>
              <a:spLocks noChangeArrowheads="1"/>
            </p:cNvSpPr>
            <p:nvPr/>
          </p:nvSpPr>
          <p:spPr bwMode="auto">
            <a:xfrm flipV="1">
              <a:off x="5484813" y="3642360"/>
              <a:ext cx="3236913" cy="1736101"/>
            </a:xfrm>
            <a:prstGeom prst="round1Rect">
              <a:avLst>
                <a:gd name="adj" fmla="val 21894"/>
              </a:avLst>
            </a:prstGeom>
            <a:solidFill>
              <a:srgbClr val="FACAC7"/>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Line 17"/>
            <p:cNvSpPr>
              <a:spLocks noChangeShapeType="1"/>
            </p:cNvSpPr>
            <p:nvPr/>
          </p:nvSpPr>
          <p:spPr bwMode="auto">
            <a:xfrm>
              <a:off x="1839913" y="1804035"/>
              <a:ext cx="0" cy="3574425"/>
            </a:xfrm>
            <a:prstGeom prst="line">
              <a:avLst/>
            </a:prstGeom>
            <a:noFill/>
            <a:ln w="12700">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Line 18"/>
            <p:cNvSpPr>
              <a:spLocks noChangeShapeType="1"/>
            </p:cNvSpPr>
            <p:nvPr/>
          </p:nvSpPr>
          <p:spPr bwMode="auto">
            <a:xfrm>
              <a:off x="3512787" y="1804036"/>
              <a:ext cx="0" cy="3574426"/>
            </a:xfrm>
            <a:prstGeom prst="line">
              <a:avLst/>
            </a:prstGeom>
            <a:noFill/>
            <a:ln w="12700">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Line 19"/>
            <p:cNvSpPr>
              <a:spLocks noChangeShapeType="1"/>
            </p:cNvSpPr>
            <p:nvPr/>
          </p:nvSpPr>
          <p:spPr bwMode="auto">
            <a:xfrm>
              <a:off x="5871459" y="1804036"/>
              <a:ext cx="0" cy="3574426"/>
            </a:xfrm>
            <a:prstGeom prst="line">
              <a:avLst/>
            </a:prstGeom>
            <a:noFill/>
            <a:ln w="12700">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Line 20"/>
            <p:cNvSpPr>
              <a:spLocks noChangeShapeType="1"/>
            </p:cNvSpPr>
            <p:nvPr/>
          </p:nvSpPr>
          <p:spPr bwMode="auto">
            <a:xfrm>
              <a:off x="396875" y="2159636"/>
              <a:ext cx="8331200" cy="0"/>
            </a:xfrm>
            <a:prstGeom prst="line">
              <a:avLst/>
            </a:prstGeom>
            <a:noFill/>
            <a:ln w="12700">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21"/>
            <p:cNvSpPr>
              <a:spLocks noChangeShapeType="1"/>
            </p:cNvSpPr>
            <p:nvPr/>
          </p:nvSpPr>
          <p:spPr bwMode="auto">
            <a:xfrm>
              <a:off x="396875" y="4172939"/>
              <a:ext cx="8331200" cy="0"/>
            </a:xfrm>
            <a:prstGeom prst="line">
              <a:avLst/>
            </a:prstGeom>
            <a:noFill/>
            <a:ln w="12700">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graphicFrame>
        <p:nvGraphicFramePr>
          <p:cNvPr id="13" name="Table 12"/>
          <p:cNvGraphicFramePr>
            <a:graphicFrameLocks noGrp="1"/>
          </p:cNvGraphicFramePr>
          <p:nvPr>
            <p:extLst>
              <p:ext uri="{D42A27DB-BD31-4B8C-83A1-F6EECF244321}">
                <p14:modId xmlns:p14="http://schemas.microsoft.com/office/powerpoint/2010/main" val="411009827"/>
              </p:ext>
            </p:extLst>
          </p:nvPr>
        </p:nvGraphicFramePr>
        <p:xfrm>
          <a:off x="532804" y="1677089"/>
          <a:ext cx="8318499" cy="3559397"/>
        </p:xfrm>
        <a:graphic>
          <a:graphicData uri="http://schemas.openxmlformats.org/drawingml/2006/table">
            <a:tbl>
              <a:tblPr firstRow="1" bandRow="1">
                <a:tableStyleId>{2D5ABB26-0587-4C30-8999-92F81FD0307C}</a:tableStyleId>
              </a:tblPr>
              <a:tblGrid>
                <a:gridCol w="1436831"/>
                <a:gridCol w="1569720"/>
                <a:gridCol w="2331720"/>
                <a:gridCol w="2980228"/>
              </a:tblGrid>
              <a:tr h="426992">
                <a:tc>
                  <a:txBody>
                    <a:bodyPr/>
                    <a:lstStyle/>
                    <a:p>
                      <a:r>
                        <a:rPr lang="en-GB" sz="1400" b="1" dirty="0" smtClean="0">
                          <a:solidFill>
                            <a:schemeClr val="bg1"/>
                          </a:solidFill>
                          <a:latin typeface="+mn-lt"/>
                        </a:rPr>
                        <a:t>Drug class</a:t>
                      </a:r>
                      <a:endParaRPr lang="en-GB" sz="1400" b="1" dirty="0">
                        <a:solidFill>
                          <a:schemeClr val="bg1"/>
                        </a:solidFill>
                        <a:latin typeface="+mn-lt"/>
                      </a:endParaRPr>
                    </a:p>
                  </a:txBody>
                  <a:tcPr/>
                </a:tc>
                <a:tc>
                  <a:txBody>
                    <a:bodyPr/>
                    <a:lstStyle/>
                    <a:p>
                      <a:r>
                        <a:rPr lang="en-GB" sz="1400" b="1" dirty="0" smtClean="0">
                          <a:solidFill>
                            <a:schemeClr val="bg1"/>
                          </a:solidFill>
                          <a:latin typeface="+mn-lt"/>
                        </a:rPr>
                        <a:t>Approved drugs</a:t>
                      </a:r>
                      <a:endParaRPr lang="en-GB" sz="1400" b="1" dirty="0">
                        <a:solidFill>
                          <a:schemeClr val="bg1"/>
                        </a:solidFill>
                        <a:latin typeface="+mn-lt"/>
                      </a:endParaRPr>
                    </a:p>
                  </a:txBody>
                  <a:tcPr/>
                </a:tc>
                <a:tc>
                  <a:txBody>
                    <a:bodyPr/>
                    <a:lstStyle/>
                    <a:p>
                      <a:r>
                        <a:rPr lang="en-GB" sz="1400" b="1" dirty="0" smtClean="0">
                          <a:solidFill>
                            <a:schemeClr val="bg1"/>
                          </a:solidFill>
                          <a:latin typeface="+mn-lt"/>
                        </a:rPr>
                        <a:t>Mechanism of action</a:t>
                      </a:r>
                      <a:endParaRPr lang="en-GB" sz="1400" b="1" dirty="0">
                        <a:solidFill>
                          <a:schemeClr val="bg1"/>
                        </a:solidFill>
                        <a:latin typeface="+mn-lt"/>
                      </a:endParaRPr>
                    </a:p>
                  </a:txBody>
                  <a:tcPr/>
                </a:tc>
                <a:tc>
                  <a:txBody>
                    <a:bodyPr/>
                    <a:lstStyle/>
                    <a:p>
                      <a:r>
                        <a:rPr lang="en-GB" sz="1400" b="1" dirty="0" smtClean="0">
                          <a:solidFill>
                            <a:schemeClr val="bg1"/>
                          </a:solidFill>
                          <a:latin typeface="+mn-lt"/>
                        </a:rPr>
                        <a:t>Comments</a:t>
                      </a:r>
                      <a:endParaRPr lang="en-GB" sz="1400" b="1" dirty="0">
                        <a:solidFill>
                          <a:schemeClr val="bg1"/>
                        </a:solidFill>
                        <a:latin typeface="+mn-lt"/>
                      </a:endParaRPr>
                    </a:p>
                  </a:txBody>
                  <a:tcPr/>
                </a:tc>
              </a:tr>
              <a:tr h="2008662">
                <a:tc>
                  <a:txBody>
                    <a:bodyPr/>
                    <a:lstStyle/>
                    <a:p>
                      <a:pPr marL="0" algn="l" defTabSz="685800" rtl="0" eaLnBrk="1" latinLnBrk="0" hangingPunct="1"/>
                      <a:r>
                        <a:rPr lang="en-GB" sz="1400" dirty="0" smtClean="0">
                          <a:latin typeface="+mn-lt"/>
                        </a:rPr>
                        <a:t>CYP450 inhibitors</a:t>
                      </a:r>
                      <a:r>
                        <a:rPr lang="en-GB" sz="1400" baseline="0" dirty="0" smtClean="0">
                          <a:latin typeface="+mn-lt"/>
                        </a:rPr>
                        <a:t> (androgen synthesis inhibitors)</a:t>
                      </a:r>
                      <a:r>
                        <a:rPr lang="en-GB" sz="1400" kern="1200" baseline="30000" dirty="0" smtClean="0">
                          <a:latin typeface="+mn-lt"/>
                        </a:rPr>
                        <a:t>1</a:t>
                      </a:r>
                      <a:endParaRPr lang="en-GB" sz="1400" b="0" kern="1200" baseline="30000" dirty="0">
                        <a:solidFill>
                          <a:schemeClr val="dk1"/>
                        </a:solidFill>
                        <a:latin typeface="+mn-lt"/>
                        <a:ea typeface="+mn-ea"/>
                        <a:cs typeface="+mn-cs"/>
                      </a:endParaRPr>
                    </a:p>
                  </a:txBody>
                  <a:tcPr/>
                </a:tc>
                <a:tc>
                  <a:txBody>
                    <a:bodyPr/>
                    <a:lstStyle/>
                    <a:p>
                      <a:pPr marL="171450" indent="-171450">
                        <a:spcBef>
                          <a:spcPts val="300"/>
                        </a:spcBef>
                        <a:buClr>
                          <a:srgbClr val="E95531"/>
                        </a:buClr>
                        <a:buFont typeface="Arial" panose="020B0604020202020204" pitchFamily="34" charset="0"/>
                        <a:buChar char="•"/>
                      </a:pPr>
                      <a:r>
                        <a:rPr lang="en-US" altLang="zh-CN" sz="1400" baseline="0" dirty="0" smtClean="0">
                          <a:latin typeface="+mn-lt"/>
                        </a:rPr>
                        <a:t>Abiraterone acetate</a:t>
                      </a:r>
                      <a:r>
                        <a:rPr lang="en-US" altLang="zh-CN" sz="1400" kern="1200" baseline="30000" dirty="0" smtClean="0">
                          <a:latin typeface="+mn-lt"/>
                        </a:rPr>
                        <a:t>1</a:t>
                      </a:r>
                    </a:p>
                    <a:p>
                      <a:pPr marL="171450" indent="-171450" algn="l" defTabSz="685800" rtl="0" eaLnBrk="1" latinLnBrk="0" hangingPunct="1">
                        <a:spcBef>
                          <a:spcPts val="300"/>
                        </a:spcBef>
                        <a:buClr>
                          <a:srgbClr val="E95531"/>
                        </a:buClr>
                        <a:buFont typeface="Arial" panose="020B0604020202020204" pitchFamily="34" charset="0"/>
                        <a:buChar char="•"/>
                      </a:pPr>
                      <a:r>
                        <a:rPr lang="en-US" altLang="zh-CN" sz="1400" baseline="0" dirty="0" smtClean="0">
                          <a:latin typeface="+mn-lt"/>
                        </a:rPr>
                        <a:t>Ketoconazole</a:t>
                      </a:r>
                      <a:r>
                        <a:rPr lang="en-US" altLang="zh-CN" sz="1400" kern="1200" baseline="30000" dirty="0" smtClean="0">
                          <a:latin typeface="+mn-lt"/>
                        </a:rPr>
                        <a:t>1</a:t>
                      </a:r>
                      <a:endParaRPr lang="en-GB" sz="1400" b="0" kern="1200" baseline="30000" dirty="0">
                        <a:solidFill>
                          <a:schemeClr val="dk1"/>
                        </a:solidFill>
                        <a:latin typeface="+mn-lt"/>
                        <a:ea typeface="+mn-ea"/>
                        <a:cs typeface="+mn-cs"/>
                      </a:endParaRPr>
                    </a:p>
                  </a:txBody>
                  <a:tcPr/>
                </a:tc>
                <a:tc>
                  <a:txBody>
                    <a:bodyPr/>
                    <a:lstStyle/>
                    <a:p>
                      <a:pPr marL="171450" marR="0" indent="-171450" algn="l" defTabSz="685800" rtl="0" eaLnBrk="1" fontAlgn="auto" latinLnBrk="0" hangingPunct="1">
                        <a:lnSpc>
                          <a:spcPct val="100000"/>
                        </a:lnSpc>
                        <a:spcBef>
                          <a:spcPts val="300"/>
                        </a:spcBef>
                        <a:spcAft>
                          <a:spcPts val="0"/>
                        </a:spcAft>
                        <a:buClr>
                          <a:srgbClr val="E95531"/>
                        </a:buClr>
                        <a:buSzTx/>
                        <a:buFont typeface="Arial" panose="020B0604020202020204" pitchFamily="34" charset="0"/>
                        <a:buChar char="•"/>
                        <a:tabLst/>
                        <a:defRPr/>
                      </a:pPr>
                      <a:r>
                        <a:rPr lang="en-US" sz="1400" dirty="0" smtClean="0">
                          <a:latin typeface="+mn-lt"/>
                        </a:rPr>
                        <a:t>Block hydrolase and </a:t>
                      </a:r>
                      <a:r>
                        <a:rPr lang="en-US" sz="1400" dirty="0" err="1" smtClean="0">
                          <a:latin typeface="+mn-lt"/>
                        </a:rPr>
                        <a:t>lyase</a:t>
                      </a:r>
                      <a:r>
                        <a:rPr lang="en-US" sz="1400" dirty="0" smtClean="0">
                          <a:latin typeface="+mn-lt"/>
                        </a:rPr>
                        <a:t> activities of CYP450-17 enzyme, thereby preventing androgen production by prostate cancer cells.</a:t>
                      </a:r>
                      <a:r>
                        <a:rPr lang="en-GB" sz="1400" baseline="30000" dirty="0" smtClean="0">
                          <a:latin typeface="+mn-lt"/>
                        </a:rPr>
                        <a:t>1,2</a:t>
                      </a:r>
                    </a:p>
                  </a:txBody>
                  <a:tcPr/>
                </a:tc>
                <a:tc>
                  <a:txBody>
                    <a:bodyPr/>
                    <a:lstStyle/>
                    <a:p>
                      <a:pPr marL="171450" marR="0" indent="-171450" algn="l" defTabSz="685800" rtl="0" eaLnBrk="1" fontAlgn="auto" latinLnBrk="0" hangingPunct="1">
                        <a:lnSpc>
                          <a:spcPct val="100000"/>
                        </a:lnSpc>
                        <a:spcBef>
                          <a:spcPts val="300"/>
                        </a:spcBef>
                        <a:spcAft>
                          <a:spcPts val="0"/>
                        </a:spcAft>
                        <a:buClr>
                          <a:srgbClr val="E95531"/>
                        </a:buClr>
                        <a:buSzTx/>
                        <a:buFont typeface="Arial" panose="020B0604020202020204" pitchFamily="34" charset="0"/>
                        <a:buChar char="•"/>
                        <a:tabLst/>
                        <a:defRPr/>
                      </a:pPr>
                      <a:r>
                        <a:rPr lang="en-US" sz="1400" dirty="0" smtClean="0">
                          <a:latin typeface="+mn-lt"/>
                        </a:rPr>
                        <a:t>Patients who have not had an orchiectomy need to use these drugs in combination with an </a:t>
                      </a:r>
                      <a:r>
                        <a:rPr lang="en-US" sz="1400" dirty="0" err="1" smtClean="0">
                          <a:latin typeface="+mn-lt"/>
                        </a:rPr>
                        <a:t>LHRH</a:t>
                      </a:r>
                      <a:r>
                        <a:rPr lang="en-US" sz="1400" dirty="0" smtClean="0">
                          <a:latin typeface="+mn-lt"/>
                        </a:rPr>
                        <a:t> agonist or antagonist.</a:t>
                      </a:r>
                      <a:r>
                        <a:rPr lang="en-GB" sz="1400" baseline="30000" dirty="0" smtClean="0">
                          <a:latin typeface="+mn-lt"/>
                        </a:rPr>
                        <a:t>2</a:t>
                      </a:r>
                      <a:endParaRPr lang="en-GB" sz="1400" baseline="0" dirty="0" smtClean="0">
                        <a:latin typeface="+mn-lt"/>
                      </a:endParaRPr>
                    </a:p>
                    <a:p>
                      <a:pPr marL="171450" indent="-171450">
                        <a:spcBef>
                          <a:spcPts val="300"/>
                        </a:spcBef>
                        <a:buClr>
                          <a:srgbClr val="E95531"/>
                        </a:buClr>
                        <a:buFont typeface="Arial" panose="020B0604020202020204" pitchFamily="34" charset="0"/>
                        <a:buChar char="•"/>
                      </a:pPr>
                      <a:r>
                        <a:rPr lang="en-US" sz="1400" baseline="0" dirty="0" smtClean="0">
                          <a:latin typeface="+mn-lt"/>
                        </a:rPr>
                        <a:t>Prednisone must be used in conjunction with CYP450 inhibitors to avoid side effects.</a:t>
                      </a:r>
                      <a:r>
                        <a:rPr lang="en-GB" sz="1400" baseline="30000" dirty="0" smtClean="0">
                          <a:latin typeface="+mn-lt"/>
                        </a:rPr>
                        <a:t>2</a:t>
                      </a:r>
                    </a:p>
                  </a:txBody>
                  <a:tcPr/>
                </a:tc>
              </a:tr>
              <a:tr h="1123743">
                <a:tc>
                  <a:txBody>
                    <a:bodyPr/>
                    <a:lstStyle/>
                    <a:p>
                      <a:r>
                        <a:rPr lang="en-US" altLang="zh-CN" sz="1400" baseline="0" dirty="0" smtClean="0">
                          <a:latin typeface="+mn-lt"/>
                        </a:rPr>
                        <a:t>5α-reductase inhibitors</a:t>
                      </a:r>
                      <a:r>
                        <a:rPr lang="en-US" altLang="zh-CN" sz="1400" baseline="30000" dirty="0" smtClean="0">
                          <a:latin typeface="+mn-lt"/>
                        </a:rPr>
                        <a:t>1</a:t>
                      </a:r>
                      <a:endParaRPr lang="en-GB" sz="1400" baseline="30000" dirty="0">
                        <a:latin typeface="+mn-lt"/>
                      </a:endParaRPr>
                    </a:p>
                  </a:txBody>
                  <a:tcPr/>
                </a:tc>
                <a:tc>
                  <a:txBody>
                    <a:bodyPr/>
                    <a:lstStyle/>
                    <a:p>
                      <a:pPr marL="171450" indent="-171450">
                        <a:spcBef>
                          <a:spcPts val="300"/>
                        </a:spcBef>
                        <a:buClr>
                          <a:srgbClr val="E95531"/>
                        </a:buClr>
                        <a:buFont typeface="Arial" panose="020B0604020202020204" pitchFamily="34" charset="0"/>
                        <a:buChar char="•"/>
                      </a:pPr>
                      <a:r>
                        <a:rPr lang="en-GB" sz="1400" dirty="0" smtClean="0">
                          <a:latin typeface="+mn-lt"/>
                        </a:rPr>
                        <a:t>Finasteride</a:t>
                      </a:r>
                      <a:r>
                        <a:rPr lang="en-GB" sz="1400" kern="1200" baseline="30000" dirty="0" smtClean="0">
                          <a:latin typeface="+mn-lt"/>
                        </a:rPr>
                        <a:t>1</a:t>
                      </a:r>
                    </a:p>
                    <a:p>
                      <a:pPr marL="171450" indent="-171450" algn="l" defTabSz="685800" rtl="0" eaLnBrk="1" latinLnBrk="0" hangingPunct="1">
                        <a:spcBef>
                          <a:spcPts val="300"/>
                        </a:spcBef>
                        <a:buClr>
                          <a:srgbClr val="E95531"/>
                        </a:buClr>
                        <a:buFont typeface="Arial" panose="020B0604020202020204" pitchFamily="34" charset="0"/>
                        <a:buChar char="•"/>
                      </a:pPr>
                      <a:r>
                        <a:rPr lang="en-GB" sz="1400" dirty="0" smtClean="0">
                          <a:latin typeface="+mn-lt"/>
                        </a:rPr>
                        <a:t>Dutasteride</a:t>
                      </a:r>
                      <a:r>
                        <a:rPr lang="en-GB" sz="1400" kern="1200" baseline="30000" dirty="0" smtClean="0">
                          <a:latin typeface="+mn-lt"/>
                        </a:rPr>
                        <a:t>1</a:t>
                      </a:r>
                      <a:endParaRPr lang="en-GB" sz="1400" b="0" kern="1200" baseline="30000" dirty="0">
                        <a:solidFill>
                          <a:schemeClr val="dk1"/>
                        </a:solidFill>
                        <a:latin typeface="+mn-lt"/>
                        <a:ea typeface="+mn-ea"/>
                        <a:cs typeface="+mn-cs"/>
                      </a:endParaRPr>
                    </a:p>
                  </a:txBody>
                  <a:tcPr/>
                </a:tc>
                <a:tc>
                  <a:txBody>
                    <a:bodyPr/>
                    <a:lstStyle/>
                    <a:p>
                      <a:pPr marL="171450" marR="0" indent="-171450" algn="l" defTabSz="685800" rtl="0" eaLnBrk="1" fontAlgn="auto" latinLnBrk="0" hangingPunct="1">
                        <a:lnSpc>
                          <a:spcPct val="100000"/>
                        </a:lnSpc>
                        <a:spcBef>
                          <a:spcPts val="300"/>
                        </a:spcBef>
                        <a:spcAft>
                          <a:spcPts val="0"/>
                        </a:spcAft>
                        <a:buClr>
                          <a:srgbClr val="E95531"/>
                        </a:buClr>
                        <a:buSzTx/>
                        <a:buFont typeface="Arial" panose="020B0604020202020204" pitchFamily="34" charset="0"/>
                        <a:buChar char="•"/>
                        <a:tabLst/>
                        <a:defRPr/>
                      </a:pPr>
                      <a:r>
                        <a:rPr lang="en-GB" sz="1400" dirty="0" smtClean="0">
                          <a:latin typeface="+mn-lt"/>
                        </a:rPr>
                        <a:t>Inhibit</a:t>
                      </a:r>
                      <a:r>
                        <a:rPr lang="en-GB" sz="1400" baseline="0" dirty="0" smtClean="0">
                          <a:latin typeface="+mn-lt"/>
                        </a:rPr>
                        <a:t> 5α-reductase enzyme preventing the conversion of testosterone to DHT.</a:t>
                      </a:r>
                      <a:r>
                        <a:rPr lang="en-GB" sz="1400" baseline="30000" dirty="0" smtClean="0">
                          <a:latin typeface="+mn-lt"/>
                        </a:rPr>
                        <a:t>1</a:t>
                      </a:r>
                      <a:endParaRPr lang="en-GB" sz="1400" dirty="0">
                        <a:latin typeface="+mn-lt"/>
                      </a:endParaRPr>
                    </a:p>
                  </a:txBody>
                  <a:tcPr/>
                </a:tc>
                <a:tc>
                  <a:txBody>
                    <a:bodyPr/>
                    <a:lstStyle/>
                    <a:p>
                      <a:pPr marL="171450" marR="0" indent="-171450" algn="l" defTabSz="685800" rtl="0" eaLnBrk="1" fontAlgn="auto" latinLnBrk="0" hangingPunct="1">
                        <a:lnSpc>
                          <a:spcPct val="100000"/>
                        </a:lnSpc>
                        <a:spcBef>
                          <a:spcPts val="300"/>
                        </a:spcBef>
                        <a:spcAft>
                          <a:spcPts val="0"/>
                        </a:spcAft>
                        <a:buClr>
                          <a:srgbClr val="E95531"/>
                        </a:buClr>
                        <a:buSzTx/>
                        <a:buFont typeface="Arial" panose="020B0604020202020204" pitchFamily="34" charset="0"/>
                        <a:buChar char="•"/>
                        <a:tabLst/>
                        <a:defRPr/>
                      </a:pPr>
                      <a:r>
                        <a:rPr lang="en-US" sz="1400" dirty="0" smtClean="0">
                          <a:latin typeface="+mn-lt"/>
                        </a:rPr>
                        <a:t>This intervention is only approved for the treatment of </a:t>
                      </a:r>
                      <a:r>
                        <a:rPr lang="en-US" sz="1400" dirty="0" err="1" smtClean="0">
                          <a:latin typeface="+mn-lt"/>
                        </a:rPr>
                        <a:t>BPH</a:t>
                      </a:r>
                      <a:r>
                        <a:rPr lang="en-US" sz="1400" dirty="0" smtClean="0">
                          <a:latin typeface="+mn-lt"/>
                        </a:rPr>
                        <a:t>.</a:t>
                      </a:r>
                      <a:r>
                        <a:rPr lang="en-GB" sz="1400" baseline="30000" dirty="0" smtClean="0">
                          <a:latin typeface="+mn-lt"/>
                        </a:rPr>
                        <a:t>1</a:t>
                      </a:r>
                    </a:p>
                  </a:txBody>
                  <a:tcPr/>
                </a:tc>
              </a:tr>
            </a:tbl>
          </a:graphicData>
        </a:graphic>
      </p:graphicFrame>
      <p:sp>
        <p:nvSpPr>
          <p:cNvPr id="2" name="Title 1"/>
          <p:cNvSpPr>
            <a:spLocks noGrp="1"/>
          </p:cNvSpPr>
          <p:nvPr>
            <p:ph type="title"/>
          </p:nvPr>
        </p:nvSpPr>
        <p:spPr>
          <a:xfrm>
            <a:off x="165553" y="98652"/>
            <a:ext cx="7102475" cy="638175"/>
          </a:xfrm>
        </p:spPr>
        <p:txBody>
          <a:bodyPr>
            <a:normAutofit/>
          </a:bodyPr>
          <a:lstStyle/>
          <a:p>
            <a:pPr indent="-274320"/>
            <a:r>
              <a:rPr lang="en-GB" sz="3000" b="1" dirty="0">
                <a:solidFill>
                  <a:schemeClr val="accent2">
                    <a:lumMod val="50000"/>
                  </a:schemeClr>
                </a:solidFill>
                <a:ea typeface="+mj-ea"/>
                <a:cs typeface="+mj-cs"/>
              </a:rPr>
              <a:t>Androgen Deprivation Therapy (cont.)</a:t>
            </a:r>
          </a:p>
        </p:txBody>
      </p:sp>
      <p:sp>
        <p:nvSpPr>
          <p:cNvPr id="7" name="TextBox 6"/>
          <p:cNvSpPr txBox="1"/>
          <p:nvPr/>
        </p:nvSpPr>
        <p:spPr>
          <a:xfrm>
            <a:off x="136525" y="6272658"/>
            <a:ext cx="5867682" cy="338554"/>
          </a:xfrm>
          <a:prstGeom prst="rect">
            <a:avLst/>
          </a:prstGeom>
          <a:noFill/>
        </p:spPr>
        <p:txBody>
          <a:bodyPr wrap="square" rtlCol="0">
            <a:spAutoFit/>
          </a:bodyPr>
          <a:lstStyle/>
          <a:p>
            <a:pPr marL="228600" indent="-228600">
              <a:buFontTx/>
              <a:buAutoNum type="arabicPeriod"/>
              <a:defRPr/>
            </a:pPr>
            <a:r>
              <a:rPr lang="en-GB" sz="800" dirty="0" smtClean="0"/>
              <a:t>Wadosky KM, et al. </a:t>
            </a:r>
            <a:r>
              <a:rPr lang="en-GB" sz="800" i="1" dirty="0" smtClean="0"/>
              <a:t>Int J Biol Sci. </a:t>
            </a:r>
            <a:r>
              <a:rPr lang="en-GB" sz="800" dirty="0" smtClean="0"/>
              <a:t>2016;12(4):409-426. </a:t>
            </a:r>
          </a:p>
          <a:p>
            <a:pPr marL="228600" lvl="0" indent="-228600">
              <a:buFontTx/>
              <a:buAutoNum type="arabicPeriod"/>
              <a:defRPr/>
            </a:pPr>
            <a:r>
              <a:rPr lang="en-GB" sz="800" dirty="0" smtClean="0"/>
              <a:t>http://www.cancer.org/acs/groups/cid/documents/webcontent/003134-pdf.pdf. Accessed April 4, 2016.</a:t>
            </a:r>
          </a:p>
        </p:txBody>
      </p:sp>
      <p:sp>
        <p:nvSpPr>
          <p:cNvPr id="8" name="TextBox 7"/>
          <p:cNvSpPr txBox="1"/>
          <p:nvPr/>
        </p:nvSpPr>
        <p:spPr>
          <a:xfrm>
            <a:off x="6236208" y="5300959"/>
            <a:ext cx="2627164" cy="400110"/>
          </a:xfrm>
          <a:prstGeom prst="rect">
            <a:avLst/>
          </a:prstGeom>
          <a:noFill/>
        </p:spPr>
        <p:txBody>
          <a:bodyPr wrap="square" rtlCol="0">
            <a:spAutoFit/>
          </a:bodyPr>
          <a:lstStyle/>
          <a:p>
            <a:pPr algn="r"/>
            <a:r>
              <a:rPr lang="en-GB" sz="1000" dirty="0" smtClean="0"/>
              <a:t>Adapted from </a:t>
            </a:r>
            <a:r>
              <a:rPr lang="en-GB" sz="1000" dirty="0"/>
              <a:t>Wadosky, </a:t>
            </a:r>
            <a:r>
              <a:rPr lang="en-GB" sz="1000" dirty="0" smtClean="0"/>
              <a:t>2016</a:t>
            </a:r>
            <a:r>
              <a:rPr lang="en-GB" sz="1000" baseline="30000" dirty="0" smtClean="0"/>
              <a:t>1</a:t>
            </a:r>
            <a:r>
              <a:rPr lang="en-GB" sz="1000" dirty="0" smtClean="0"/>
              <a:t>; Prostate </a:t>
            </a:r>
            <a:r>
              <a:rPr lang="en-GB" sz="1000" dirty="0"/>
              <a:t>Cancer, </a:t>
            </a:r>
            <a:r>
              <a:rPr lang="en-GB" sz="1000" dirty="0" smtClean="0"/>
              <a:t>2016</a:t>
            </a:r>
            <a:r>
              <a:rPr lang="en-GB" sz="1000" baseline="30000" dirty="0" smtClean="0"/>
              <a:t>2</a:t>
            </a:r>
            <a:r>
              <a:rPr lang="en-GB" sz="1000" dirty="0" smtClean="0"/>
              <a:t>; Mottet, 2015</a:t>
            </a:r>
            <a:r>
              <a:rPr lang="en-GB" sz="1000" baseline="30000" dirty="0" smtClean="0"/>
              <a:t>3</a:t>
            </a:r>
            <a:endParaRPr lang="en-GB" sz="1000" baseline="30000" dirty="0"/>
          </a:p>
        </p:txBody>
      </p:sp>
      <p:sp>
        <p:nvSpPr>
          <p:cNvPr id="4" name="Rectangle 3"/>
          <p:cNvSpPr/>
          <p:nvPr/>
        </p:nvSpPr>
        <p:spPr>
          <a:xfrm>
            <a:off x="300430" y="5230926"/>
            <a:ext cx="4391624" cy="646331"/>
          </a:xfrm>
          <a:prstGeom prst="rect">
            <a:avLst/>
          </a:prstGeom>
        </p:spPr>
        <p:txBody>
          <a:bodyPr wrap="square">
            <a:spAutoFit/>
          </a:bodyPr>
          <a:lstStyle/>
          <a:p>
            <a:r>
              <a:rPr lang="en-GB" sz="1200" dirty="0"/>
              <a:t>BPH, benign prostatic </a:t>
            </a:r>
            <a:r>
              <a:rPr lang="en-GB" sz="1200" dirty="0" smtClean="0"/>
              <a:t>hyperplasia; CYP450</a:t>
            </a:r>
            <a:r>
              <a:rPr lang="en-GB" sz="1200" dirty="0"/>
              <a:t>, cytochrome P450</a:t>
            </a:r>
            <a:r>
              <a:rPr lang="en-GB" sz="1200" dirty="0" smtClean="0"/>
              <a:t>; DHT</a:t>
            </a:r>
            <a:r>
              <a:rPr lang="en-GB" sz="1200" dirty="0"/>
              <a:t>, </a:t>
            </a:r>
            <a:r>
              <a:rPr lang="en-GB" sz="1200" dirty="0" smtClean="0"/>
              <a:t>dihydrotestosterone; EAU</a:t>
            </a:r>
            <a:r>
              <a:rPr lang="en-GB" sz="1200" dirty="0"/>
              <a:t>, European Association of </a:t>
            </a:r>
            <a:r>
              <a:rPr lang="en-GB" sz="1200" dirty="0" smtClean="0"/>
              <a:t>Urology; LHRH</a:t>
            </a:r>
            <a:r>
              <a:rPr lang="en-GB" sz="1200" dirty="0"/>
              <a:t>, luteinising </a:t>
            </a:r>
            <a:r>
              <a:rPr lang="en-GB" sz="1200" dirty="0" smtClean="0"/>
              <a:t>hormone-releasing hormone.</a:t>
            </a:r>
            <a:endParaRPr lang="en-GB" sz="1200" dirty="0"/>
          </a:p>
        </p:txBody>
      </p:sp>
      <p:sp>
        <p:nvSpPr>
          <p:cNvPr id="9" name="TextBox 8"/>
          <p:cNvSpPr txBox="1"/>
          <p:nvPr/>
        </p:nvSpPr>
        <p:spPr>
          <a:xfrm>
            <a:off x="437688" y="1279909"/>
            <a:ext cx="8318500" cy="338554"/>
          </a:xfrm>
          <a:prstGeom prst="rect">
            <a:avLst/>
          </a:prstGeom>
          <a:noFill/>
        </p:spPr>
        <p:txBody>
          <a:bodyPr wrap="square" rtlCol="0">
            <a:spAutoFit/>
          </a:bodyPr>
          <a:lstStyle/>
          <a:p>
            <a:pPr algn="ctr"/>
            <a:r>
              <a:rPr lang="en-GB" sz="1600" b="1" dirty="0" smtClean="0"/>
              <a:t>Description of various drug classes</a:t>
            </a:r>
            <a:r>
              <a:rPr lang="en-GB" sz="1600" b="1" baseline="30000" dirty="0" smtClean="0"/>
              <a:t>1-3</a:t>
            </a:r>
            <a:r>
              <a:rPr lang="en-GB" sz="1600" b="1" dirty="0" smtClean="0"/>
              <a:t> (cont.)</a:t>
            </a:r>
            <a:endParaRPr lang="en-GB" sz="1600" b="1" dirty="0"/>
          </a:p>
        </p:txBody>
      </p:sp>
      <p:sp>
        <p:nvSpPr>
          <p:cNvPr id="11" name="Pentagon 10"/>
          <p:cNvSpPr/>
          <p:nvPr/>
        </p:nvSpPr>
        <p:spPr>
          <a:xfrm>
            <a:off x="-43103" y="1020483"/>
            <a:ext cx="696685" cy="387508"/>
          </a:xfrm>
          <a:prstGeom prst="homePlate">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10800000" scaled="1"/>
            <a:tileRect/>
          </a:gradFill>
          <a:ln>
            <a:no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sz="1600" dirty="0"/>
          </a:p>
        </p:txBody>
      </p:sp>
      <p:sp>
        <p:nvSpPr>
          <p:cNvPr id="12" name="TextBox 11"/>
          <p:cNvSpPr txBox="1"/>
          <p:nvPr/>
        </p:nvSpPr>
        <p:spPr>
          <a:xfrm>
            <a:off x="-27384" y="1044960"/>
            <a:ext cx="655629" cy="338554"/>
          </a:xfrm>
          <a:prstGeom prst="rect">
            <a:avLst/>
          </a:prstGeom>
          <a:noFill/>
        </p:spPr>
        <p:txBody>
          <a:bodyPr wrap="none" rtlCol="0">
            <a:spAutoFit/>
          </a:bodyPr>
          <a:lstStyle/>
          <a:p>
            <a:r>
              <a:rPr lang="en-GB" sz="1600" spc="-38" dirty="0" smtClean="0">
                <a:solidFill>
                  <a:srgbClr val="A7381D"/>
                </a:solidFill>
                <a:ea typeface="+mj-ea"/>
                <a:cs typeface="+mj-cs"/>
              </a:rPr>
              <a:t>12/</a:t>
            </a:r>
            <a:r>
              <a:rPr lang="en-GB" sz="1600" spc="-38" dirty="0" smtClean="0">
                <a:solidFill>
                  <a:srgbClr val="A7381D"/>
                </a:solidFill>
              </a:rPr>
              <a:t>35</a:t>
            </a:r>
            <a:endParaRPr lang="en-GB" sz="1600" spc="-38" dirty="0">
              <a:solidFill>
                <a:srgbClr val="A7381D"/>
              </a:solidFill>
            </a:endParaRPr>
          </a:p>
        </p:txBody>
      </p:sp>
    </p:spTree>
    <p:extLst>
      <p:ext uri="{BB962C8B-B14F-4D97-AF65-F5344CB8AC3E}">
        <p14:creationId xmlns:p14="http://schemas.microsoft.com/office/powerpoint/2010/main" val="2635761484"/>
      </p:ext>
    </p:extLst>
  </p:cSld>
  <p:clrMapOvr>
    <a:masterClrMapping/>
  </p:clrMapOvr>
  <p:transition spd="slow">
    <p:push dir="u"/>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6" name="Group 145"/>
          <p:cNvGrpSpPr/>
          <p:nvPr/>
        </p:nvGrpSpPr>
        <p:grpSpPr>
          <a:xfrm>
            <a:off x="362778" y="1600200"/>
            <a:ext cx="8679622" cy="4306296"/>
            <a:chOff x="352425" y="1600200"/>
            <a:chExt cx="8679622" cy="4306296"/>
          </a:xfrm>
          <a:effectLst>
            <a:outerShdw blurRad="114300" dist="76200" dir="5400000" algn="ctr" rotWithShape="0">
              <a:srgbClr val="000000">
                <a:alpha val="29000"/>
              </a:srgbClr>
            </a:outerShdw>
          </a:effectLst>
        </p:grpSpPr>
        <p:sp>
          <p:nvSpPr>
            <p:cNvPr id="13" name="AutoShape 3"/>
            <p:cNvSpPr>
              <a:spLocks noChangeAspect="1" noChangeArrowheads="1" noTextEdit="1"/>
            </p:cNvSpPr>
            <p:nvPr/>
          </p:nvSpPr>
          <p:spPr bwMode="auto">
            <a:xfrm>
              <a:off x="352425" y="1600200"/>
              <a:ext cx="8439150" cy="3995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Rectangle 5"/>
            <p:cNvSpPr>
              <a:spLocks noChangeArrowheads="1"/>
            </p:cNvSpPr>
            <p:nvPr/>
          </p:nvSpPr>
          <p:spPr bwMode="auto">
            <a:xfrm flipH="1">
              <a:off x="358775" y="1608138"/>
              <a:ext cx="1373188" cy="357188"/>
            </a:xfrm>
            <a:prstGeom prst="round1Rect">
              <a:avLst>
                <a:gd name="adj" fmla="val 38000"/>
              </a:avLst>
            </a:prstGeom>
            <a:solidFill>
              <a:srgbClr val="E95531"/>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Rectangle 6"/>
            <p:cNvSpPr>
              <a:spLocks noChangeArrowheads="1"/>
            </p:cNvSpPr>
            <p:nvPr/>
          </p:nvSpPr>
          <p:spPr bwMode="auto">
            <a:xfrm>
              <a:off x="1731963" y="1608138"/>
              <a:ext cx="2319338" cy="357188"/>
            </a:xfrm>
            <a:prstGeom prst="rect">
              <a:avLst/>
            </a:prstGeom>
            <a:solidFill>
              <a:srgbClr val="E95531"/>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Rectangle 7"/>
            <p:cNvSpPr>
              <a:spLocks noChangeArrowheads="1"/>
            </p:cNvSpPr>
            <p:nvPr/>
          </p:nvSpPr>
          <p:spPr bwMode="auto">
            <a:xfrm>
              <a:off x="4051300" y="1608138"/>
              <a:ext cx="2130425" cy="357188"/>
            </a:xfrm>
            <a:prstGeom prst="rect">
              <a:avLst/>
            </a:prstGeom>
            <a:solidFill>
              <a:srgbClr val="E95531"/>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Rectangle 8"/>
            <p:cNvSpPr>
              <a:spLocks noChangeArrowheads="1"/>
            </p:cNvSpPr>
            <p:nvPr/>
          </p:nvSpPr>
          <p:spPr bwMode="auto">
            <a:xfrm>
              <a:off x="6181725" y="1608138"/>
              <a:ext cx="2850322" cy="357188"/>
            </a:xfrm>
            <a:prstGeom prst="round1Rect">
              <a:avLst>
                <a:gd name="adj" fmla="val 44096"/>
              </a:avLst>
            </a:prstGeom>
            <a:solidFill>
              <a:srgbClr val="E95531"/>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Rectangle 9"/>
            <p:cNvSpPr>
              <a:spLocks noChangeArrowheads="1"/>
            </p:cNvSpPr>
            <p:nvPr/>
          </p:nvSpPr>
          <p:spPr bwMode="auto">
            <a:xfrm>
              <a:off x="358775" y="1965325"/>
              <a:ext cx="1373188" cy="2333163"/>
            </a:xfrm>
            <a:prstGeom prst="rect">
              <a:avLst/>
            </a:prstGeom>
            <a:solidFill>
              <a:srgbClr val="FACAC7"/>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Rectangle 10"/>
            <p:cNvSpPr>
              <a:spLocks noChangeArrowheads="1"/>
            </p:cNvSpPr>
            <p:nvPr/>
          </p:nvSpPr>
          <p:spPr bwMode="auto">
            <a:xfrm>
              <a:off x="1731963" y="1965325"/>
              <a:ext cx="2319338" cy="2333163"/>
            </a:xfrm>
            <a:prstGeom prst="rect">
              <a:avLst/>
            </a:prstGeom>
            <a:solidFill>
              <a:srgbClr val="FACAC7"/>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Rectangle 11"/>
            <p:cNvSpPr>
              <a:spLocks noChangeArrowheads="1"/>
            </p:cNvSpPr>
            <p:nvPr/>
          </p:nvSpPr>
          <p:spPr bwMode="auto">
            <a:xfrm>
              <a:off x="4051300" y="1965325"/>
              <a:ext cx="2130425" cy="2333163"/>
            </a:xfrm>
            <a:prstGeom prst="rect">
              <a:avLst/>
            </a:prstGeom>
            <a:solidFill>
              <a:srgbClr val="FACAC7"/>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Rectangle 12"/>
            <p:cNvSpPr>
              <a:spLocks noChangeArrowheads="1"/>
            </p:cNvSpPr>
            <p:nvPr/>
          </p:nvSpPr>
          <p:spPr bwMode="auto">
            <a:xfrm>
              <a:off x="6181725" y="1965325"/>
              <a:ext cx="2850322" cy="2333163"/>
            </a:xfrm>
            <a:prstGeom prst="rect">
              <a:avLst/>
            </a:prstGeom>
            <a:solidFill>
              <a:srgbClr val="FACAC7"/>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Rectangle 13"/>
            <p:cNvSpPr>
              <a:spLocks noChangeArrowheads="1"/>
            </p:cNvSpPr>
            <p:nvPr/>
          </p:nvSpPr>
          <p:spPr bwMode="auto">
            <a:xfrm>
              <a:off x="358775" y="4305300"/>
              <a:ext cx="1373188" cy="1138701"/>
            </a:xfrm>
            <a:prstGeom prst="rect">
              <a:avLst/>
            </a:prstGeom>
            <a:solidFill>
              <a:srgbClr val="ECB1C4"/>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Rectangle 14"/>
            <p:cNvSpPr>
              <a:spLocks noChangeArrowheads="1"/>
            </p:cNvSpPr>
            <p:nvPr/>
          </p:nvSpPr>
          <p:spPr bwMode="auto">
            <a:xfrm>
              <a:off x="1731963" y="4305300"/>
              <a:ext cx="2319338" cy="1138701"/>
            </a:xfrm>
            <a:prstGeom prst="rect">
              <a:avLst/>
            </a:prstGeom>
            <a:solidFill>
              <a:srgbClr val="ECB1C4"/>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Rectangle 15"/>
            <p:cNvSpPr>
              <a:spLocks noChangeArrowheads="1"/>
            </p:cNvSpPr>
            <p:nvPr/>
          </p:nvSpPr>
          <p:spPr bwMode="auto">
            <a:xfrm>
              <a:off x="4051300" y="4305300"/>
              <a:ext cx="2130425" cy="1138701"/>
            </a:xfrm>
            <a:prstGeom prst="rect">
              <a:avLst/>
            </a:prstGeom>
            <a:solidFill>
              <a:srgbClr val="ECB1C4"/>
            </a:solidFill>
            <a:ln>
              <a:noFill/>
            </a:ln>
          </p:spPr>
          <p:txBody>
            <a:bodyPr vert="horz" wrap="square" lIns="91440" tIns="45720" rIns="91440" bIns="45720" numCol="1" anchor="t" anchorCtr="0" compatLnSpc="1">
              <a:prstTxWarp prst="textNoShape">
                <a:avLst/>
              </a:prstTxWarp>
            </a:bodyPr>
            <a:lstStyle/>
            <a:p>
              <a:endParaRPr lang="en-US"/>
            </a:p>
          </p:txBody>
        </p:sp>
        <p:sp>
          <p:nvSpPr>
            <p:cNvPr id="25" name="Rectangle 16"/>
            <p:cNvSpPr>
              <a:spLocks noChangeArrowheads="1"/>
            </p:cNvSpPr>
            <p:nvPr/>
          </p:nvSpPr>
          <p:spPr bwMode="auto">
            <a:xfrm>
              <a:off x="6181725" y="4305300"/>
              <a:ext cx="2850322" cy="1138701"/>
            </a:xfrm>
            <a:prstGeom prst="rect">
              <a:avLst/>
            </a:prstGeom>
            <a:solidFill>
              <a:srgbClr val="ECB1C4"/>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Rectangle 17"/>
            <p:cNvSpPr>
              <a:spLocks noChangeArrowheads="1"/>
            </p:cNvSpPr>
            <p:nvPr/>
          </p:nvSpPr>
          <p:spPr bwMode="auto">
            <a:xfrm>
              <a:off x="358774" y="5448300"/>
              <a:ext cx="8673273" cy="458196"/>
            </a:xfrm>
            <a:prstGeom prst="round2SameRect">
              <a:avLst>
                <a:gd name="adj1" fmla="val 16667"/>
                <a:gd name="adj2" fmla="val 46124"/>
              </a:avLst>
            </a:prstGeom>
            <a:solidFill>
              <a:srgbClr val="FACAC7"/>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Line 18"/>
            <p:cNvSpPr>
              <a:spLocks noChangeShapeType="1"/>
            </p:cNvSpPr>
            <p:nvPr/>
          </p:nvSpPr>
          <p:spPr bwMode="auto">
            <a:xfrm>
              <a:off x="1777119" y="1601788"/>
              <a:ext cx="0" cy="3846512"/>
            </a:xfrm>
            <a:prstGeom prst="line">
              <a:avLst/>
            </a:prstGeom>
            <a:noFill/>
            <a:ln w="12700">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Line 19"/>
            <p:cNvSpPr>
              <a:spLocks noChangeShapeType="1"/>
            </p:cNvSpPr>
            <p:nvPr/>
          </p:nvSpPr>
          <p:spPr bwMode="auto">
            <a:xfrm>
              <a:off x="4141612" y="1601788"/>
              <a:ext cx="0" cy="3842213"/>
            </a:xfrm>
            <a:prstGeom prst="line">
              <a:avLst/>
            </a:prstGeom>
            <a:noFill/>
            <a:ln w="12700">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Line 20"/>
            <p:cNvSpPr>
              <a:spLocks noChangeShapeType="1"/>
            </p:cNvSpPr>
            <p:nvPr/>
          </p:nvSpPr>
          <p:spPr bwMode="auto">
            <a:xfrm>
              <a:off x="6283326" y="1601788"/>
              <a:ext cx="0" cy="3842213"/>
            </a:xfrm>
            <a:prstGeom prst="line">
              <a:avLst/>
            </a:prstGeom>
            <a:noFill/>
            <a:ln w="12700">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Line 21"/>
            <p:cNvSpPr>
              <a:spLocks noChangeShapeType="1"/>
            </p:cNvSpPr>
            <p:nvPr/>
          </p:nvSpPr>
          <p:spPr bwMode="auto">
            <a:xfrm>
              <a:off x="352425" y="1965325"/>
              <a:ext cx="8679622" cy="0"/>
            </a:xfrm>
            <a:prstGeom prst="line">
              <a:avLst/>
            </a:prstGeom>
            <a:noFill/>
            <a:ln w="12700">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Line 23"/>
            <p:cNvSpPr>
              <a:spLocks noChangeShapeType="1"/>
            </p:cNvSpPr>
            <p:nvPr/>
          </p:nvSpPr>
          <p:spPr bwMode="auto">
            <a:xfrm>
              <a:off x="352425" y="4294188"/>
              <a:ext cx="8679622" cy="0"/>
            </a:xfrm>
            <a:prstGeom prst="line">
              <a:avLst/>
            </a:prstGeom>
            <a:noFill/>
            <a:ln w="12700">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Line 23"/>
            <p:cNvSpPr>
              <a:spLocks noChangeShapeType="1"/>
            </p:cNvSpPr>
            <p:nvPr/>
          </p:nvSpPr>
          <p:spPr bwMode="auto">
            <a:xfrm>
              <a:off x="352425" y="5448300"/>
              <a:ext cx="8679622" cy="0"/>
            </a:xfrm>
            <a:prstGeom prst="line">
              <a:avLst/>
            </a:prstGeom>
            <a:noFill/>
            <a:ln w="12700">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graphicFrame>
        <p:nvGraphicFramePr>
          <p:cNvPr id="143" name="Table 142"/>
          <p:cNvGraphicFramePr>
            <a:graphicFrameLocks noGrp="1"/>
          </p:cNvGraphicFramePr>
          <p:nvPr>
            <p:extLst>
              <p:ext uri="{D42A27DB-BD31-4B8C-83A1-F6EECF244321}">
                <p14:modId xmlns:p14="http://schemas.microsoft.com/office/powerpoint/2010/main" val="2708862933"/>
              </p:ext>
            </p:extLst>
          </p:nvPr>
        </p:nvGraphicFramePr>
        <p:xfrm>
          <a:off x="402725" y="1621730"/>
          <a:ext cx="8831587" cy="4243654"/>
        </p:xfrm>
        <a:graphic>
          <a:graphicData uri="http://schemas.openxmlformats.org/drawingml/2006/table">
            <a:tbl>
              <a:tblPr firstRow="1" bandRow="1">
                <a:tableStyleId>{2D5ABB26-0587-4C30-8999-92F81FD0307C}</a:tableStyleId>
              </a:tblPr>
              <a:tblGrid>
                <a:gridCol w="1417111"/>
                <a:gridCol w="2392853"/>
                <a:gridCol w="2197282"/>
                <a:gridCol w="2824341"/>
              </a:tblGrid>
              <a:tr h="403517">
                <a:tc>
                  <a:txBody>
                    <a:bodyPr/>
                    <a:lstStyle/>
                    <a:p>
                      <a:pPr>
                        <a:spcBef>
                          <a:spcPts val="300"/>
                        </a:spcBef>
                      </a:pPr>
                      <a:r>
                        <a:rPr lang="en-GB" sz="1400" b="1" dirty="0" smtClean="0">
                          <a:solidFill>
                            <a:schemeClr val="bg1"/>
                          </a:solidFill>
                          <a:latin typeface="+mn-lt"/>
                        </a:rPr>
                        <a:t>Drug</a:t>
                      </a:r>
                      <a:r>
                        <a:rPr lang="en-GB" sz="1400" b="1" baseline="0" dirty="0" smtClean="0">
                          <a:solidFill>
                            <a:schemeClr val="bg1"/>
                          </a:solidFill>
                          <a:latin typeface="+mn-lt"/>
                        </a:rPr>
                        <a:t> class</a:t>
                      </a:r>
                      <a:endParaRPr lang="en-GB" sz="1400" b="1" dirty="0">
                        <a:solidFill>
                          <a:schemeClr val="bg1"/>
                        </a:solidFill>
                        <a:latin typeface="+mn-lt"/>
                      </a:endParaRPr>
                    </a:p>
                  </a:txBody>
                  <a:tcPr>
                    <a:lnR>
                      <a:noFill/>
                    </a:lnR>
                  </a:tcPr>
                </a:tc>
                <a:tc>
                  <a:txBody>
                    <a:bodyPr/>
                    <a:lstStyle/>
                    <a:p>
                      <a:pPr>
                        <a:spcBef>
                          <a:spcPts val="300"/>
                        </a:spcBef>
                      </a:pPr>
                      <a:r>
                        <a:rPr lang="en-GB" sz="1400" b="1" dirty="0" smtClean="0">
                          <a:solidFill>
                            <a:schemeClr val="bg1"/>
                          </a:solidFill>
                          <a:latin typeface="+mn-lt"/>
                        </a:rPr>
                        <a:t>Approved drugs</a:t>
                      </a:r>
                      <a:endParaRPr lang="en-GB" sz="1400" b="1" baseline="30000" dirty="0">
                        <a:solidFill>
                          <a:schemeClr val="bg1"/>
                        </a:solidFill>
                        <a:latin typeface="+mn-lt"/>
                      </a:endParaRPr>
                    </a:p>
                  </a:txBody>
                  <a:tcPr>
                    <a:lnL>
                      <a:noFill/>
                    </a:lnL>
                    <a:lnR>
                      <a:noFill/>
                    </a:lnR>
                    <a:lnT>
                      <a:noFill/>
                    </a:lnT>
                    <a:lnB>
                      <a:noFill/>
                    </a:lnB>
                    <a:lnTlToBr w="12700" cmpd="sng">
                      <a:noFill/>
                      <a:prstDash val="solid"/>
                    </a:lnTlToBr>
                    <a:lnBlToTr w="12700" cmpd="sng">
                      <a:noFill/>
                      <a:prstDash val="solid"/>
                    </a:lnBlToTr>
                  </a:tcPr>
                </a:tc>
                <a:tc>
                  <a:txBody>
                    <a:bodyPr/>
                    <a:lstStyle/>
                    <a:p>
                      <a:pPr marL="0" marR="0" indent="0" algn="l" defTabSz="685800" rtl="0" eaLnBrk="1" fontAlgn="auto" latinLnBrk="0" hangingPunct="1">
                        <a:lnSpc>
                          <a:spcPct val="100000"/>
                        </a:lnSpc>
                        <a:spcBef>
                          <a:spcPts val="300"/>
                        </a:spcBef>
                        <a:spcAft>
                          <a:spcPts val="0"/>
                        </a:spcAft>
                        <a:buClrTx/>
                        <a:buSzTx/>
                        <a:buFontTx/>
                        <a:buNone/>
                        <a:tabLst/>
                        <a:defRPr/>
                      </a:pPr>
                      <a:r>
                        <a:rPr lang="en-GB" sz="1400" b="1" dirty="0" smtClean="0">
                          <a:solidFill>
                            <a:schemeClr val="bg1"/>
                          </a:solidFill>
                          <a:latin typeface="+mn-lt"/>
                        </a:rPr>
                        <a:t>Mechanism of action</a:t>
                      </a:r>
                      <a:endParaRPr lang="en-GB" sz="1400" b="1" baseline="30000" dirty="0" smtClean="0">
                        <a:solidFill>
                          <a:schemeClr val="bg1"/>
                        </a:solidFill>
                        <a:latin typeface="+mn-lt"/>
                      </a:endParaRPr>
                    </a:p>
                  </a:txBody>
                  <a:tcPr>
                    <a:lnL>
                      <a:noFill/>
                    </a:lnL>
                  </a:tcPr>
                </a:tc>
                <a:tc>
                  <a:txBody>
                    <a:bodyPr/>
                    <a:lstStyle/>
                    <a:p>
                      <a:pPr marL="0" marR="0" indent="0" algn="l" defTabSz="685800" rtl="0" eaLnBrk="1" fontAlgn="auto" latinLnBrk="0" hangingPunct="1">
                        <a:lnSpc>
                          <a:spcPct val="100000"/>
                        </a:lnSpc>
                        <a:spcBef>
                          <a:spcPts val="300"/>
                        </a:spcBef>
                        <a:spcAft>
                          <a:spcPts val="0"/>
                        </a:spcAft>
                        <a:buClrTx/>
                        <a:buSzTx/>
                        <a:buFontTx/>
                        <a:buNone/>
                        <a:tabLst/>
                        <a:defRPr/>
                      </a:pPr>
                      <a:r>
                        <a:rPr lang="en-GB" sz="1400" b="1" dirty="0" smtClean="0">
                          <a:solidFill>
                            <a:schemeClr val="bg1"/>
                          </a:solidFill>
                          <a:latin typeface="+mn-lt"/>
                        </a:rPr>
                        <a:t>Comments</a:t>
                      </a:r>
                      <a:endParaRPr lang="en-GB" sz="1400" b="1" baseline="30000" dirty="0" smtClean="0">
                        <a:solidFill>
                          <a:schemeClr val="bg1"/>
                        </a:solidFill>
                        <a:latin typeface="+mn-lt"/>
                      </a:endParaRPr>
                    </a:p>
                  </a:txBody>
                  <a:tcPr/>
                </a:tc>
              </a:tr>
              <a:tr h="2271317">
                <a:tc>
                  <a:txBody>
                    <a:bodyPr/>
                    <a:lstStyle/>
                    <a:p>
                      <a:pPr>
                        <a:spcBef>
                          <a:spcPts val="300"/>
                        </a:spcBef>
                      </a:pPr>
                      <a:r>
                        <a:rPr lang="en-GB" sz="1400" dirty="0" smtClean="0">
                          <a:latin typeface="+mn-lt"/>
                        </a:rPr>
                        <a:t>Antiandrogens</a:t>
                      </a:r>
                      <a:r>
                        <a:rPr lang="en-GB" sz="1400" baseline="30000" dirty="0" smtClean="0">
                          <a:latin typeface="+mn-lt"/>
                        </a:rPr>
                        <a:t>1</a:t>
                      </a:r>
                      <a:endParaRPr lang="en-GB" sz="1400" baseline="30000" dirty="0">
                        <a:latin typeface="+mn-lt"/>
                      </a:endParaRPr>
                    </a:p>
                  </a:txBody>
                  <a:tcPr/>
                </a:tc>
                <a:tc>
                  <a:txBody>
                    <a:bodyPr/>
                    <a:lstStyle/>
                    <a:p>
                      <a:pPr marL="171450" indent="-171450">
                        <a:spcBef>
                          <a:spcPts val="300"/>
                        </a:spcBef>
                        <a:buClr>
                          <a:srgbClr val="E95531"/>
                        </a:buClr>
                        <a:buFont typeface="Arial" panose="020B0604020202020204" pitchFamily="34" charset="0"/>
                        <a:buChar char="•"/>
                      </a:pPr>
                      <a:r>
                        <a:rPr lang="en-US" altLang="zh-CN" sz="1400" baseline="0" dirty="0" smtClean="0">
                          <a:latin typeface="+mn-lt"/>
                        </a:rPr>
                        <a:t>Steroidal</a:t>
                      </a:r>
                      <a:r>
                        <a:rPr lang="en-US" altLang="zh-CN" sz="1400" baseline="30000" dirty="0" smtClean="0">
                          <a:latin typeface="+mn-lt"/>
                        </a:rPr>
                        <a:t>1</a:t>
                      </a:r>
                    </a:p>
                    <a:p>
                      <a:pPr marL="457200" marR="0" indent="-274320" algn="l" defTabSz="685800" rtl="0" eaLnBrk="1" fontAlgn="auto" latinLnBrk="0" hangingPunct="1">
                        <a:lnSpc>
                          <a:spcPct val="100000"/>
                        </a:lnSpc>
                        <a:spcBef>
                          <a:spcPts val="300"/>
                        </a:spcBef>
                        <a:spcAft>
                          <a:spcPts val="0"/>
                        </a:spcAft>
                        <a:buClr>
                          <a:srgbClr val="E95531"/>
                        </a:buClr>
                        <a:buSzTx/>
                        <a:buFont typeface="Calibri Light" panose="020F0302020204030204" pitchFamily="34" charset="0"/>
                        <a:buChar char="–"/>
                        <a:tabLst/>
                        <a:defRPr/>
                      </a:pPr>
                      <a:r>
                        <a:rPr lang="en-US" altLang="zh-CN" sz="1400" baseline="0" dirty="0" smtClean="0">
                          <a:latin typeface="+mn-lt"/>
                        </a:rPr>
                        <a:t>Cyproterone acetate</a:t>
                      </a:r>
                      <a:r>
                        <a:rPr lang="en-US" altLang="zh-CN" sz="1400" baseline="30000" dirty="0" smtClean="0">
                          <a:latin typeface="+mn-lt"/>
                        </a:rPr>
                        <a:t>a</a:t>
                      </a:r>
                      <a:endParaRPr lang="en-US" altLang="zh-CN" sz="1400" baseline="0" dirty="0" smtClean="0">
                        <a:latin typeface="+mn-lt"/>
                      </a:endParaRPr>
                    </a:p>
                    <a:p>
                      <a:pPr marL="457200" indent="-274320">
                        <a:spcBef>
                          <a:spcPts val="300"/>
                        </a:spcBef>
                        <a:buClr>
                          <a:srgbClr val="E95531"/>
                        </a:buClr>
                        <a:buFont typeface="Calibri Light" panose="020F0302020204030204" pitchFamily="34" charset="0"/>
                        <a:buChar char="–"/>
                      </a:pPr>
                      <a:r>
                        <a:rPr lang="en-US" altLang="zh-CN" sz="1400" baseline="0" dirty="0" smtClean="0">
                          <a:latin typeface="+mn-lt"/>
                        </a:rPr>
                        <a:t>Megestrol acetate</a:t>
                      </a:r>
                    </a:p>
                    <a:p>
                      <a:pPr marL="457200" indent="-274320">
                        <a:spcBef>
                          <a:spcPts val="300"/>
                        </a:spcBef>
                        <a:buClr>
                          <a:srgbClr val="E95531"/>
                        </a:buClr>
                        <a:buFont typeface="Calibri Light" panose="020F0302020204030204" pitchFamily="34" charset="0"/>
                        <a:buChar char="–"/>
                      </a:pPr>
                      <a:r>
                        <a:rPr lang="en-US" altLang="zh-CN" sz="1400" baseline="0" dirty="0" smtClean="0">
                          <a:latin typeface="+mn-lt"/>
                        </a:rPr>
                        <a:t>Medroxyprogesterone acetate</a:t>
                      </a:r>
                      <a:r>
                        <a:rPr lang="en-US" altLang="zh-CN" sz="1400" baseline="30000" dirty="0" smtClean="0">
                          <a:latin typeface="+mn-lt"/>
                        </a:rPr>
                        <a:t>a</a:t>
                      </a:r>
                    </a:p>
                    <a:p>
                      <a:pPr marL="171450" indent="-171450">
                        <a:spcBef>
                          <a:spcPts val="300"/>
                        </a:spcBef>
                        <a:buClr>
                          <a:srgbClr val="E95531"/>
                        </a:buClr>
                        <a:buFont typeface="Arial" panose="020B0604020202020204" pitchFamily="34" charset="0"/>
                        <a:buChar char="•"/>
                      </a:pPr>
                      <a:r>
                        <a:rPr lang="en-US" altLang="zh-CN" sz="1400" baseline="0" dirty="0" smtClean="0">
                          <a:latin typeface="+mn-lt"/>
                        </a:rPr>
                        <a:t>Nonsteroidal</a:t>
                      </a:r>
                      <a:r>
                        <a:rPr lang="en-US" altLang="zh-CN" sz="1400" baseline="30000" dirty="0" smtClean="0">
                          <a:latin typeface="+mn-lt"/>
                        </a:rPr>
                        <a:t>1</a:t>
                      </a:r>
                    </a:p>
                    <a:p>
                      <a:pPr marL="457200" indent="-274320">
                        <a:spcBef>
                          <a:spcPts val="300"/>
                        </a:spcBef>
                        <a:buClr>
                          <a:srgbClr val="E95531"/>
                        </a:buClr>
                        <a:buFont typeface="Calibri Light" panose="020F0302020204030204" pitchFamily="34" charset="0"/>
                        <a:buChar char="–"/>
                      </a:pPr>
                      <a:r>
                        <a:rPr lang="en-US" altLang="zh-CN" sz="1400" baseline="0" dirty="0" smtClean="0">
                          <a:latin typeface="+mn-lt"/>
                        </a:rPr>
                        <a:t>Flutamide</a:t>
                      </a:r>
                    </a:p>
                    <a:p>
                      <a:pPr marL="457200" indent="-274320">
                        <a:spcBef>
                          <a:spcPts val="300"/>
                        </a:spcBef>
                        <a:buClr>
                          <a:srgbClr val="E95531"/>
                        </a:buClr>
                        <a:buFont typeface="Calibri Light" panose="020F0302020204030204" pitchFamily="34" charset="0"/>
                        <a:buChar char="–"/>
                      </a:pPr>
                      <a:r>
                        <a:rPr lang="en-US" sz="1400" baseline="0" dirty="0" smtClean="0">
                          <a:latin typeface="+mn-lt"/>
                        </a:rPr>
                        <a:t>Bicalutamide</a:t>
                      </a:r>
                    </a:p>
                    <a:p>
                      <a:pPr marL="457200" indent="-274320">
                        <a:spcBef>
                          <a:spcPts val="300"/>
                        </a:spcBef>
                        <a:buClr>
                          <a:srgbClr val="E95531"/>
                        </a:buClr>
                        <a:buFont typeface="Calibri Light" panose="020F0302020204030204" pitchFamily="34" charset="0"/>
                        <a:buChar char="–"/>
                      </a:pPr>
                      <a:r>
                        <a:rPr lang="en-US" sz="1400" baseline="0" dirty="0" smtClean="0">
                          <a:latin typeface="+mn-lt"/>
                        </a:rPr>
                        <a:t>Nilutamide</a:t>
                      </a:r>
                      <a:endParaRPr lang="en-US" sz="1400" b="0" baseline="0" dirty="0" smtClean="0">
                        <a:latin typeface="+mn-lt"/>
                      </a:endParaRPr>
                    </a:p>
                  </a:txBody>
                  <a:tcPr>
                    <a:lnT>
                      <a:noFill/>
                    </a:lnT>
                  </a:tcPr>
                </a:tc>
                <a:tc>
                  <a:txBody>
                    <a:bodyPr/>
                    <a:lstStyle/>
                    <a:p>
                      <a:pPr marL="285750" marR="0" indent="-285750" algn="l" defTabSz="685800" rtl="0" eaLnBrk="1" fontAlgn="auto" latinLnBrk="0" hangingPunct="1">
                        <a:lnSpc>
                          <a:spcPct val="100000"/>
                        </a:lnSpc>
                        <a:spcBef>
                          <a:spcPts val="0"/>
                        </a:spcBef>
                        <a:spcAft>
                          <a:spcPts val="0"/>
                        </a:spcAft>
                        <a:buClr>
                          <a:srgbClr val="E95531"/>
                        </a:buClr>
                        <a:buSzTx/>
                        <a:buFont typeface="Arial" panose="020B0604020202020204" pitchFamily="34" charset="0"/>
                        <a:buChar char="•"/>
                        <a:tabLst/>
                        <a:defRPr/>
                      </a:pPr>
                      <a:r>
                        <a:rPr lang="en-US" sz="1400" baseline="0" dirty="0" smtClean="0">
                          <a:latin typeface="+mn-lt"/>
                        </a:rPr>
                        <a:t>Both classes compete with endogenous androgens to bind to the androgen receptor.</a:t>
                      </a:r>
                      <a:r>
                        <a:rPr lang="en-GB" sz="1400" baseline="30000" dirty="0" smtClean="0">
                          <a:latin typeface="+mn-lt"/>
                        </a:rPr>
                        <a:t>1</a:t>
                      </a:r>
                      <a:endParaRPr lang="en-GB" sz="1400" baseline="0" dirty="0" smtClean="0">
                        <a:latin typeface="+mn-lt"/>
                      </a:endParaRPr>
                    </a:p>
                  </a:txBody>
                  <a:tcPr marL="0"/>
                </a:tc>
                <a:tc>
                  <a:txBody>
                    <a:bodyPr/>
                    <a:lstStyle/>
                    <a:p>
                      <a:pPr marL="274320" indent="-274320">
                        <a:spcBef>
                          <a:spcPts val="300"/>
                        </a:spcBef>
                        <a:buClr>
                          <a:srgbClr val="E95531"/>
                        </a:buClr>
                        <a:buFont typeface="Arial" panose="020B0604020202020204" pitchFamily="34" charset="0"/>
                        <a:buChar char="•"/>
                      </a:pPr>
                      <a:r>
                        <a:rPr lang="en-GB" sz="1400" dirty="0" smtClean="0">
                          <a:latin typeface="+mn-lt"/>
                        </a:rPr>
                        <a:t>Steroidal</a:t>
                      </a:r>
                      <a:r>
                        <a:rPr lang="en-GB" sz="1400" baseline="30000" dirty="0" smtClean="0">
                          <a:latin typeface="+mn-lt"/>
                        </a:rPr>
                        <a:t>1</a:t>
                      </a:r>
                    </a:p>
                    <a:p>
                      <a:pPr marL="457200" indent="-274320">
                        <a:spcBef>
                          <a:spcPts val="300"/>
                        </a:spcBef>
                        <a:buClr>
                          <a:srgbClr val="E95531"/>
                        </a:buClr>
                        <a:buFont typeface="Calibri Light" panose="020F0302020204030204" pitchFamily="34" charset="0"/>
                        <a:buChar char="–"/>
                      </a:pPr>
                      <a:r>
                        <a:rPr lang="en-GB" sz="1400" dirty="0" smtClean="0">
                          <a:latin typeface="+mn-lt"/>
                        </a:rPr>
                        <a:t>Shows cardiovascular toxicity and hepatotoxicity</a:t>
                      </a:r>
                    </a:p>
                    <a:p>
                      <a:pPr marL="182880" indent="0">
                        <a:spcBef>
                          <a:spcPts val="300"/>
                        </a:spcBef>
                        <a:buClr>
                          <a:schemeClr val="accent1"/>
                        </a:buClr>
                        <a:buFont typeface="Calibri Light" panose="020F0302020204030204" pitchFamily="34" charset="0"/>
                        <a:buNone/>
                      </a:pPr>
                      <a:endParaRPr lang="en-GB" sz="1400" dirty="0" smtClean="0">
                        <a:latin typeface="+mn-lt"/>
                      </a:endParaRPr>
                    </a:p>
                    <a:p>
                      <a:pPr marL="171450" marR="0" indent="-171450" algn="l" defTabSz="685800" rtl="0" eaLnBrk="1" fontAlgn="auto" latinLnBrk="0" hangingPunct="1">
                        <a:lnSpc>
                          <a:spcPct val="100000"/>
                        </a:lnSpc>
                        <a:spcBef>
                          <a:spcPts val="300"/>
                        </a:spcBef>
                        <a:spcAft>
                          <a:spcPts val="0"/>
                        </a:spcAft>
                        <a:buClr>
                          <a:srgbClr val="E95531"/>
                        </a:buClr>
                        <a:buSzTx/>
                        <a:buFont typeface="Arial" panose="020B0604020202020204" pitchFamily="34" charset="0"/>
                        <a:buChar char="•"/>
                        <a:tabLst/>
                        <a:defRPr/>
                      </a:pPr>
                      <a:r>
                        <a:rPr lang="en-GB" sz="1400" baseline="0" dirty="0" smtClean="0">
                          <a:latin typeface="+mn-lt"/>
                        </a:rPr>
                        <a:t>Nonsteroidal</a:t>
                      </a:r>
                      <a:r>
                        <a:rPr lang="en-GB" sz="1400" baseline="30000" dirty="0" smtClean="0">
                          <a:latin typeface="+mn-lt"/>
                        </a:rPr>
                        <a:t>1</a:t>
                      </a:r>
                      <a:endParaRPr lang="en-GB" sz="1400" baseline="0" dirty="0" smtClean="0">
                        <a:latin typeface="+mn-lt"/>
                      </a:endParaRPr>
                    </a:p>
                    <a:p>
                      <a:pPr marL="457200" marR="0" indent="-274320" algn="l" defTabSz="685800" rtl="0" eaLnBrk="1" fontAlgn="auto" latinLnBrk="0" hangingPunct="1">
                        <a:lnSpc>
                          <a:spcPct val="100000"/>
                        </a:lnSpc>
                        <a:spcBef>
                          <a:spcPts val="300"/>
                        </a:spcBef>
                        <a:spcAft>
                          <a:spcPts val="0"/>
                        </a:spcAft>
                        <a:buClr>
                          <a:srgbClr val="E95531"/>
                        </a:buClr>
                        <a:buSzTx/>
                        <a:buFont typeface="Calibri Light" panose="020F0302020204030204" pitchFamily="34" charset="0"/>
                        <a:buChar char="–"/>
                        <a:tabLst/>
                        <a:defRPr/>
                      </a:pPr>
                      <a:r>
                        <a:rPr lang="en-GB" sz="1400" baseline="0" dirty="0" smtClean="0">
                          <a:latin typeface="+mn-lt"/>
                        </a:rPr>
                        <a:t>Improves quality of life and compliance</a:t>
                      </a:r>
                    </a:p>
                    <a:p>
                      <a:pPr marL="457200" indent="-274320">
                        <a:spcBef>
                          <a:spcPts val="300"/>
                        </a:spcBef>
                        <a:buClr>
                          <a:srgbClr val="E95531"/>
                        </a:buClr>
                        <a:buFont typeface="Calibri Light" panose="020F0302020204030204" pitchFamily="34" charset="0"/>
                        <a:buChar char="–"/>
                      </a:pPr>
                      <a:r>
                        <a:rPr lang="en-GB" sz="1400" baseline="0" dirty="0" smtClean="0">
                          <a:latin typeface="+mn-lt"/>
                        </a:rPr>
                        <a:t>Shows fatal liver toxicity</a:t>
                      </a:r>
                    </a:p>
                  </a:txBody>
                  <a:tcPr marL="0"/>
                </a:tc>
              </a:tr>
              <a:tr h="975888">
                <a:tc>
                  <a:txBody>
                    <a:bodyPr/>
                    <a:lstStyle/>
                    <a:p>
                      <a:pPr>
                        <a:spcBef>
                          <a:spcPts val="300"/>
                        </a:spcBef>
                      </a:pPr>
                      <a:r>
                        <a:rPr lang="en-GB" sz="1400" dirty="0" smtClean="0">
                          <a:latin typeface="+mn-lt"/>
                        </a:rPr>
                        <a:t>Antiandrogen</a:t>
                      </a:r>
                    </a:p>
                    <a:p>
                      <a:pPr>
                        <a:spcBef>
                          <a:spcPts val="300"/>
                        </a:spcBef>
                      </a:pPr>
                      <a:r>
                        <a:rPr lang="en-GB" sz="1400" dirty="0" smtClean="0">
                          <a:latin typeface="+mn-lt"/>
                        </a:rPr>
                        <a:t>(second generation)</a:t>
                      </a:r>
                      <a:r>
                        <a:rPr lang="en-GB" sz="1400" baseline="30000" dirty="0" smtClean="0">
                          <a:latin typeface="+mn-lt"/>
                        </a:rPr>
                        <a:t>2</a:t>
                      </a:r>
                      <a:endParaRPr lang="en-GB" sz="1400" baseline="30000" dirty="0">
                        <a:latin typeface="+mn-lt"/>
                      </a:endParaRPr>
                    </a:p>
                  </a:txBody>
                  <a:tcPr/>
                </a:tc>
                <a:tc>
                  <a:txBody>
                    <a:bodyPr/>
                    <a:lstStyle/>
                    <a:p>
                      <a:pPr marL="285750" marR="0" indent="-285750" algn="l" defTabSz="685800" rtl="0" eaLnBrk="1" fontAlgn="auto" latinLnBrk="0" hangingPunct="1">
                        <a:lnSpc>
                          <a:spcPct val="100000"/>
                        </a:lnSpc>
                        <a:spcBef>
                          <a:spcPts val="300"/>
                        </a:spcBef>
                        <a:spcAft>
                          <a:spcPts val="0"/>
                        </a:spcAft>
                        <a:buClr>
                          <a:srgbClr val="E95531"/>
                        </a:buClr>
                        <a:buSzTx/>
                        <a:buFont typeface="Arial"/>
                        <a:buChar char="•"/>
                        <a:tabLst/>
                        <a:defRPr/>
                      </a:pPr>
                      <a:r>
                        <a:rPr lang="en-US" sz="1400" baseline="0" dirty="0" smtClean="0">
                          <a:latin typeface="+mn-lt"/>
                        </a:rPr>
                        <a:t>Enzalutamide</a:t>
                      </a:r>
                      <a:r>
                        <a:rPr lang="en-GB" sz="1400" baseline="30000" dirty="0" smtClean="0">
                          <a:latin typeface="+mn-lt"/>
                        </a:rPr>
                        <a:t>1,2</a:t>
                      </a:r>
                    </a:p>
                  </a:txBody>
                  <a:tcPr/>
                </a:tc>
                <a:tc>
                  <a:txBody>
                    <a:bodyPr/>
                    <a:lstStyle/>
                    <a:p>
                      <a:pPr marL="274320" marR="0" indent="-274320" algn="l" defTabSz="685800" rtl="0" eaLnBrk="1" fontAlgn="auto" latinLnBrk="0" hangingPunct="1">
                        <a:lnSpc>
                          <a:spcPct val="100000"/>
                        </a:lnSpc>
                        <a:spcBef>
                          <a:spcPts val="300"/>
                        </a:spcBef>
                        <a:spcAft>
                          <a:spcPts val="0"/>
                        </a:spcAft>
                        <a:buClr>
                          <a:srgbClr val="E95531"/>
                        </a:buClr>
                        <a:buSzTx/>
                        <a:buFont typeface="Arial"/>
                        <a:buChar char="•"/>
                        <a:tabLst/>
                        <a:defRPr/>
                      </a:pPr>
                      <a:r>
                        <a:rPr lang="en-GB" sz="1400" dirty="0" smtClean="0">
                          <a:latin typeface="+mn-lt"/>
                        </a:rPr>
                        <a:t>Shows 4-fold increased binding affinity for</a:t>
                      </a:r>
                      <a:r>
                        <a:rPr lang="en-GB" sz="1400" baseline="0" dirty="0" smtClean="0">
                          <a:latin typeface="+mn-lt"/>
                        </a:rPr>
                        <a:t> AR</a:t>
                      </a:r>
                      <a:r>
                        <a:rPr lang="en-GB" sz="1400" dirty="0" smtClean="0">
                          <a:latin typeface="+mn-lt"/>
                        </a:rPr>
                        <a:t>s</a:t>
                      </a:r>
                      <a:r>
                        <a:rPr lang="en-GB" sz="1400" baseline="0" dirty="0" smtClean="0">
                          <a:latin typeface="+mn-lt"/>
                        </a:rPr>
                        <a:t> compared with bicalutamide</a:t>
                      </a:r>
                      <a:r>
                        <a:rPr lang="en-GB" sz="1400" baseline="30000" dirty="0" smtClean="0">
                          <a:latin typeface="+mn-lt"/>
                        </a:rPr>
                        <a:t>2</a:t>
                      </a:r>
                    </a:p>
                  </a:txBody>
                  <a:tcPr marL="0"/>
                </a:tc>
                <a:tc>
                  <a:txBody>
                    <a:bodyPr/>
                    <a:lstStyle/>
                    <a:p>
                      <a:pPr marL="274320" indent="-274320">
                        <a:spcBef>
                          <a:spcPts val="300"/>
                        </a:spcBef>
                        <a:buClr>
                          <a:srgbClr val="E95531"/>
                        </a:buClr>
                        <a:buFont typeface="Arial"/>
                        <a:buChar char="•"/>
                      </a:pPr>
                      <a:r>
                        <a:rPr lang="en-GB" sz="1400" dirty="0" smtClean="0">
                          <a:latin typeface="+mn-lt"/>
                        </a:rPr>
                        <a:t>Shows superiority to</a:t>
                      </a:r>
                      <a:r>
                        <a:rPr lang="en-GB" sz="1400" baseline="0" dirty="0" smtClean="0">
                          <a:latin typeface="+mn-lt"/>
                        </a:rPr>
                        <a:t> first-</a:t>
                      </a:r>
                      <a:r>
                        <a:rPr lang="en-GB" sz="1400" dirty="0" smtClean="0">
                          <a:latin typeface="+mn-lt"/>
                        </a:rPr>
                        <a:t>generation antiandrogens</a:t>
                      </a:r>
                      <a:r>
                        <a:rPr lang="en-GB" sz="1400" baseline="30000" dirty="0" smtClean="0">
                          <a:latin typeface="+mn-lt"/>
                        </a:rPr>
                        <a:t>2</a:t>
                      </a:r>
                    </a:p>
                    <a:p>
                      <a:pPr marL="274320" indent="-274320">
                        <a:spcBef>
                          <a:spcPts val="300"/>
                        </a:spcBef>
                        <a:buClr>
                          <a:srgbClr val="E95531"/>
                        </a:buClr>
                        <a:buFont typeface="Arial"/>
                        <a:buChar char="•"/>
                      </a:pPr>
                      <a:r>
                        <a:rPr lang="en-GB" sz="1400" baseline="0" dirty="0" smtClean="0">
                          <a:latin typeface="+mn-lt"/>
                        </a:rPr>
                        <a:t>Shows significant overall improvement in survival</a:t>
                      </a:r>
                      <a:r>
                        <a:rPr lang="en-GB" sz="1400" baseline="30000" dirty="0" smtClean="0">
                          <a:latin typeface="+mn-lt"/>
                        </a:rPr>
                        <a:t>1</a:t>
                      </a:r>
                    </a:p>
                  </a:txBody>
                  <a:tcPr marL="0"/>
                </a:tc>
              </a:tr>
              <a:tr h="403517">
                <a:tc gridSpan="4">
                  <a:txBody>
                    <a:bodyPr/>
                    <a:lstStyle/>
                    <a:p>
                      <a:pPr>
                        <a:spcBef>
                          <a:spcPts val="300"/>
                        </a:spcBef>
                      </a:pPr>
                      <a:r>
                        <a:rPr lang="en-GB" sz="1400" baseline="30000" dirty="0" smtClean="0">
                          <a:latin typeface="+mn-lt"/>
                        </a:rPr>
                        <a:t>a</a:t>
                      </a:r>
                      <a:r>
                        <a:rPr lang="en-GB" sz="1400" baseline="0" dirty="0" smtClean="0">
                          <a:latin typeface="+mn-lt"/>
                        </a:rPr>
                        <a:t>Not approved for the treatment of prostate cancer in the United States</a:t>
                      </a:r>
                      <a:r>
                        <a:rPr lang="en-GB" sz="1400" baseline="30000" dirty="0" smtClean="0">
                          <a:latin typeface="+mn-lt"/>
                        </a:rPr>
                        <a:t>2</a:t>
                      </a:r>
                      <a:endParaRPr lang="en-GB" sz="1400" baseline="30000" dirty="0">
                        <a:latin typeface="+mn-lt"/>
                      </a:endParaRPr>
                    </a:p>
                  </a:txBody>
                  <a:tcPr marT="91440" marB="91440"/>
                </a:tc>
                <a:tc hMerge="1">
                  <a:txBody>
                    <a:bodyPr/>
                    <a:lstStyle/>
                    <a:p>
                      <a:pPr marL="285750" marR="0" indent="-285750" algn="l" defTabSz="685800" rtl="0" eaLnBrk="1" fontAlgn="auto" latinLnBrk="0" hangingPunct="1">
                        <a:lnSpc>
                          <a:spcPct val="100000"/>
                        </a:lnSpc>
                        <a:spcBef>
                          <a:spcPts val="0"/>
                        </a:spcBef>
                        <a:spcAft>
                          <a:spcPts val="0"/>
                        </a:spcAft>
                        <a:buClrTx/>
                        <a:buSzTx/>
                        <a:buFont typeface="Arial"/>
                        <a:buChar char="•"/>
                        <a:tabLst/>
                        <a:defRPr/>
                      </a:pPr>
                      <a:endParaRPr lang="en-US" b="0" baseline="0" dirty="0" smtClean="0"/>
                    </a:p>
                  </a:txBody>
                  <a:tcPr/>
                </a:tc>
                <a:tc hMerge="1">
                  <a:txBody>
                    <a:bodyPr/>
                    <a:lstStyle/>
                    <a:p>
                      <a:pPr marL="285750" indent="-285750">
                        <a:buFont typeface="Arial"/>
                        <a:buChar char="•"/>
                      </a:pPr>
                      <a:endParaRPr lang="en-GB" dirty="0"/>
                    </a:p>
                  </a:txBody>
                  <a:tcPr/>
                </a:tc>
                <a:tc hMerge="1">
                  <a:txBody>
                    <a:bodyPr/>
                    <a:lstStyle/>
                    <a:p>
                      <a:pPr marL="285750" indent="-285750">
                        <a:buFont typeface="Arial"/>
                        <a:buChar char="•"/>
                      </a:pPr>
                      <a:endParaRPr lang="en-GB" dirty="0"/>
                    </a:p>
                  </a:txBody>
                  <a:tcPr/>
                </a:tc>
              </a:tr>
            </a:tbl>
          </a:graphicData>
        </a:graphic>
      </p:graphicFrame>
      <p:sp>
        <p:nvSpPr>
          <p:cNvPr id="2" name="Title 1"/>
          <p:cNvSpPr>
            <a:spLocks noGrp="1"/>
          </p:cNvSpPr>
          <p:nvPr>
            <p:ph type="title"/>
          </p:nvPr>
        </p:nvSpPr>
        <p:spPr>
          <a:xfrm>
            <a:off x="165553" y="98652"/>
            <a:ext cx="7102475" cy="638175"/>
          </a:xfrm>
        </p:spPr>
        <p:txBody>
          <a:bodyPr>
            <a:normAutofit/>
          </a:bodyPr>
          <a:lstStyle/>
          <a:p>
            <a:pPr indent="-274320"/>
            <a:r>
              <a:rPr lang="en-GB" sz="3000" b="1" dirty="0">
                <a:solidFill>
                  <a:schemeClr val="accent2">
                    <a:lumMod val="50000"/>
                  </a:schemeClr>
                </a:solidFill>
                <a:ea typeface="+mj-ea"/>
                <a:cs typeface="+mj-cs"/>
              </a:rPr>
              <a:t>Androgen Deprivation Therapy (cont.)</a:t>
            </a:r>
          </a:p>
        </p:txBody>
      </p:sp>
      <p:sp>
        <p:nvSpPr>
          <p:cNvPr id="8" name="TextBox 7"/>
          <p:cNvSpPr txBox="1"/>
          <p:nvPr/>
        </p:nvSpPr>
        <p:spPr>
          <a:xfrm>
            <a:off x="136525" y="6270033"/>
            <a:ext cx="5867682" cy="338554"/>
          </a:xfrm>
          <a:prstGeom prst="rect">
            <a:avLst/>
          </a:prstGeom>
          <a:noFill/>
        </p:spPr>
        <p:txBody>
          <a:bodyPr wrap="square" rtlCol="0">
            <a:spAutoFit/>
          </a:bodyPr>
          <a:lstStyle/>
          <a:p>
            <a:pPr marL="228600" indent="-228600">
              <a:buFontTx/>
              <a:buAutoNum type="arabicPeriod"/>
              <a:defRPr/>
            </a:pPr>
            <a:r>
              <a:rPr lang="en-GB" sz="800" dirty="0" smtClean="0"/>
              <a:t>http://uroweb.org/wp-content/uploads/09-Prostate-Cancer_LR.pdf. Accessed April 8, 2016.</a:t>
            </a:r>
          </a:p>
          <a:p>
            <a:pPr marL="228600" indent="-228600">
              <a:buFontTx/>
              <a:buAutoNum type="arabicPeriod"/>
              <a:defRPr/>
            </a:pPr>
            <a:r>
              <a:rPr lang="en-GB" sz="800" dirty="0" smtClean="0"/>
              <a:t>Wadosky KM, et al. </a:t>
            </a:r>
            <a:r>
              <a:rPr lang="en-GB" sz="800" i="1" dirty="0" smtClean="0"/>
              <a:t>Int J Biol Sci. </a:t>
            </a:r>
            <a:r>
              <a:rPr lang="en-GB" sz="800" dirty="0" smtClean="0"/>
              <a:t>2016;12(4):409-426. </a:t>
            </a:r>
            <a:endParaRPr lang="en-GB" sz="800" dirty="0">
              <a:cs typeface="Arial"/>
            </a:endParaRPr>
          </a:p>
        </p:txBody>
      </p:sp>
      <p:sp>
        <p:nvSpPr>
          <p:cNvPr id="7" name="TextBox 6"/>
          <p:cNvSpPr txBox="1"/>
          <p:nvPr/>
        </p:nvSpPr>
        <p:spPr>
          <a:xfrm>
            <a:off x="515178" y="1266727"/>
            <a:ext cx="8407371" cy="338554"/>
          </a:xfrm>
          <a:prstGeom prst="rect">
            <a:avLst/>
          </a:prstGeom>
          <a:noFill/>
        </p:spPr>
        <p:txBody>
          <a:bodyPr wrap="square" rtlCol="0">
            <a:spAutoFit/>
          </a:bodyPr>
          <a:lstStyle/>
          <a:p>
            <a:pPr algn="ctr"/>
            <a:r>
              <a:rPr lang="en-GB" sz="1600" b="1" dirty="0" smtClean="0"/>
              <a:t>Description of various drug classes</a:t>
            </a:r>
            <a:r>
              <a:rPr lang="en-GB" sz="1600" b="1" baseline="30000" dirty="0" smtClean="0"/>
              <a:t>1,2</a:t>
            </a:r>
            <a:r>
              <a:rPr lang="en-GB" sz="1600" b="1" dirty="0" smtClean="0"/>
              <a:t> (cont.)</a:t>
            </a:r>
            <a:endParaRPr lang="en-GB" sz="1600" b="1" dirty="0"/>
          </a:p>
        </p:txBody>
      </p:sp>
      <p:sp>
        <p:nvSpPr>
          <p:cNvPr id="10" name="Pentagon 9"/>
          <p:cNvSpPr/>
          <p:nvPr/>
        </p:nvSpPr>
        <p:spPr>
          <a:xfrm>
            <a:off x="-43103" y="1020483"/>
            <a:ext cx="696685" cy="387508"/>
          </a:xfrm>
          <a:prstGeom prst="homePlate">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10800000" scaled="1"/>
            <a:tileRect/>
          </a:gradFill>
          <a:ln>
            <a:no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sz="1600" dirty="0"/>
          </a:p>
        </p:txBody>
      </p:sp>
      <p:sp>
        <p:nvSpPr>
          <p:cNvPr id="12" name="TextBox 11"/>
          <p:cNvSpPr txBox="1"/>
          <p:nvPr/>
        </p:nvSpPr>
        <p:spPr>
          <a:xfrm>
            <a:off x="-22034" y="1044960"/>
            <a:ext cx="655629" cy="338554"/>
          </a:xfrm>
          <a:prstGeom prst="rect">
            <a:avLst/>
          </a:prstGeom>
          <a:noFill/>
        </p:spPr>
        <p:txBody>
          <a:bodyPr wrap="none" rtlCol="0">
            <a:spAutoFit/>
          </a:bodyPr>
          <a:lstStyle/>
          <a:p>
            <a:r>
              <a:rPr lang="en-GB" sz="1600" spc="-38" dirty="0" smtClean="0">
                <a:solidFill>
                  <a:srgbClr val="A7381D"/>
                </a:solidFill>
                <a:ea typeface="+mj-ea"/>
                <a:cs typeface="+mj-cs"/>
              </a:rPr>
              <a:t>13/</a:t>
            </a:r>
            <a:r>
              <a:rPr lang="en-GB" sz="1600" spc="-38" dirty="0" smtClean="0">
                <a:solidFill>
                  <a:srgbClr val="A7381D"/>
                </a:solidFill>
              </a:rPr>
              <a:t>35</a:t>
            </a:r>
            <a:endParaRPr lang="en-GB" sz="1600" spc="-38" dirty="0">
              <a:solidFill>
                <a:srgbClr val="A7381D"/>
              </a:solidFill>
            </a:endParaRPr>
          </a:p>
        </p:txBody>
      </p:sp>
      <p:sp>
        <p:nvSpPr>
          <p:cNvPr id="9" name="TextBox 8"/>
          <p:cNvSpPr txBox="1"/>
          <p:nvPr/>
        </p:nvSpPr>
        <p:spPr>
          <a:xfrm>
            <a:off x="6404982" y="5962163"/>
            <a:ext cx="2739018" cy="246221"/>
          </a:xfrm>
          <a:prstGeom prst="rect">
            <a:avLst/>
          </a:prstGeom>
          <a:noFill/>
        </p:spPr>
        <p:txBody>
          <a:bodyPr wrap="square" rtlCol="0">
            <a:spAutoFit/>
          </a:bodyPr>
          <a:lstStyle/>
          <a:p>
            <a:pPr algn="r"/>
            <a:r>
              <a:rPr lang="en-GB" sz="1000" dirty="0" smtClean="0"/>
              <a:t>Adapted from Mottet, 2015</a:t>
            </a:r>
            <a:r>
              <a:rPr lang="en-GB" sz="1000" baseline="30000" dirty="0" smtClean="0"/>
              <a:t>1</a:t>
            </a:r>
            <a:r>
              <a:rPr lang="en-GB" sz="1000" dirty="0" smtClean="0"/>
              <a:t>; Wadosky, 2016</a:t>
            </a:r>
            <a:r>
              <a:rPr lang="en-GB" sz="1000" baseline="30000" dirty="0" smtClean="0"/>
              <a:t>2</a:t>
            </a:r>
            <a:endParaRPr lang="en-GB" sz="1000" baseline="30000" dirty="0"/>
          </a:p>
        </p:txBody>
      </p:sp>
      <p:sp>
        <p:nvSpPr>
          <p:cNvPr id="3" name="TextBox 2"/>
          <p:cNvSpPr txBox="1"/>
          <p:nvPr/>
        </p:nvSpPr>
        <p:spPr>
          <a:xfrm>
            <a:off x="362778" y="5961370"/>
            <a:ext cx="3882939" cy="276999"/>
          </a:xfrm>
          <a:prstGeom prst="rect">
            <a:avLst/>
          </a:prstGeom>
          <a:noFill/>
        </p:spPr>
        <p:txBody>
          <a:bodyPr wrap="square" rtlCol="0">
            <a:spAutoFit/>
          </a:bodyPr>
          <a:lstStyle/>
          <a:p>
            <a:r>
              <a:rPr lang="en-GB" sz="1200" dirty="0" smtClean="0"/>
              <a:t>AR, androgen receptor; DNA, deoxyribonucleic acid. </a:t>
            </a:r>
            <a:endParaRPr lang="en-GB" sz="1200" dirty="0"/>
          </a:p>
        </p:txBody>
      </p:sp>
    </p:spTree>
    <p:extLst>
      <p:ext uri="{BB962C8B-B14F-4D97-AF65-F5344CB8AC3E}">
        <p14:creationId xmlns:p14="http://schemas.microsoft.com/office/powerpoint/2010/main" val="3320095689"/>
      </p:ext>
    </p:extLst>
  </p:cSld>
  <p:clrMapOvr>
    <a:masterClrMapping/>
  </p:clrMapOvr>
  <p:transition spd="slow">
    <p:push dir="u"/>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8" name="Group 107"/>
          <p:cNvGrpSpPr/>
          <p:nvPr/>
        </p:nvGrpSpPr>
        <p:grpSpPr>
          <a:xfrm>
            <a:off x="463550" y="1592262"/>
            <a:ext cx="8216900" cy="1826566"/>
            <a:chOff x="533400" y="1592262"/>
            <a:chExt cx="8216900" cy="1826566"/>
          </a:xfrm>
        </p:grpSpPr>
        <p:sp>
          <p:nvSpPr>
            <p:cNvPr id="59" name="AutoShape 50"/>
            <p:cNvSpPr>
              <a:spLocks noChangeAspect="1" noChangeArrowheads="1" noTextEdit="1"/>
            </p:cNvSpPr>
            <p:nvPr/>
          </p:nvSpPr>
          <p:spPr bwMode="auto">
            <a:xfrm>
              <a:off x="533400" y="1592263"/>
              <a:ext cx="8216900" cy="160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Rectangle 52"/>
            <p:cNvSpPr>
              <a:spLocks noChangeArrowheads="1"/>
            </p:cNvSpPr>
            <p:nvPr/>
          </p:nvSpPr>
          <p:spPr bwMode="auto">
            <a:xfrm flipH="1">
              <a:off x="539750" y="1598613"/>
              <a:ext cx="1309688" cy="274638"/>
            </a:xfrm>
            <a:prstGeom prst="round1Rect">
              <a:avLst>
                <a:gd name="adj" fmla="val 50000"/>
              </a:avLst>
            </a:prstGeom>
            <a:solidFill>
              <a:srgbClr val="E95531"/>
            </a:solidFill>
            <a:ln>
              <a:noFill/>
            </a:ln>
          </p:spPr>
          <p:txBody>
            <a:bodyPr vert="horz" wrap="square" lIns="91440" tIns="45720" rIns="91440" bIns="45720" numCol="1" anchor="t" anchorCtr="0" compatLnSpc="1">
              <a:prstTxWarp prst="textNoShape">
                <a:avLst/>
              </a:prstTxWarp>
            </a:bodyPr>
            <a:lstStyle/>
            <a:p>
              <a:endParaRPr lang="en-US"/>
            </a:p>
          </p:txBody>
        </p:sp>
        <p:sp>
          <p:nvSpPr>
            <p:cNvPr id="61" name="Rectangle 53"/>
            <p:cNvSpPr>
              <a:spLocks noChangeArrowheads="1"/>
            </p:cNvSpPr>
            <p:nvPr/>
          </p:nvSpPr>
          <p:spPr bwMode="auto">
            <a:xfrm>
              <a:off x="1849438" y="1598613"/>
              <a:ext cx="2098675" cy="274638"/>
            </a:xfrm>
            <a:prstGeom prst="rect">
              <a:avLst/>
            </a:prstGeom>
            <a:solidFill>
              <a:srgbClr val="E95531"/>
            </a:solidFill>
            <a:ln>
              <a:noFill/>
            </a:ln>
          </p:spPr>
          <p:txBody>
            <a:bodyPr vert="horz" wrap="square" lIns="91440" tIns="45720" rIns="91440" bIns="45720" numCol="1" anchor="t" anchorCtr="0" compatLnSpc="1">
              <a:prstTxWarp prst="textNoShape">
                <a:avLst/>
              </a:prstTxWarp>
            </a:bodyPr>
            <a:lstStyle/>
            <a:p>
              <a:endParaRPr lang="en-US"/>
            </a:p>
          </p:txBody>
        </p:sp>
        <p:sp>
          <p:nvSpPr>
            <p:cNvPr id="62" name="Rectangle 54"/>
            <p:cNvSpPr>
              <a:spLocks noChangeArrowheads="1"/>
            </p:cNvSpPr>
            <p:nvPr/>
          </p:nvSpPr>
          <p:spPr bwMode="auto">
            <a:xfrm>
              <a:off x="3948113" y="1598613"/>
              <a:ext cx="2000250" cy="274638"/>
            </a:xfrm>
            <a:prstGeom prst="rect">
              <a:avLst/>
            </a:prstGeom>
            <a:solidFill>
              <a:srgbClr val="E95531"/>
            </a:solidFill>
            <a:ln>
              <a:noFill/>
            </a:ln>
          </p:spPr>
          <p:txBody>
            <a:bodyPr vert="horz" wrap="square" lIns="91440" tIns="45720" rIns="91440" bIns="45720" numCol="1" anchor="t" anchorCtr="0" compatLnSpc="1">
              <a:prstTxWarp prst="textNoShape">
                <a:avLst/>
              </a:prstTxWarp>
            </a:bodyPr>
            <a:lstStyle/>
            <a:p>
              <a:endParaRPr lang="en-US"/>
            </a:p>
          </p:txBody>
        </p:sp>
        <p:sp>
          <p:nvSpPr>
            <p:cNvPr id="63" name="Rectangle 55"/>
            <p:cNvSpPr>
              <a:spLocks noChangeArrowheads="1"/>
            </p:cNvSpPr>
            <p:nvPr/>
          </p:nvSpPr>
          <p:spPr bwMode="auto">
            <a:xfrm>
              <a:off x="5948363" y="1598613"/>
              <a:ext cx="2778125" cy="274638"/>
            </a:xfrm>
            <a:prstGeom prst="round1Rect">
              <a:avLst>
                <a:gd name="adj" fmla="val 50000"/>
              </a:avLst>
            </a:prstGeom>
            <a:solidFill>
              <a:srgbClr val="E95531"/>
            </a:solidFill>
            <a:ln>
              <a:noFill/>
            </a:ln>
          </p:spPr>
          <p:txBody>
            <a:bodyPr vert="horz" wrap="square" lIns="91440" tIns="45720" rIns="91440" bIns="45720" numCol="1" anchor="t" anchorCtr="0" compatLnSpc="1">
              <a:prstTxWarp prst="textNoShape">
                <a:avLst/>
              </a:prstTxWarp>
            </a:bodyPr>
            <a:lstStyle/>
            <a:p>
              <a:endParaRPr lang="en-US"/>
            </a:p>
          </p:txBody>
        </p:sp>
        <p:sp>
          <p:nvSpPr>
            <p:cNvPr id="64" name="Rectangle 56"/>
            <p:cNvSpPr>
              <a:spLocks noChangeArrowheads="1"/>
            </p:cNvSpPr>
            <p:nvPr/>
          </p:nvSpPr>
          <p:spPr bwMode="auto">
            <a:xfrm>
              <a:off x="539750" y="1873250"/>
              <a:ext cx="1309688" cy="1174749"/>
            </a:xfrm>
            <a:prstGeom prst="rect">
              <a:avLst/>
            </a:prstGeom>
            <a:solidFill>
              <a:srgbClr val="FACAC7"/>
            </a:solidFill>
            <a:ln>
              <a:noFill/>
            </a:ln>
          </p:spPr>
          <p:txBody>
            <a:bodyPr vert="horz" wrap="square" lIns="91440" tIns="45720" rIns="91440" bIns="45720" numCol="1" anchor="t" anchorCtr="0" compatLnSpc="1">
              <a:prstTxWarp prst="textNoShape">
                <a:avLst/>
              </a:prstTxWarp>
            </a:bodyPr>
            <a:lstStyle/>
            <a:p>
              <a:endParaRPr lang="en-US"/>
            </a:p>
          </p:txBody>
        </p:sp>
        <p:sp>
          <p:nvSpPr>
            <p:cNvPr id="65" name="Rectangle 57"/>
            <p:cNvSpPr>
              <a:spLocks noChangeArrowheads="1"/>
            </p:cNvSpPr>
            <p:nvPr/>
          </p:nvSpPr>
          <p:spPr bwMode="auto">
            <a:xfrm>
              <a:off x="1849438" y="1873250"/>
              <a:ext cx="2098675" cy="1174749"/>
            </a:xfrm>
            <a:prstGeom prst="rect">
              <a:avLst/>
            </a:prstGeom>
            <a:solidFill>
              <a:srgbClr val="FACAC7"/>
            </a:solidFill>
            <a:ln>
              <a:noFill/>
            </a:ln>
          </p:spPr>
          <p:txBody>
            <a:bodyPr vert="horz" wrap="square" lIns="91440" tIns="45720" rIns="91440" bIns="45720" numCol="1" anchor="t" anchorCtr="0" compatLnSpc="1">
              <a:prstTxWarp prst="textNoShape">
                <a:avLst/>
              </a:prstTxWarp>
            </a:bodyPr>
            <a:lstStyle/>
            <a:p>
              <a:endParaRPr lang="en-US"/>
            </a:p>
          </p:txBody>
        </p:sp>
        <p:sp>
          <p:nvSpPr>
            <p:cNvPr id="66" name="Rectangle 58"/>
            <p:cNvSpPr>
              <a:spLocks noChangeArrowheads="1"/>
            </p:cNvSpPr>
            <p:nvPr/>
          </p:nvSpPr>
          <p:spPr bwMode="auto">
            <a:xfrm>
              <a:off x="3948113" y="1873250"/>
              <a:ext cx="2000250" cy="1174749"/>
            </a:xfrm>
            <a:prstGeom prst="rect">
              <a:avLst/>
            </a:prstGeom>
            <a:solidFill>
              <a:srgbClr val="FACAC7"/>
            </a:solidFill>
            <a:ln>
              <a:noFill/>
            </a:ln>
          </p:spPr>
          <p:txBody>
            <a:bodyPr vert="horz" wrap="square" lIns="91440" tIns="45720" rIns="91440" bIns="45720" numCol="1" anchor="t" anchorCtr="0" compatLnSpc="1">
              <a:prstTxWarp prst="textNoShape">
                <a:avLst/>
              </a:prstTxWarp>
            </a:bodyPr>
            <a:lstStyle/>
            <a:p>
              <a:endParaRPr lang="en-US"/>
            </a:p>
          </p:txBody>
        </p:sp>
        <p:sp>
          <p:nvSpPr>
            <p:cNvPr id="67" name="Rectangle 59"/>
            <p:cNvSpPr>
              <a:spLocks noChangeArrowheads="1"/>
            </p:cNvSpPr>
            <p:nvPr/>
          </p:nvSpPr>
          <p:spPr bwMode="auto">
            <a:xfrm>
              <a:off x="5948363" y="1873250"/>
              <a:ext cx="2778125" cy="1174749"/>
            </a:xfrm>
            <a:prstGeom prst="rect">
              <a:avLst/>
            </a:prstGeom>
            <a:solidFill>
              <a:srgbClr val="FACAC7"/>
            </a:solidFill>
            <a:ln>
              <a:noFill/>
            </a:ln>
          </p:spPr>
          <p:txBody>
            <a:bodyPr vert="horz" wrap="square" lIns="91440" tIns="45720" rIns="91440" bIns="45720" numCol="1" anchor="t" anchorCtr="0" compatLnSpc="1">
              <a:prstTxWarp prst="textNoShape">
                <a:avLst/>
              </a:prstTxWarp>
            </a:bodyPr>
            <a:lstStyle/>
            <a:p>
              <a:endParaRPr lang="en-US"/>
            </a:p>
          </p:txBody>
        </p:sp>
        <p:sp>
          <p:nvSpPr>
            <p:cNvPr id="68" name="Rectangle 60"/>
            <p:cNvSpPr>
              <a:spLocks noChangeArrowheads="1"/>
            </p:cNvSpPr>
            <p:nvPr/>
          </p:nvSpPr>
          <p:spPr bwMode="auto">
            <a:xfrm flipV="1">
              <a:off x="539750" y="3048000"/>
              <a:ext cx="8186738" cy="370828"/>
            </a:xfrm>
            <a:prstGeom prst="round2SameRect">
              <a:avLst>
                <a:gd name="adj1" fmla="val 50000"/>
                <a:gd name="adj2" fmla="val 0"/>
              </a:avLst>
            </a:prstGeom>
            <a:solidFill>
              <a:srgbClr val="ECB1C4"/>
            </a:solidFill>
            <a:ln>
              <a:noFill/>
            </a:ln>
          </p:spPr>
          <p:txBody>
            <a:bodyPr vert="horz" wrap="square" lIns="91440" tIns="45720" rIns="91440" bIns="45720" numCol="1" anchor="t" anchorCtr="0" compatLnSpc="1">
              <a:prstTxWarp prst="textNoShape">
                <a:avLst/>
              </a:prstTxWarp>
            </a:bodyPr>
            <a:lstStyle/>
            <a:p>
              <a:endParaRPr lang="en-US"/>
            </a:p>
          </p:txBody>
        </p:sp>
        <p:sp>
          <p:nvSpPr>
            <p:cNvPr id="69" name="Line 61"/>
            <p:cNvSpPr>
              <a:spLocks noChangeShapeType="1"/>
            </p:cNvSpPr>
            <p:nvPr/>
          </p:nvSpPr>
          <p:spPr bwMode="auto">
            <a:xfrm>
              <a:off x="1849438" y="1592262"/>
              <a:ext cx="0" cy="1455737"/>
            </a:xfrm>
            <a:prstGeom prst="line">
              <a:avLst/>
            </a:prstGeom>
            <a:noFill/>
            <a:ln w="12700">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0" name="Line 62"/>
            <p:cNvSpPr>
              <a:spLocks noChangeShapeType="1"/>
            </p:cNvSpPr>
            <p:nvPr/>
          </p:nvSpPr>
          <p:spPr bwMode="auto">
            <a:xfrm>
              <a:off x="3948113" y="1592262"/>
              <a:ext cx="0" cy="1455737"/>
            </a:xfrm>
            <a:prstGeom prst="line">
              <a:avLst/>
            </a:prstGeom>
            <a:noFill/>
            <a:ln w="12700">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1" name="Line 63"/>
            <p:cNvSpPr>
              <a:spLocks noChangeShapeType="1"/>
            </p:cNvSpPr>
            <p:nvPr/>
          </p:nvSpPr>
          <p:spPr bwMode="auto">
            <a:xfrm>
              <a:off x="5948363" y="1592262"/>
              <a:ext cx="0" cy="1455737"/>
            </a:xfrm>
            <a:prstGeom prst="line">
              <a:avLst/>
            </a:prstGeom>
            <a:noFill/>
            <a:ln w="12700">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2" name="Line 64"/>
            <p:cNvSpPr>
              <a:spLocks noChangeShapeType="1"/>
            </p:cNvSpPr>
            <p:nvPr/>
          </p:nvSpPr>
          <p:spPr bwMode="auto">
            <a:xfrm>
              <a:off x="533400" y="1873251"/>
              <a:ext cx="8197850" cy="0"/>
            </a:xfrm>
            <a:prstGeom prst="line">
              <a:avLst/>
            </a:prstGeom>
            <a:noFill/>
            <a:ln w="0">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4" name="Line 66"/>
            <p:cNvSpPr>
              <a:spLocks noChangeShapeType="1"/>
            </p:cNvSpPr>
            <p:nvPr/>
          </p:nvSpPr>
          <p:spPr bwMode="auto">
            <a:xfrm>
              <a:off x="539750" y="1592263"/>
              <a:ext cx="0" cy="1565275"/>
            </a:xfrm>
            <a:prstGeom prst="line">
              <a:avLst/>
            </a:prstGeom>
            <a:noFill/>
            <a:ln w="12700">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5" name="Line 67"/>
            <p:cNvSpPr>
              <a:spLocks noChangeShapeType="1"/>
            </p:cNvSpPr>
            <p:nvPr/>
          </p:nvSpPr>
          <p:spPr bwMode="auto">
            <a:xfrm>
              <a:off x="8726488" y="1592263"/>
              <a:ext cx="0" cy="1566863"/>
            </a:xfrm>
            <a:prstGeom prst="line">
              <a:avLst/>
            </a:prstGeom>
            <a:noFill/>
            <a:ln w="12700">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6" name="Line 68"/>
            <p:cNvSpPr>
              <a:spLocks noChangeShapeType="1"/>
            </p:cNvSpPr>
            <p:nvPr/>
          </p:nvSpPr>
          <p:spPr bwMode="auto">
            <a:xfrm>
              <a:off x="533400" y="1598613"/>
              <a:ext cx="8197850" cy="0"/>
            </a:xfrm>
            <a:prstGeom prst="line">
              <a:avLst/>
            </a:prstGeom>
            <a:noFill/>
            <a:ln w="12700">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6" name="Line 64"/>
            <p:cNvSpPr>
              <a:spLocks noChangeShapeType="1"/>
            </p:cNvSpPr>
            <p:nvPr/>
          </p:nvSpPr>
          <p:spPr bwMode="auto">
            <a:xfrm>
              <a:off x="533400" y="3047999"/>
              <a:ext cx="8197850" cy="0"/>
            </a:xfrm>
            <a:prstGeom prst="line">
              <a:avLst/>
            </a:prstGeom>
            <a:noFill/>
            <a:ln w="0">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graphicFrame>
        <p:nvGraphicFramePr>
          <p:cNvPr id="104" name="Table 103"/>
          <p:cNvGraphicFramePr>
            <a:graphicFrameLocks noGrp="1"/>
          </p:cNvGraphicFramePr>
          <p:nvPr>
            <p:extLst>
              <p:ext uri="{D42A27DB-BD31-4B8C-83A1-F6EECF244321}">
                <p14:modId xmlns:p14="http://schemas.microsoft.com/office/powerpoint/2010/main" val="1805265254"/>
              </p:ext>
            </p:extLst>
          </p:nvPr>
        </p:nvGraphicFramePr>
        <p:xfrm>
          <a:off x="474517" y="1566228"/>
          <a:ext cx="8186788" cy="1767840"/>
        </p:xfrm>
        <a:graphic>
          <a:graphicData uri="http://schemas.openxmlformats.org/drawingml/2006/table">
            <a:tbl>
              <a:tblPr firstRow="1" bandRow="1">
                <a:tableStyleId>{2D5ABB26-0587-4C30-8999-92F81FD0307C}</a:tableStyleId>
              </a:tblPr>
              <a:tblGrid>
                <a:gridCol w="1310598"/>
                <a:gridCol w="2098804"/>
                <a:gridCol w="1999454"/>
                <a:gridCol w="2777932"/>
              </a:tblGrid>
              <a:tr h="267304">
                <a:tc>
                  <a:txBody>
                    <a:bodyPr/>
                    <a:lstStyle/>
                    <a:p>
                      <a:r>
                        <a:rPr lang="en-GB" sz="1400" b="1" dirty="0" smtClean="0">
                          <a:solidFill>
                            <a:schemeClr val="bg1"/>
                          </a:solidFill>
                        </a:rPr>
                        <a:t>Drug</a:t>
                      </a:r>
                      <a:r>
                        <a:rPr lang="en-GB" sz="1400" b="1" baseline="0" dirty="0" smtClean="0">
                          <a:solidFill>
                            <a:schemeClr val="bg1"/>
                          </a:solidFill>
                        </a:rPr>
                        <a:t> class</a:t>
                      </a:r>
                      <a:endParaRPr lang="en-GB" sz="1400" b="1" dirty="0">
                        <a:solidFill>
                          <a:schemeClr val="bg1"/>
                        </a:solidFill>
                        <a:latin typeface="+mj-lt"/>
                      </a:endParaRPr>
                    </a:p>
                  </a:txBody>
                  <a:tcPr>
                    <a:lnL>
                      <a:noFill/>
                    </a:lnL>
                    <a:lnR>
                      <a:noFill/>
                    </a:lnR>
                    <a:lnT>
                      <a:noFill/>
                    </a:lnT>
                    <a:lnB>
                      <a:noFill/>
                    </a:lnB>
                    <a:lnTlToBr w="12700" cmpd="sng">
                      <a:noFill/>
                      <a:prstDash val="solid"/>
                    </a:lnTlToBr>
                    <a:lnBlToTr w="12700" cmpd="sng">
                      <a:noFill/>
                      <a:prstDash val="solid"/>
                    </a:lnBlToTr>
                  </a:tcPr>
                </a:tc>
                <a:tc>
                  <a:txBody>
                    <a:bodyPr/>
                    <a:lstStyle/>
                    <a:p>
                      <a:r>
                        <a:rPr lang="en-GB" sz="1400" b="1" dirty="0" smtClean="0">
                          <a:solidFill>
                            <a:schemeClr val="bg1"/>
                          </a:solidFill>
                        </a:rPr>
                        <a:t>Approved drugs</a:t>
                      </a:r>
                      <a:endParaRPr lang="en-GB" sz="1400" b="1" dirty="0">
                        <a:solidFill>
                          <a:schemeClr val="bg1"/>
                        </a:solidFill>
                        <a:latin typeface="+mj-lt"/>
                      </a:endParaRPr>
                    </a:p>
                  </a:txBody>
                  <a:tcPr>
                    <a:lnL>
                      <a:noFill/>
                    </a:lnL>
                  </a:tcPr>
                </a:tc>
                <a:tc>
                  <a:txBody>
                    <a:bodyPr/>
                    <a:lstStyle/>
                    <a:p>
                      <a:r>
                        <a:rPr lang="en-GB" sz="1400" b="1" dirty="0" smtClean="0">
                          <a:solidFill>
                            <a:schemeClr val="bg1"/>
                          </a:solidFill>
                        </a:rPr>
                        <a:t>Mechanism of action</a:t>
                      </a:r>
                      <a:endParaRPr lang="en-GB" sz="1400" b="1" dirty="0">
                        <a:solidFill>
                          <a:schemeClr val="bg1"/>
                        </a:solidFill>
                        <a:latin typeface="+mj-lt"/>
                      </a:endParaRPr>
                    </a:p>
                  </a:txBody>
                  <a:tcPr/>
                </a:tc>
                <a:tc>
                  <a:txBody>
                    <a:bodyPr/>
                    <a:lstStyle/>
                    <a:p>
                      <a:r>
                        <a:rPr lang="en-GB" sz="1400" b="1" dirty="0" smtClean="0">
                          <a:solidFill>
                            <a:schemeClr val="bg1"/>
                          </a:solidFill>
                        </a:rPr>
                        <a:t>Comments</a:t>
                      </a:r>
                      <a:endParaRPr lang="en-GB" sz="1400" b="1" dirty="0">
                        <a:solidFill>
                          <a:schemeClr val="bg1"/>
                        </a:solidFill>
                        <a:latin typeface="+mj-lt"/>
                      </a:endParaRPr>
                    </a:p>
                  </a:txBody>
                  <a:tcPr/>
                </a:tc>
              </a:tr>
              <a:tr h="882102">
                <a:tc>
                  <a:txBody>
                    <a:bodyPr/>
                    <a:lstStyle/>
                    <a:p>
                      <a:r>
                        <a:rPr lang="en-GB" sz="1400" dirty="0" smtClean="0">
                          <a:latin typeface="+mn-lt"/>
                        </a:rPr>
                        <a:t>Oestrogens</a:t>
                      </a:r>
                      <a:endParaRPr lang="en-GB" sz="1400" dirty="0">
                        <a:latin typeface="+mn-lt"/>
                      </a:endParaRPr>
                    </a:p>
                  </a:txBody>
                  <a:tcPr>
                    <a:lnT>
                      <a:noFill/>
                    </a:lnT>
                  </a:tcPr>
                </a:tc>
                <a:tc>
                  <a:txBody>
                    <a:bodyPr/>
                    <a:lstStyle/>
                    <a:p>
                      <a:pPr marL="171450" marR="0" indent="-171450" algn="l" defTabSz="685800" rtl="0" eaLnBrk="1" fontAlgn="auto" latinLnBrk="0" hangingPunct="1">
                        <a:lnSpc>
                          <a:spcPct val="100000"/>
                        </a:lnSpc>
                        <a:spcBef>
                          <a:spcPts val="0"/>
                        </a:spcBef>
                        <a:spcAft>
                          <a:spcPts val="0"/>
                        </a:spcAft>
                        <a:buClr>
                          <a:srgbClr val="E95531"/>
                        </a:buClr>
                        <a:buSzTx/>
                        <a:buFont typeface="Arial" panose="020B0604020202020204" pitchFamily="34" charset="0"/>
                        <a:buChar char="•"/>
                        <a:tabLst/>
                        <a:defRPr/>
                      </a:pPr>
                      <a:r>
                        <a:rPr lang="en-GB" sz="1400" dirty="0" smtClean="0">
                          <a:latin typeface="+mn-lt"/>
                        </a:rPr>
                        <a:t>Diethylstilboestrol</a:t>
                      </a:r>
                      <a:r>
                        <a:rPr lang="en-GB" sz="1400" baseline="0" dirty="0" smtClean="0">
                          <a:latin typeface="+mn-lt"/>
                        </a:rPr>
                        <a:t> (DES)</a:t>
                      </a:r>
                      <a:r>
                        <a:rPr lang="en-GB" sz="1400" baseline="30000" dirty="0" smtClean="0">
                          <a:latin typeface="+mn-lt"/>
                        </a:rPr>
                        <a:t>a</a:t>
                      </a:r>
                    </a:p>
                  </a:txBody>
                  <a:tcPr/>
                </a:tc>
                <a:tc>
                  <a:txBody>
                    <a:bodyPr/>
                    <a:lstStyle/>
                    <a:p>
                      <a:pPr marL="171450" indent="-171450">
                        <a:buClr>
                          <a:srgbClr val="E95531"/>
                        </a:buClr>
                        <a:buFont typeface="Arial" panose="020B0604020202020204" pitchFamily="34" charset="0"/>
                        <a:buChar char="•"/>
                      </a:pPr>
                      <a:r>
                        <a:rPr lang="en-GB" sz="1400" dirty="0" smtClean="0">
                          <a:latin typeface="+mn-lt"/>
                        </a:rPr>
                        <a:t>Testosterone</a:t>
                      </a:r>
                      <a:r>
                        <a:rPr lang="en-GB" sz="1400" baseline="0" dirty="0" smtClean="0">
                          <a:latin typeface="+mn-lt"/>
                        </a:rPr>
                        <a:t> suppression</a:t>
                      </a:r>
                      <a:r>
                        <a:rPr lang="en-GB" sz="1400" baseline="30000" dirty="0" smtClean="0">
                          <a:latin typeface="+mn-lt"/>
                        </a:rPr>
                        <a:t>1</a:t>
                      </a:r>
                      <a:endParaRPr lang="en-GB" sz="1400" baseline="30000" dirty="0">
                        <a:latin typeface="+mn-lt"/>
                      </a:endParaRPr>
                    </a:p>
                  </a:txBody>
                  <a:tcPr/>
                </a:tc>
                <a:tc>
                  <a:txBody>
                    <a:bodyPr/>
                    <a:lstStyle/>
                    <a:p>
                      <a:pPr marL="171450" marR="0" indent="-171450" algn="l" defTabSz="685800" rtl="0" eaLnBrk="1" fontAlgn="auto" latinLnBrk="0" hangingPunct="1">
                        <a:lnSpc>
                          <a:spcPct val="100000"/>
                        </a:lnSpc>
                        <a:spcBef>
                          <a:spcPts val="0"/>
                        </a:spcBef>
                        <a:spcAft>
                          <a:spcPts val="0"/>
                        </a:spcAft>
                        <a:buClr>
                          <a:srgbClr val="E95531"/>
                        </a:buClr>
                        <a:buSzTx/>
                        <a:buFont typeface="Arial" panose="020B0604020202020204" pitchFamily="34" charset="0"/>
                        <a:buChar char="•"/>
                        <a:tabLst/>
                        <a:defRPr/>
                      </a:pPr>
                      <a:r>
                        <a:rPr lang="en-US" sz="1400" dirty="0" err="1" smtClean="0">
                          <a:latin typeface="+mn-lt"/>
                        </a:rPr>
                        <a:t>Oestrogens</a:t>
                      </a:r>
                      <a:r>
                        <a:rPr lang="en-US" sz="1400" dirty="0" smtClean="0">
                          <a:latin typeface="+mn-lt"/>
                        </a:rPr>
                        <a:t> exhibit severe cardiovascular morbidity and mortality.</a:t>
                      </a:r>
                      <a:r>
                        <a:rPr lang="en-GB" sz="1400" baseline="30000" dirty="0" smtClean="0">
                          <a:latin typeface="+mn-lt"/>
                        </a:rPr>
                        <a:t>1</a:t>
                      </a:r>
                    </a:p>
                    <a:p>
                      <a:pPr marL="171450" marR="0" indent="-171450" algn="l" defTabSz="685800" rtl="0" eaLnBrk="1" fontAlgn="auto" latinLnBrk="0" hangingPunct="1">
                        <a:lnSpc>
                          <a:spcPct val="100000"/>
                        </a:lnSpc>
                        <a:spcBef>
                          <a:spcPts val="0"/>
                        </a:spcBef>
                        <a:spcAft>
                          <a:spcPts val="0"/>
                        </a:spcAft>
                        <a:buClr>
                          <a:srgbClr val="E95531"/>
                        </a:buClr>
                        <a:buSzTx/>
                        <a:buFont typeface="Arial" panose="020B0604020202020204" pitchFamily="34" charset="0"/>
                        <a:buChar char="•"/>
                        <a:tabLst/>
                        <a:defRPr/>
                      </a:pPr>
                      <a:r>
                        <a:rPr lang="en-US" sz="1400" dirty="0" smtClean="0">
                          <a:latin typeface="+mn-lt"/>
                        </a:rPr>
                        <a:t>They are no longer in use due to the associated side effects.</a:t>
                      </a:r>
                      <a:r>
                        <a:rPr lang="en-GB" sz="1400" baseline="30000" dirty="0" smtClean="0">
                          <a:latin typeface="+mn-lt"/>
                        </a:rPr>
                        <a:t>1</a:t>
                      </a:r>
                    </a:p>
                  </a:txBody>
                  <a:tcPr/>
                </a:tc>
              </a:tr>
              <a:tr h="240573">
                <a:tc gridSpan="4">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GB" sz="1400" baseline="30000" dirty="0" smtClean="0">
                          <a:latin typeface="+mn-lt"/>
                        </a:rPr>
                        <a:t>a</a:t>
                      </a:r>
                      <a:r>
                        <a:rPr lang="en-GB" sz="1400" baseline="0" dirty="0" smtClean="0">
                          <a:latin typeface="+mn-lt"/>
                        </a:rPr>
                        <a:t>No longer available/used</a:t>
                      </a:r>
                      <a:r>
                        <a:rPr lang="en-GB" sz="1400" baseline="30000" dirty="0" smtClean="0">
                          <a:latin typeface="+mn-lt"/>
                        </a:rPr>
                        <a:t>1</a:t>
                      </a:r>
                    </a:p>
                  </a:txBody>
                  <a:tcPr/>
                </a:tc>
                <a:tc hMerge="1">
                  <a:txBody>
                    <a:bodyPr/>
                    <a:lstStyle/>
                    <a:p>
                      <a:endParaRPr lang="en-GB" dirty="0"/>
                    </a:p>
                  </a:txBody>
                  <a:tcPr/>
                </a:tc>
                <a:tc hMerge="1">
                  <a:txBody>
                    <a:bodyPr/>
                    <a:lstStyle/>
                    <a:p>
                      <a:endParaRPr lang="en-GB" dirty="0"/>
                    </a:p>
                  </a:txBody>
                  <a:tcPr/>
                </a:tc>
                <a:tc hMerge="1">
                  <a:txBody>
                    <a:bodyPr/>
                    <a:lstStyle/>
                    <a:p>
                      <a:endParaRPr lang="en-GB" dirty="0"/>
                    </a:p>
                  </a:txBody>
                  <a:tcPr/>
                </a:tc>
              </a:tr>
            </a:tbl>
          </a:graphicData>
        </a:graphic>
      </p:graphicFrame>
      <p:sp>
        <p:nvSpPr>
          <p:cNvPr id="2" name="Title 1"/>
          <p:cNvSpPr>
            <a:spLocks noGrp="1"/>
          </p:cNvSpPr>
          <p:nvPr>
            <p:ph type="title"/>
          </p:nvPr>
        </p:nvSpPr>
        <p:spPr>
          <a:xfrm>
            <a:off x="165553" y="98652"/>
            <a:ext cx="7102475" cy="638175"/>
          </a:xfrm>
        </p:spPr>
        <p:txBody>
          <a:bodyPr>
            <a:normAutofit/>
          </a:bodyPr>
          <a:lstStyle/>
          <a:p>
            <a:pPr indent="-274320"/>
            <a:r>
              <a:rPr lang="en-GB" sz="3000" b="1" dirty="0">
                <a:solidFill>
                  <a:schemeClr val="accent2">
                    <a:lumMod val="50000"/>
                  </a:schemeClr>
                </a:solidFill>
                <a:ea typeface="+mj-ea"/>
                <a:cs typeface="+mj-cs"/>
              </a:rPr>
              <a:t>Androgen Deprivation Therapy (cont.) </a:t>
            </a:r>
          </a:p>
        </p:txBody>
      </p:sp>
      <p:sp>
        <p:nvSpPr>
          <p:cNvPr id="8" name="TextBox 7"/>
          <p:cNvSpPr txBox="1"/>
          <p:nvPr/>
        </p:nvSpPr>
        <p:spPr>
          <a:xfrm>
            <a:off x="136525" y="6374660"/>
            <a:ext cx="4784391" cy="215444"/>
          </a:xfrm>
          <a:prstGeom prst="rect">
            <a:avLst/>
          </a:prstGeom>
          <a:noFill/>
        </p:spPr>
        <p:txBody>
          <a:bodyPr wrap="square" rtlCol="0">
            <a:spAutoFit/>
          </a:bodyPr>
          <a:lstStyle/>
          <a:p>
            <a:pPr marL="228600" lvl="0" indent="-228600">
              <a:buFont typeface="+mj-lt"/>
              <a:buAutoNum type="arabicPeriod"/>
              <a:defRPr/>
            </a:pPr>
            <a:r>
              <a:rPr lang="en-GB" sz="800" dirty="0" smtClean="0"/>
              <a:t>http://uroweb.org/wp-content/uploads/09-Prostate-Cancer_LR.pdf. Accessed April 8, 2016.</a:t>
            </a:r>
            <a:endParaRPr lang="en-GB" sz="800" dirty="0">
              <a:cs typeface="Arial"/>
            </a:endParaRPr>
          </a:p>
        </p:txBody>
      </p:sp>
      <p:sp>
        <p:nvSpPr>
          <p:cNvPr id="7" name="TextBox 6"/>
          <p:cNvSpPr txBox="1"/>
          <p:nvPr/>
        </p:nvSpPr>
        <p:spPr>
          <a:xfrm>
            <a:off x="0" y="1261015"/>
            <a:ext cx="9144000" cy="338554"/>
          </a:xfrm>
          <a:prstGeom prst="rect">
            <a:avLst/>
          </a:prstGeom>
          <a:noFill/>
        </p:spPr>
        <p:txBody>
          <a:bodyPr wrap="square" rtlCol="0">
            <a:spAutoFit/>
          </a:bodyPr>
          <a:lstStyle/>
          <a:p>
            <a:pPr algn="ctr"/>
            <a:r>
              <a:rPr lang="en-GB" sz="1600" b="1" dirty="0" smtClean="0"/>
              <a:t>Description of various drug classes</a:t>
            </a:r>
            <a:r>
              <a:rPr lang="en-GB" sz="1600" b="1" baseline="30000" dirty="0" smtClean="0"/>
              <a:t>1</a:t>
            </a:r>
            <a:r>
              <a:rPr lang="en-GB" sz="1600" b="1" dirty="0" smtClean="0"/>
              <a:t> (cont.)</a:t>
            </a:r>
            <a:endParaRPr lang="en-GB" sz="1600" b="1" dirty="0"/>
          </a:p>
        </p:txBody>
      </p:sp>
      <p:sp>
        <p:nvSpPr>
          <p:cNvPr id="10" name="Pentagon 9"/>
          <p:cNvSpPr/>
          <p:nvPr/>
        </p:nvSpPr>
        <p:spPr>
          <a:xfrm>
            <a:off x="-43103" y="1020483"/>
            <a:ext cx="696685" cy="387508"/>
          </a:xfrm>
          <a:prstGeom prst="homePlate">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10800000" scaled="1"/>
            <a:tileRect/>
          </a:gradFill>
          <a:ln>
            <a:no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sz="1600" dirty="0"/>
          </a:p>
        </p:txBody>
      </p:sp>
      <p:sp>
        <p:nvSpPr>
          <p:cNvPr id="12" name="TextBox 11"/>
          <p:cNvSpPr txBox="1"/>
          <p:nvPr/>
        </p:nvSpPr>
        <p:spPr>
          <a:xfrm>
            <a:off x="-27384" y="1044960"/>
            <a:ext cx="655629" cy="338554"/>
          </a:xfrm>
          <a:prstGeom prst="rect">
            <a:avLst/>
          </a:prstGeom>
          <a:noFill/>
        </p:spPr>
        <p:txBody>
          <a:bodyPr wrap="none" rtlCol="0">
            <a:spAutoFit/>
          </a:bodyPr>
          <a:lstStyle/>
          <a:p>
            <a:r>
              <a:rPr lang="en-GB" sz="1600" spc="-38" dirty="0" smtClean="0">
                <a:solidFill>
                  <a:srgbClr val="A7381D"/>
                </a:solidFill>
                <a:ea typeface="+mj-ea"/>
                <a:cs typeface="+mj-cs"/>
              </a:rPr>
              <a:t>14/</a:t>
            </a:r>
            <a:r>
              <a:rPr lang="en-GB" sz="1600" spc="-38" dirty="0" smtClean="0">
                <a:solidFill>
                  <a:srgbClr val="A7381D"/>
                </a:solidFill>
              </a:rPr>
              <a:t>35</a:t>
            </a:r>
            <a:endParaRPr lang="en-GB" sz="1600" spc="-38" dirty="0">
              <a:solidFill>
                <a:srgbClr val="A7381D"/>
              </a:solidFill>
            </a:endParaRPr>
          </a:p>
        </p:txBody>
      </p:sp>
      <p:sp>
        <p:nvSpPr>
          <p:cNvPr id="9" name="TextBox 8"/>
          <p:cNvSpPr txBox="1"/>
          <p:nvPr/>
        </p:nvSpPr>
        <p:spPr>
          <a:xfrm>
            <a:off x="6729984" y="3471617"/>
            <a:ext cx="1950466" cy="246221"/>
          </a:xfrm>
          <a:prstGeom prst="rect">
            <a:avLst/>
          </a:prstGeom>
          <a:noFill/>
        </p:spPr>
        <p:txBody>
          <a:bodyPr wrap="square" rtlCol="0">
            <a:spAutoFit/>
          </a:bodyPr>
          <a:lstStyle/>
          <a:p>
            <a:r>
              <a:rPr lang="en-GB" sz="1000" dirty="0" smtClean="0"/>
              <a:t>Adapted from Mottet, 2015</a:t>
            </a:r>
            <a:r>
              <a:rPr lang="en-GB" sz="1000" baseline="30000" dirty="0" smtClean="0"/>
              <a:t>1</a:t>
            </a:r>
            <a:endParaRPr lang="en-GB" sz="1000" baseline="30000" dirty="0"/>
          </a:p>
        </p:txBody>
      </p:sp>
    </p:spTree>
    <p:extLst>
      <p:ext uri="{BB962C8B-B14F-4D97-AF65-F5344CB8AC3E}">
        <p14:creationId xmlns:p14="http://schemas.microsoft.com/office/powerpoint/2010/main" val="3864056984"/>
      </p:ext>
    </p:extLst>
  </p:cSld>
  <p:clrMapOvr>
    <a:masterClrMapping/>
  </p:clrMapOvr>
  <p:transition spd="slow">
    <p:push dir="u"/>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5568" y="608873"/>
            <a:ext cx="7910321" cy="5932741"/>
          </a:xfrm>
          <a:prstGeom prst="rect">
            <a:avLst/>
          </a:prstGeom>
        </p:spPr>
      </p:pic>
      <p:sp>
        <p:nvSpPr>
          <p:cNvPr id="2" name="Title 1"/>
          <p:cNvSpPr>
            <a:spLocks noGrp="1"/>
          </p:cNvSpPr>
          <p:nvPr>
            <p:ph type="title"/>
          </p:nvPr>
        </p:nvSpPr>
        <p:spPr>
          <a:xfrm>
            <a:off x="165553" y="98652"/>
            <a:ext cx="7102475" cy="638175"/>
          </a:xfrm>
        </p:spPr>
        <p:txBody>
          <a:bodyPr>
            <a:normAutofit/>
          </a:bodyPr>
          <a:lstStyle/>
          <a:p>
            <a:pPr indent="-274320"/>
            <a:r>
              <a:rPr lang="en-GB" sz="3000" b="1" dirty="0">
                <a:solidFill>
                  <a:schemeClr val="accent2">
                    <a:lumMod val="50000"/>
                  </a:schemeClr>
                </a:solidFill>
                <a:ea typeface="+mj-ea"/>
                <a:cs typeface="+mj-cs"/>
              </a:rPr>
              <a:t>ADT Monotherapy</a:t>
            </a:r>
          </a:p>
        </p:txBody>
      </p:sp>
      <p:sp>
        <p:nvSpPr>
          <p:cNvPr id="3" name="Content Placeholder 2"/>
          <p:cNvSpPr>
            <a:spLocks noGrp="1"/>
          </p:cNvSpPr>
          <p:nvPr>
            <p:ph idx="1"/>
          </p:nvPr>
        </p:nvSpPr>
        <p:spPr>
          <a:xfrm>
            <a:off x="5733998" y="1783510"/>
            <a:ext cx="3002139" cy="2561889"/>
          </a:xfrm>
        </p:spPr>
        <p:txBody>
          <a:bodyPr>
            <a:noAutofit/>
          </a:bodyPr>
          <a:lstStyle/>
          <a:p>
            <a:pPr marL="274320" indent="-274320">
              <a:spcBef>
                <a:spcPts val="600"/>
              </a:spcBef>
              <a:spcAft>
                <a:spcPts val="600"/>
              </a:spcAft>
              <a:buFont typeface="Arial"/>
              <a:buChar char="•"/>
            </a:pPr>
            <a:r>
              <a:rPr lang="en-GB" sz="1600" dirty="0" smtClean="0">
                <a:solidFill>
                  <a:schemeClr val="tx1"/>
                </a:solidFill>
              </a:rPr>
              <a:t>Nonsteroidal antiandrogen (NSAA) monotherapy compared with medical or surgical castration monotherapy for advanced prostate cancer was found to be less effective in terms of</a:t>
            </a:r>
            <a:r>
              <a:rPr lang="en-GB" sz="1600" baseline="30000" dirty="0" smtClean="0">
                <a:solidFill>
                  <a:schemeClr val="tx1"/>
                </a:solidFill>
              </a:rPr>
              <a:t>2</a:t>
            </a:r>
            <a:r>
              <a:rPr lang="en-GB" sz="1600" dirty="0" smtClean="0">
                <a:solidFill>
                  <a:schemeClr val="tx1"/>
                </a:solidFill>
              </a:rPr>
              <a:t>:</a:t>
            </a:r>
          </a:p>
          <a:p>
            <a:pPr marL="561975" lvl="1" indent="-342900">
              <a:spcBef>
                <a:spcPts val="600"/>
              </a:spcBef>
              <a:spcAft>
                <a:spcPts val="600"/>
              </a:spcAft>
              <a:buFont typeface="Calibri Light" panose="020F0302020204030204" pitchFamily="34" charset="0"/>
              <a:buChar char="–"/>
            </a:pPr>
            <a:r>
              <a:rPr lang="en-GB" sz="1600" dirty="0" smtClean="0">
                <a:solidFill>
                  <a:schemeClr val="tx1"/>
                </a:solidFill>
              </a:rPr>
              <a:t>Overall survival</a:t>
            </a:r>
          </a:p>
          <a:p>
            <a:pPr marL="561975" lvl="1" indent="-342900">
              <a:spcBef>
                <a:spcPts val="600"/>
              </a:spcBef>
              <a:spcAft>
                <a:spcPts val="600"/>
              </a:spcAft>
              <a:buFont typeface="Calibri Light" panose="020F0302020204030204" pitchFamily="34" charset="0"/>
              <a:buChar char="–"/>
            </a:pPr>
            <a:r>
              <a:rPr lang="en-GB" sz="1600" dirty="0" smtClean="0">
                <a:solidFill>
                  <a:schemeClr val="tx1"/>
                </a:solidFill>
              </a:rPr>
              <a:t>Clinical progression</a:t>
            </a:r>
          </a:p>
          <a:p>
            <a:pPr marL="561975" lvl="1" indent="-342900">
              <a:spcBef>
                <a:spcPts val="600"/>
              </a:spcBef>
              <a:spcAft>
                <a:spcPts val="600"/>
              </a:spcAft>
              <a:buFont typeface="Calibri Light" panose="020F0302020204030204" pitchFamily="34" charset="0"/>
              <a:buChar char="–"/>
            </a:pPr>
            <a:r>
              <a:rPr lang="en-GB" sz="1600" dirty="0" smtClean="0">
                <a:solidFill>
                  <a:schemeClr val="tx1"/>
                </a:solidFill>
              </a:rPr>
              <a:t>Treatment failure</a:t>
            </a:r>
          </a:p>
          <a:p>
            <a:pPr marL="561975" lvl="1" indent="-342900">
              <a:spcBef>
                <a:spcPts val="600"/>
              </a:spcBef>
              <a:spcAft>
                <a:spcPts val="600"/>
              </a:spcAft>
              <a:buFont typeface="Calibri Light" panose="020F0302020204030204" pitchFamily="34" charset="0"/>
              <a:buChar char="–"/>
            </a:pPr>
            <a:r>
              <a:rPr lang="en-GB" sz="1600" dirty="0" smtClean="0">
                <a:solidFill>
                  <a:schemeClr val="tx1"/>
                </a:solidFill>
              </a:rPr>
              <a:t>Treatment discontinuation due to adverse effects</a:t>
            </a:r>
          </a:p>
          <a:p>
            <a:pPr marL="182880" indent="-182880">
              <a:spcBef>
                <a:spcPts val="600"/>
              </a:spcBef>
              <a:spcAft>
                <a:spcPts val="600"/>
              </a:spcAft>
              <a:buNone/>
            </a:pPr>
            <a:endParaRPr lang="en-GB" sz="1600" dirty="0">
              <a:solidFill>
                <a:schemeClr val="tx1"/>
              </a:solidFill>
            </a:endParaRPr>
          </a:p>
        </p:txBody>
      </p:sp>
      <p:sp>
        <p:nvSpPr>
          <p:cNvPr id="4" name="TextBox 3"/>
          <p:cNvSpPr txBox="1"/>
          <p:nvPr/>
        </p:nvSpPr>
        <p:spPr>
          <a:xfrm>
            <a:off x="139315" y="6270914"/>
            <a:ext cx="4251485" cy="338554"/>
          </a:xfrm>
          <a:prstGeom prst="rect">
            <a:avLst/>
          </a:prstGeom>
          <a:noFill/>
        </p:spPr>
        <p:txBody>
          <a:bodyPr wrap="none" rtlCol="0">
            <a:spAutoFit/>
          </a:bodyPr>
          <a:lstStyle/>
          <a:p>
            <a:pPr marL="228600" indent="-228600">
              <a:buFont typeface="+mj-lt"/>
              <a:buAutoNum type="arabicPeriod"/>
            </a:pPr>
            <a:r>
              <a:rPr lang="en-GB" sz="800" dirty="0" smtClean="0"/>
              <a:t>Lepor H. </a:t>
            </a:r>
            <a:r>
              <a:rPr lang="en-GB" sz="800" i="1" dirty="0" smtClean="0"/>
              <a:t>Rev Urol. </a:t>
            </a:r>
            <a:r>
              <a:rPr lang="en-GB" sz="800" dirty="0" smtClean="0"/>
              <a:t>2005;7(Suppl 5):S3-S12.</a:t>
            </a:r>
          </a:p>
          <a:p>
            <a:pPr marL="228600" lvl="0" indent="-228600">
              <a:buFont typeface="+mj-lt"/>
              <a:buAutoNum type="arabicPeriod"/>
            </a:pPr>
            <a:r>
              <a:rPr lang="en-GB" sz="800" dirty="0" smtClean="0"/>
              <a:t>http://uroweb.org/wp-content/uploads/09-Prostate-Cancer_LR.pdf. Accessed April 8, 2016.</a:t>
            </a:r>
            <a:endParaRPr lang="en-GB" sz="800" dirty="0"/>
          </a:p>
        </p:txBody>
      </p:sp>
      <p:sp>
        <p:nvSpPr>
          <p:cNvPr id="6" name="Pentagon 5"/>
          <p:cNvSpPr/>
          <p:nvPr/>
        </p:nvSpPr>
        <p:spPr>
          <a:xfrm>
            <a:off x="-43103" y="1020483"/>
            <a:ext cx="696685" cy="387508"/>
          </a:xfrm>
          <a:prstGeom prst="homePlate">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10800000" scaled="1"/>
            <a:tileRect/>
          </a:gradFill>
          <a:ln>
            <a:no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sz="1600" dirty="0"/>
          </a:p>
        </p:txBody>
      </p:sp>
      <p:sp>
        <p:nvSpPr>
          <p:cNvPr id="8" name="TextBox 7"/>
          <p:cNvSpPr txBox="1"/>
          <p:nvPr/>
        </p:nvSpPr>
        <p:spPr>
          <a:xfrm>
            <a:off x="-27384" y="1044960"/>
            <a:ext cx="655629" cy="338554"/>
          </a:xfrm>
          <a:prstGeom prst="rect">
            <a:avLst/>
          </a:prstGeom>
          <a:noFill/>
        </p:spPr>
        <p:txBody>
          <a:bodyPr wrap="none" rtlCol="0">
            <a:spAutoFit/>
          </a:bodyPr>
          <a:lstStyle/>
          <a:p>
            <a:r>
              <a:rPr lang="en-GB" sz="1600" spc="-38" dirty="0" smtClean="0">
                <a:solidFill>
                  <a:srgbClr val="A7381D"/>
                </a:solidFill>
                <a:ea typeface="+mj-ea"/>
                <a:cs typeface="+mj-cs"/>
              </a:rPr>
              <a:t>15/</a:t>
            </a:r>
            <a:r>
              <a:rPr lang="en-GB" sz="1600" spc="-38" dirty="0" smtClean="0">
                <a:solidFill>
                  <a:srgbClr val="A7381D"/>
                </a:solidFill>
              </a:rPr>
              <a:t>35</a:t>
            </a:r>
            <a:endParaRPr lang="en-GB" sz="1600" spc="-38" dirty="0">
              <a:solidFill>
                <a:srgbClr val="A7381D"/>
              </a:solidFill>
            </a:endParaRPr>
          </a:p>
        </p:txBody>
      </p:sp>
      <p:sp>
        <p:nvSpPr>
          <p:cNvPr id="9" name="TextBox 8"/>
          <p:cNvSpPr txBox="1"/>
          <p:nvPr/>
        </p:nvSpPr>
        <p:spPr>
          <a:xfrm>
            <a:off x="653582" y="1186958"/>
            <a:ext cx="5080416" cy="338554"/>
          </a:xfrm>
          <a:prstGeom prst="rect">
            <a:avLst/>
          </a:prstGeom>
          <a:noFill/>
        </p:spPr>
        <p:txBody>
          <a:bodyPr wrap="square" rtlCol="0">
            <a:spAutoFit/>
          </a:bodyPr>
          <a:lstStyle/>
          <a:p>
            <a:r>
              <a:rPr lang="en-GB" sz="1600" b="1" dirty="0" smtClean="0"/>
              <a:t>Hazard ratio for survival relative to orchiectomy</a:t>
            </a:r>
            <a:r>
              <a:rPr lang="en-GB" sz="1600" b="1" baseline="30000" dirty="0" smtClean="0"/>
              <a:t>1</a:t>
            </a:r>
            <a:endParaRPr lang="en-GB" sz="1600" b="1" dirty="0"/>
          </a:p>
        </p:txBody>
      </p:sp>
      <p:sp>
        <p:nvSpPr>
          <p:cNvPr id="13" name="TextBox 12"/>
          <p:cNvSpPr txBox="1"/>
          <p:nvPr/>
        </p:nvSpPr>
        <p:spPr>
          <a:xfrm>
            <a:off x="165553" y="5286857"/>
            <a:ext cx="4065483" cy="830997"/>
          </a:xfrm>
          <a:prstGeom prst="rect">
            <a:avLst/>
          </a:prstGeom>
          <a:noFill/>
        </p:spPr>
        <p:txBody>
          <a:bodyPr wrap="square" rtlCol="0">
            <a:spAutoFit/>
          </a:bodyPr>
          <a:lstStyle/>
          <a:p>
            <a:r>
              <a:rPr lang="en-GB" sz="1200" dirty="0" smtClean="0"/>
              <a:t>DES</a:t>
            </a:r>
            <a:r>
              <a:rPr lang="en-GB" sz="1200" dirty="0"/>
              <a:t>, </a:t>
            </a:r>
            <a:r>
              <a:rPr lang="en-GB" sz="1200" dirty="0" smtClean="0"/>
              <a:t>diethylstilboestrol; </a:t>
            </a:r>
            <a:r>
              <a:rPr lang="en-US" sz="1200" dirty="0" err="1"/>
              <a:t>LHRHa</a:t>
            </a:r>
            <a:r>
              <a:rPr lang="en-US" sz="1200" dirty="0"/>
              <a:t>, </a:t>
            </a:r>
            <a:r>
              <a:rPr lang="en-US" sz="1200" dirty="0" err="1" smtClean="0"/>
              <a:t>luteinising</a:t>
            </a:r>
            <a:r>
              <a:rPr lang="en-US" sz="1200" dirty="0" smtClean="0"/>
              <a:t> hormone-releasing </a:t>
            </a:r>
            <a:r>
              <a:rPr lang="en-US" sz="1200" dirty="0"/>
              <a:t>hormone agonist</a:t>
            </a:r>
            <a:r>
              <a:rPr lang="en-GB" sz="1200" dirty="0" smtClean="0"/>
              <a:t>; </a:t>
            </a:r>
            <a:r>
              <a:rPr lang="en-GB" sz="1200" dirty="0" err="1" smtClean="0"/>
              <a:t>NSAA</a:t>
            </a:r>
            <a:r>
              <a:rPr lang="en-GB" sz="1200" dirty="0" smtClean="0"/>
              <a:t>, </a:t>
            </a:r>
            <a:r>
              <a:rPr lang="en-GB" sz="1200" dirty="0" err="1" smtClean="0"/>
              <a:t>nonsteroidal</a:t>
            </a:r>
            <a:r>
              <a:rPr lang="en-GB" sz="1200" dirty="0" smtClean="0"/>
              <a:t> </a:t>
            </a:r>
            <a:r>
              <a:rPr lang="en-GB" sz="1200" dirty="0" err="1" smtClean="0"/>
              <a:t>antiandrogen</a:t>
            </a:r>
            <a:r>
              <a:rPr lang="en-GB" sz="1200" dirty="0" smtClean="0"/>
              <a:t>; </a:t>
            </a:r>
            <a:r>
              <a:rPr lang="en-US" sz="1200" dirty="0" err="1"/>
              <a:t>pts</a:t>
            </a:r>
            <a:r>
              <a:rPr lang="en-US" sz="1200" dirty="0"/>
              <a:t>, pooled number of </a:t>
            </a:r>
            <a:r>
              <a:rPr lang="en-US" sz="1200" dirty="0" smtClean="0"/>
              <a:t>patients; studs</a:t>
            </a:r>
            <a:r>
              <a:rPr lang="en-US" sz="1200" dirty="0"/>
              <a:t>, </a:t>
            </a:r>
            <a:r>
              <a:rPr lang="en-US" sz="1200" dirty="0" smtClean="0"/>
              <a:t>number of studies</a:t>
            </a:r>
            <a:r>
              <a:rPr lang="en-GB" sz="1200" dirty="0" smtClean="0"/>
              <a:t>.</a:t>
            </a:r>
            <a:endParaRPr lang="en-GB" sz="1200" dirty="0"/>
          </a:p>
        </p:txBody>
      </p:sp>
      <p:sp>
        <p:nvSpPr>
          <p:cNvPr id="15" name="TextBox 14"/>
          <p:cNvSpPr txBox="1"/>
          <p:nvPr/>
        </p:nvSpPr>
        <p:spPr>
          <a:xfrm>
            <a:off x="3913632" y="5363066"/>
            <a:ext cx="1789186" cy="246221"/>
          </a:xfrm>
          <a:prstGeom prst="rect">
            <a:avLst/>
          </a:prstGeom>
          <a:noFill/>
        </p:spPr>
        <p:txBody>
          <a:bodyPr wrap="square" rtlCol="0">
            <a:spAutoFit/>
          </a:bodyPr>
          <a:lstStyle/>
          <a:p>
            <a:pPr algn="r"/>
            <a:r>
              <a:rPr lang="en-GB" sz="1000" dirty="0" smtClean="0"/>
              <a:t>Adapted from Lepor, 2005</a:t>
            </a:r>
            <a:r>
              <a:rPr lang="en-GB" sz="1000" baseline="30000" dirty="0" smtClean="0"/>
              <a:t>1</a:t>
            </a:r>
            <a:endParaRPr lang="en-GB" sz="1000" baseline="30000" dirty="0"/>
          </a:p>
        </p:txBody>
      </p:sp>
    </p:spTree>
    <p:extLst>
      <p:ext uri="{BB962C8B-B14F-4D97-AF65-F5344CB8AC3E}">
        <p14:creationId xmlns:p14="http://schemas.microsoft.com/office/powerpoint/2010/main" val="522088396"/>
      </p:ext>
    </p:extLst>
  </p:cSld>
  <p:clrMapOvr>
    <a:masterClrMapping/>
  </p:clrMapOvr>
  <p:transition spd="slow">
    <p:push dir="u"/>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5568" y="608873"/>
            <a:ext cx="7910321" cy="5932741"/>
          </a:xfrm>
          <a:prstGeom prst="rect">
            <a:avLst/>
          </a:prstGeom>
        </p:spPr>
      </p:pic>
      <p:sp>
        <p:nvSpPr>
          <p:cNvPr id="2" name="Title 1"/>
          <p:cNvSpPr>
            <a:spLocks noGrp="1"/>
          </p:cNvSpPr>
          <p:nvPr>
            <p:ph type="title"/>
          </p:nvPr>
        </p:nvSpPr>
        <p:spPr>
          <a:xfrm>
            <a:off x="165553" y="98652"/>
            <a:ext cx="7102475" cy="638175"/>
          </a:xfrm>
        </p:spPr>
        <p:txBody>
          <a:bodyPr>
            <a:normAutofit/>
          </a:bodyPr>
          <a:lstStyle/>
          <a:p>
            <a:pPr indent="-274320"/>
            <a:r>
              <a:rPr lang="en-GB" sz="3000" b="1" dirty="0">
                <a:solidFill>
                  <a:schemeClr val="accent2">
                    <a:lumMod val="50000"/>
                  </a:schemeClr>
                </a:solidFill>
                <a:ea typeface="+mj-ea"/>
                <a:cs typeface="+mj-cs"/>
              </a:rPr>
              <a:t>ADT Monotherapy (cont.)</a:t>
            </a:r>
          </a:p>
        </p:txBody>
      </p:sp>
      <p:sp>
        <p:nvSpPr>
          <p:cNvPr id="3" name="Content Placeholder 2"/>
          <p:cNvSpPr>
            <a:spLocks noGrp="1"/>
          </p:cNvSpPr>
          <p:nvPr>
            <p:ph idx="1"/>
          </p:nvPr>
        </p:nvSpPr>
        <p:spPr>
          <a:xfrm>
            <a:off x="5749870" y="1777178"/>
            <a:ext cx="3262635" cy="4184133"/>
          </a:xfrm>
        </p:spPr>
        <p:txBody>
          <a:bodyPr>
            <a:noAutofit/>
          </a:bodyPr>
          <a:lstStyle/>
          <a:p>
            <a:pPr marL="274320" indent="-274320">
              <a:buFont typeface="Arial"/>
              <a:buChar char="•"/>
            </a:pPr>
            <a:r>
              <a:rPr lang="en-GB" sz="1600" noProof="0" dirty="0" smtClean="0">
                <a:solidFill>
                  <a:schemeClr val="tx1"/>
                </a:solidFill>
              </a:rPr>
              <a:t>Patients suited for ADT monotherapy</a:t>
            </a:r>
          </a:p>
          <a:p>
            <a:pPr marL="561975" lvl="1" indent="-342900">
              <a:buFont typeface="Calibri Light" panose="020F0302020204030204" pitchFamily="34" charset="0"/>
              <a:buChar char="–"/>
            </a:pPr>
            <a:r>
              <a:rPr lang="en-GB" sz="1600" dirty="0" smtClean="0">
                <a:solidFill>
                  <a:schemeClr val="tx1"/>
                </a:solidFill>
              </a:rPr>
              <a:t>Patients with symptomatic and asymptomatic high-risk localised prostate cancer who are unable or unwilling to receive any form of local treatment</a:t>
            </a:r>
            <a:r>
              <a:rPr lang="en-GB" sz="1600" baseline="30000" noProof="0" dirty="0" smtClean="0">
                <a:solidFill>
                  <a:schemeClr val="tx1"/>
                </a:solidFill>
              </a:rPr>
              <a:t>2</a:t>
            </a:r>
          </a:p>
          <a:p>
            <a:pPr marL="561975" lvl="1" indent="-342900">
              <a:buFont typeface="Calibri Light" panose="020F0302020204030204" pitchFamily="34" charset="0"/>
              <a:buChar char="–"/>
            </a:pPr>
            <a:r>
              <a:rPr lang="en-GB" sz="1600" noProof="0" dirty="0" smtClean="0">
                <a:solidFill>
                  <a:schemeClr val="tx1"/>
                </a:solidFill>
              </a:rPr>
              <a:t>Patients with high-risk locally advanced prostate cancer</a:t>
            </a:r>
            <a:r>
              <a:rPr lang="en-GB" sz="1600" baseline="30000" noProof="0" dirty="0" smtClean="0">
                <a:solidFill>
                  <a:schemeClr val="tx1"/>
                </a:solidFill>
              </a:rPr>
              <a:t>2</a:t>
            </a:r>
          </a:p>
          <a:p>
            <a:pPr marL="274320" lvl="1" indent="-285750">
              <a:buFont typeface="Arial" panose="020B0604020202020204" pitchFamily="34" charset="0"/>
              <a:buChar char="•"/>
            </a:pPr>
            <a:r>
              <a:rPr lang="en-GB" sz="1600" dirty="0" smtClean="0">
                <a:solidFill>
                  <a:schemeClr val="tx1"/>
                </a:solidFill>
              </a:rPr>
              <a:t>Monotherapy is not recommended for patients with M1 metastatic prostate cancer.</a:t>
            </a:r>
            <a:r>
              <a:rPr lang="en-GB" sz="1600" baseline="30000" noProof="0" dirty="0" smtClean="0">
                <a:solidFill>
                  <a:schemeClr val="tx1"/>
                </a:solidFill>
              </a:rPr>
              <a:t>2</a:t>
            </a:r>
          </a:p>
          <a:p>
            <a:pPr marL="182880" indent="-182880">
              <a:buNone/>
            </a:pPr>
            <a:endParaRPr lang="en-GB" sz="1600" noProof="0" dirty="0">
              <a:solidFill>
                <a:schemeClr val="tx1"/>
              </a:solidFill>
            </a:endParaRPr>
          </a:p>
        </p:txBody>
      </p:sp>
      <p:sp>
        <p:nvSpPr>
          <p:cNvPr id="6" name="Pentagon 5"/>
          <p:cNvSpPr/>
          <p:nvPr/>
        </p:nvSpPr>
        <p:spPr>
          <a:xfrm>
            <a:off x="-43103" y="1020483"/>
            <a:ext cx="696685" cy="387508"/>
          </a:xfrm>
          <a:prstGeom prst="homePlate">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10800000" scaled="1"/>
            <a:tileRect/>
          </a:gradFill>
          <a:ln>
            <a:no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sz="1600" dirty="0"/>
          </a:p>
        </p:txBody>
      </p:sp>
      <p:sp>
        <p:nvSpPr>
          <p:cNvPr id="8" name="TextBox 7"/>
          <p:cNvSpPr txBox="1"/>
          <p:nvPr/>
        </p:nvSpPr>
        <p:spPr>
          <a:xfrm>
            <a:off x="-27384" y="1044960"/>
            <a:ext cx="655629" cy="338554"/>
          </a:xfrm>
          <a:prstGeom prst="rect">
            <a:avLst/>
          </a:prstGeom>
          <a:noFill/>
        </p:spPr>
        <p:txBody>
          <a:bodyPr wrap="none" rtlCol="0">
            <a:spAutoFit/>
          </a:bodyPr>
          <a:lstStyle/>
          <a:p>
            <a:r>
              <a:rPr lang="en-GB" sz="1600" spc="-38" dirty="0" smtClean="0">
                <a:solidFill>
                  <a:srgbClr val="A7381D"/>
                </a:solidFill>
                <a:ea typeface="+mj-ea"/>
                <a:cs typeface="+mj-cs"/>
              </a:rPr>
              <a:t>16/</a:t>
            </a:r>
            <a:r>
              <a:rPr lang="en-GB" sz="1600" spc="-38" dirty="0" smtClean="0">
                <a:solidFill>
                  <a:srgbClr val="A7381D"/>
                </a:solidFill>
              </a:rPr>
              <a:t>35</a:t>
            </a:r>
            <a:endParaRPr lang="en-GB" sz="1600" spc="-38" dirty="0">
              <a:solidFill>
                <a:srgbClr val="A7381D"/>
              </a:solidFill>
            </a:endParaRPr>
          </a:p>
        </p:txBody>
      </p:sp>
      <p:sp>
        <p:nvSpPr>
          <p:cNvPr id="12" name="TextBox 11"/>
          <p:cNvSpPr txBox="1"/>
          <p:nvPr/>
        </p:nvSpPr>
        <p:spPr>
          <a:xfrm>
            <a:off x="139315" y="6270914"/>
            <a:ext cx="4251485" cy="338554"/>
          </a:xfrm>
          <a:prstGeom prst="rect">
            <a:avLst/>
          </a:prstGeom>
          <a:noFill/>
        </p:spPr>
        <p:txBody>
          <a:bodyPr wrap="none" rtlCol="0">
            <a:spAutoFit/>
          </a:bodyPr>
          <a:lstStyle/>
          <a:p>
            <a:pPr marL="228600" indent="-228600">
              <a:buFont typeface="+mj-lt"/>
              <a:buAutoNum type="arabicPeriod"/>
            </a:pPr>
            <a:r>
              <a:rPr lang="en-GB" sz="800" dirty="0" smtClean="0"/>
              <a:t>Lepor H. </a:t>
            </a:r>
            <a:r>
              <a:rPr lang="en-GB" sz="800" i="1" dirty="0" smtClean="0"/>
              <a:t>Rev Urol. </a:t>
            </a:r>
            <a:r>
              <a:rPr lang="en-GB" sz="800" dirty="0" smtClean="0"/>
              <a:t>2005;7(Suppl 5):S3-S12.</a:t>
            </a:r>
          </a:p>
          <a:p>
            <a:pPr marL="228600" lvl="0" indent="-228600">
              <a:buFont typeface="+mj-lt"/>
              <a:buAutoNum type="arabicPeriod"/>
            </a:pPr>
            <a:r>
              <a:rPr lang="en-GB" sz="800" dirty="0" smtClean="0"/>
              <a:t>http://uroweb.org/wp-content/uploads/09-Prostate-Cancer_LR.pdf. Accessed April 8, 2016.</a:t>
            </a:r>
            <a:endParaRPr lang="en-GB" sz="800" dirty="0"/>
          </a:p>
        </p:txBody>
      </p:sp>
      <p:sp>
        <p:nvSpPr>
          <p:cNvPr id="16" name="TextBox 15"/>
          <p:cNvSpPr txBox="1"/>
          <p:nvPr/>
        </p:nvSpPr>
        <p:spPr>
          <a:xfrm>
            <a:off x="653581" y="1186958"/>
            <a:ext cx="5590807" cy="338554"/>
          </a:xfrm>
          <a:prstGeom prst="rect">
            <a:avLst/>
          </a:prstGeom>
          <a:noFill/>
        </p:spPr>
        <p:txBody>
          <a:bodyPr wrap="square" rtlCol="0">
            <a:spAutoFit/>
          </a:bodyPr>
          <a:lstStyle/>
          <a:p>
            <a:r>
              <a:rPr lang="en-GB" sz="1600" b="1" dirty="0" smtClean="0"/>
              <a:t>Hazard ratio for survival relative to orchiectomy</a:t>
            </a:r>
            <a:r>
              <a:rPr lang="en-GB" sz="1600" b="1" baseline="30000" dirty="0" smtClean="0"/>
              <a:t>1 </a:t>
            </a:r>
            <a:r>
              <a:rPr lang="en-GB" sz="1600" b="1" dirty="0" smtClean="0"/>
              <a:t>(cont.)</a:t>
            </a:r>
            <a:endParaRPr lang="en-GB" sz="1600" b="1" dirty="0"/>
          </a:p>
        </p:txBody>
      </p:sp>
      <p:sp>
        <p:nvSpPr>
          <p:cNvPr id="13" name="TextBox 12"/>
          <p:cNvSpPr txBox="1"/>
          <p:nvPr/>
        </p:nvSpPr>
        <p:spPr>
          <a:xfrm>
            <a:off x="165553" y="5286857"/>
            <a:ext cx="4065483" cy="830997"/>
          </a:xfrm>
          <a:prstGeom prst="rect">
            <a:avLst/>
          </a:prstGeom>
          <a:noFill/>
        </p:spPr>
        <p:txBody>
          <a:bodyPr wrap="square" rtlCol="0">
            <a:spAutoFit/>
          </a:bodyPr>
          <a:lstStyle/>
          <a:p>
            <a:r>
              <a:rPr lang="en-GB" sz="1200" dirty="0" smtClean="0"/>
              <a:t>DES</a:t>
            </a:r>
            <a:r>
              <a:rPr lang="en-GB" sz="1200" dirty="0"/>
              <a:t>, </a:t>
            </a:r>
            <a:r>
              <a:rPr lang="en-GB" sz="1200" dirty="0" smtClean="0"/>
              <a:t>diethylstilboestrol; </a:t>
            </a:r>
            <a:r>
              <a:rPr lang="en-US" sz="1200" dirty="0" err="1"/>
              <a:t>LHRHa</a:t>
            </a:r>
            <a:r>
              <a:rPr lang="en-US" sz="1200" dirty="0"/>
              <a:t>, </a:t>
            </a:r>
            <a:r>
              <a:rPr lang="en-US" sz="1200" dirty="0" err="1" smtClean="0"/>
              <a:t>luteinising</a:t>
            </a:r>
            <a:r>
              <a:rPr lang="en-US" sz="1200" dirty="0" smtClean="0"/>
              <a:t> hormone-releasing </a:t>
            </a:r>
            <a:r>
              <a:rPr lang="en-US" sz="1200" dirty="0"/>
              <a:t>hormone agonist</a:t>
            </a:r>
            <a:r>
              <a:rPr lang="en-GB" sz="1200" dirty="0" smtClean="0"/>
              <a:t>; </a:t>
            </a:r>
            <a:r>
              <a:rPr lang="en-GB" sz="1200" dirty="0" err="1" smtClean="0"/>
              <a:t>NSAA</a:t>
            </a:r>
            <a:r>
              <a:rPr lang="en-GB" sz="1200" dirty="0" smtClean="0"/>
              <a:t>, </a:t>
            </a:r>
            <a:r>
              <a:rPr lang="en-GB" sz="1200" dirty="0" err="1" smtClean="0"/>
              <a:t>nonsteroidal</a:t>
            </a:r>
            <a:r>
              <a:rPr lang="en-GB" sz="1200" dirty="0" smtClean="0"/>
              <a:t> </a:t>
            </a:r>
            <a:r>
              <a:rPr lang="en-GB" sz="1200" dirty="0" err="1" smtClean="0"/>
              <a:t>antiandrogen</a:t>
            </a:r>
            <a:r>
              <a:rPr lang="en-GB" sz="1200" dirty="0" smtClean="0"/>
              <a:t>; </a:t>
            </a:r>
            <a:r>
              <a:rPr lang="en-US" sz="1200" dirty="0" err="1"/>
              <a:t>pts</a:t>
            </a:r>
            <a:r>
              <a:rPr lang="en-US" sz="1200" dirty="0"/>
              <a:t>, pooled number of </a:t>
            </a:r>
            <a:r>
              <a:rPr lang="en-US" sz="1200" dirty="0" smtClean="0"/>
              <a:t>patients; studs</a:t>
            </a:r>
            <a:r>
              <a:rPr lang="en-US" sz="1200" dirty="0"/>
              <a:t>, </a:t>
            </a:r>
            <a:r>
              <a:rPr lang="en-US" sz="1200" dirty="0" smtClean="0"/>
              <a:t>number of studies</a:t>
            </a:r>
            <a:r>
              <a:rPr lang="en-GB" sz="1200" dirty="0" smtClean="0"/>
              <a:t>.</a:t>
            </a:r>
            <a:endParaRPr lang="en-GB" sz="1200" dirty="0"/>
          </a:p>
        </p:txBody>
      </p:sp>
      <p:sp>
        <p:nvSpPr>
          <p:cNvPr id="15" name="TextBox 14"/>
          <p:cNvSpPr txBox="1"/>
          <p:nvPr/>
        </p:nvSpPr>
        <p:spPr>
          <a:xfrm>
            <a:off x="3913632" y="5363066"/>
            <a:ext cx="1789186" cy="246221"/>
          </a:xfrm>
          <a:prstGeom prst="rect">
            <a:avLst/>
          </a:prstGeom>
          <a:noFill/>
        </p:spPr>
        <p:txBody>
          <a:bodyPr wrap="square" rtlCol="0">
            <a:spAutoFit/>
          </a:bodyPr>
          <a:lstStyle/>
          <a:p>
            <a:pPr algn="r"/>
            <a:r>
              <a:rPr lang="en-GB" sz="1000" dirty="0" smtClean="0"/>
              <a:t>Adapted from Lepor, 2005</a:t>
            </a:r>
            <a:r>
              <a:rPr lang="en-GB" sz="1000" baseline="30000" dirty="0" smtClean="0"/>
              <a:t>1</a:t>
            </a:r>
            <a:endParaRPr lang="en-GB" sz="1000" baseline="30000" dirty="0"/>
          </a:p>
        </p:txBody>
      </p:sp>
    </p:spTree>
    <p:extLst>
      <p:ext uri="{BB962C8B-B14F-4D97-AF65-F5344CB8AC3E}">
        <p14:creationId xmlns:p14="http://schemas.microsoft.com/office/powerpoint/2010/main" val="1397475025"/>
      </p:ext>
    </p:extLst>
  </p:cSld>
  <p:clrMapOvr>
    <a:masterClrMapping/>
  </p:clrMapOvr>
  <p:transition spd="slow">
    <p:push dir="u"/>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753" y="84138"/>
            <a:ext cx="7102475" cy="638175"/>
          </a:xfrm>
        </p:spPr>
        <p:txBody>
          <a:bodyPr>
            <a:normAutofit/>
          </a:bodyPr>
          <a:lstStyle/>
          <a:p>
            <a:r>
              <a:rPr lang="en-GB" sz="3000" b="1" dirty="0">
                <a:solidFill>
                  <a:schemeClr val="accent2">
                    <a:lumMod val="50000"/>
                  </a:schemeClr>
                </a:solidFill>
                <a:ea typeface="+mj-ea"/>
                <a:cs typeface="+mj-cs"/>
              </a:rPr>
              <a:t>List of Contents</a:t>
            </a:r>
          </a:p>
        </p:txBody>
      </p:sp>
      <p:graphicFrame>
        <p:nvGraphicFramePr>
          <p:cNvPr id="4" name="Table 3"/>
          <p:cNvGraphicFramePr>
            <a:graphicFrameLocks noGrp="1"/>
          </p:cNvGraphicFramePr>
          <p:nvPr>
            <p:extLst>
              <p:ext uri="{D42A27DB-BD31-4B8C-83A1-F6EECF244321}">
                <p14:modId xmlns:p14="http://schemas.microsoft.com/office/powerpoint/2010/main" val="2479838838"/>
              </p:ext>
            </p:extLst>
          </p:nvPr>
        </p:nvGraphicFramePr>
        <p:xfrm>
          <a:off x="596900" y="1011340"/>
          <a:ext cx="8356600" cy="4892040"/>
        </p:xfrm>
        <a:graphic>
          <a:graphicData uri="http://schemas.openxmlformats.org/drawingml/2006/table">
            <a:tbl>
              <a:tblPr firstRow="1" bandRow="1">
                <a:tableStyleId>{5C22544A-7EE6-4342-B048-85BDC9FD1C3A}</a:tableStyleId>
              </a:tblPr>
              <a:tblGrid>
                <a:gridCol w="6582094"/>
                <a:gridCol w="1774506"/>
              </a:tblGrid>
              <a:tr h="326205">
                <a:tc>
                  <a:txBody>
                    <a:bodyPr/>
                    <a:lstStyle/>
                    <a:p>
                      <a:pPr>
                        <a:spcBef>
                          <a:spcPts val="600"/>
                        </a:spcBef>
                      </a:pPr>
                      <a:r>
                        <a:rPr lang="en-US" sz="1600" dirty="0" smtClean="0">
                          <a:solidFill>
                            <a:schemeClr val="tx1"/>
                          </a:solidFill>
                          <a:latin typeface="+mn-lt"/>
                          <a:cs typeface="Arial"/>
                        </a:rPr>
                        <a:t>Topics</a:t>
                      </a:r>
                      <a:endParaRPr lang="en-GB" sz="1600" dirty="0">
                        <a:solidFill>
                          <a:schemeClr val="tx1"/>
                        </a:solidFill>
                        <a:latin typeface="+mn-lt"/>
                        <a:cs typeface="Aria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solidFill>
                  </a:tcPr>
                </a:tc>
                <a:tc>
                  <a:txBody>
                    <a:bodyPr/>
                    <a:lstStyle/>
                    <a:p>
                      <a:pPr>
                        <a:spcBef>
                          <a:spcPts val="600"/>
                        </a:spcBef>
                      </a:pPr>
                      <a:r>
                        <a:rPr lang="en-US" sz="1600" dirty="0" smtClean="0">
                          <a:solidFill>
                            <a:schemeClr val="tx1"/>
                          </a:solidFill>
                          <a:latin typeface="+mn-lt"/>
                          <a:cs typeface="Arial"/>
                        </a:rPr>
                        <a:t>Slide nos.</a:t>
                      </a:r>
                      <a:endParaRPr lang="en-GB" sz="1600" dirty="0">
                        <a:solidFill>
                          <a:schemeClr val="tx1"/>
                        </a:solidFill>
                        <a:latin typeface="+mn-lt"/>
                        <a:cs typeface="Aria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solidFill>
                  </a:tcPr>
                </a:tc>
              </a:tr>
              <a:tr h="326205">
                <a:tc>
                  <a:txBody>
                    <a:bodyPr/>
                    <a:lstStyle/>
                    <a:p>
                      <a:pPr>
                        <a:spcBef>
                          <a:spcPts val="600"/>
                        </a:spcBef>
                      </a:pPr>
                      <a:r>
                        <a:rPr lang="en-US" sz="1600" dirty="0" smtClean="0">
                          <a:solidFill>
                            <a:schemeClr val="tx1"/>
                          </a:solidFill>
                          <a:latin typeface="+mn-lt"/>
                          <a:cs typeface="Arial"/>
                        </a:rPr>
                        <a:t>Role</a:t>
                      </a:r>
                      <a:r>
                        <a:rPr lang="en-US" sz="1600" baseline="0" dirty="0" smtClean="0">
                          <a:solidFill>
                            <a:schemeClr val="tx1"/>
                          </a:solidFill>
                          <a:latin typeface="+mn-lt"/>
                          <a:cs typeface="Arial"/>
                        </a:rPr>
                        <a:t> of nomograms in treatment decisions</a:t>
                      </a:r>
                      <a:endParaRPr lang="en-GB" sz="1600" dirty="0">
                        <a:solidFill>
                          <a:schemeClr val="tx1"/>
                        </a:solidFill>
                        <a:latin typeface="+mn-lt"/>
                        <a:cs typeface="Aria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spcBef>
                          <a:spcPts val="600"/>
                        </a:spcBef>
                      </a:pPr>
                      <a:r>
                        <a:rPr lang="en-GB" sz="1600" dirty="0" smtClean="0">
                          <a:solidFill>
                            <a:schemeClr val="tx1"/>
                          </a:solidFill>
                          <a:latin typeface="+mn-lt"/>
                          <a:cs typeface="Arial"/>
                        </a:rPr>
                        <a:t>5-12</a:t>
                      </a:r>
                      <a:endParaRPr lang="en-GB" sz="1600" dirty="0">
                        <a:solidFill>
                          <a:schemeClr val="tx1"/>
                        </a:solidFill>
                        <a:latin typeface="+mn-lt"/>
                        <a:cs typeface="Aria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r>
              <a:tr h="3128606">
                <a:tc>
                  <a:txBody>
                    <a:bodyPr/>
                    <a:lstStyle/>
                    <a:p>
                      <a:pPr>
                        <a:spcBef>
                          <a:spcPts val="600"/>
                        </a:spcBef>
                      </a:pPr>
                      <a:r>
                        <a:rPr lang="en-GB" sz="1600" dirty="0" smtClean="0">
                          <a:solidFill>
                            <a:schemeClr val="tx1"/>
                          </a:solidFill>
                          <a:latin typeface="+mn-lt"/>
                          <a:cs typeface="Arial"/>
                        </a:rPr>
                        <a:t>Prostate</a:t>
                      </a:r>
                      <a:r>
                        <a:rPr lang="en-GB" sz="1600" baseline="0" dirty="0" smtClean="0">
                          <a:solidFill>
                            <a:schemeClr val="tx1"/>
                          </a:solidFill>
                          <a:latin typeface="+mn-lt"/>
                          <a:cs typeface="Arial"/>
                        </a:rPr>
                        <a:t> cancer treatment</a:t>
                      </a:r>
                    </a:p>
                    <a:p>
                      <a:pPr marL="548640" indent="-274320">
                        <a:spcBef>
                          <a:spcPts val="600"/>
                        </a:spcBef>
                        <a:buClr>
                          <a:schemeClr val="accent1"/>
                        </a:buClr>
                        <a:buFont typeface="Arial" panose="020B0604020202020204" pitchFamily="34" charset="0"/>
                        <a:buChar char="•"/>
                      </a:pPr>
                      <a:r>
                        <a:rPr lang="en-US" sz="1600" baseline="0" dirty="0" smtClean="0">
                          <a:solidFill>
                            <a:schemeClr val="tx1"/>
                          </a:solidFill>
                          <a:latin typeface="+mn-lt"/>
                          <a:cs typeface="Arial"/>
                        </a:rPr>
                        <a:t>Active surveillance and watchful waiting</a:t>
                      </a:r>
                    </a:p>
                    <a:p>
                      <a:pPr marL="548640" indent="-274320">
                        <a:spcBef>
                          <a:spcPts val="600"/>
                        </a:spcBef>
                        <a:buClr>
                          <a:schemeClr val="accent1"/>
                        </a:buClr>
                        <a:buFont typeface="Arial" panose="020B0604020202020204" pitchFamily="34" charset="0"/>
                        <a:buChar char="•"/>
                      </a:pPr>
                      <a:r>
                        <a:rPr lang="en-GB" sz="1600" kern="1200" baseline="0" dirty="0" smtClean="0">
                          <a:solidFill>
                            <a:schemeClr val="tx1"/>
                          </a:solidFill>
                          <a:latin typeface="+mn-lt"/>
                          <a:ea typeface="+mn-ea"/>
                          <a:cs typeface="Arial"/>
                        </a:rPr>
                        <a:t>Surgery</a:t>
                      </a:r>
                    </a:p>
                    <a:p>
                      <a:pPr marL="548640" marR="0" indent="-274320" algn="l" defTabSz="685800" rtl="0" eaLnBrk="1" fontAlgn="auto" latinLnBrk="0" hangingPunct="1">
                        <a:lnSpc>
                          <a:spcPct val="100000"/>
                        </a:lnSpc>
                        <a:spcBef>
                          <a:spcPts val="600"/>
                        </a:spcBef>
                        <a:spcAft>
                          <a:spcPts val="0"/>
                        </a:spcAft>
                        <a:buClr>
                          <a:schemeClr val="accent1"/>
                        </a:buClr>
                        <a:buSzTx/>
                        <a:buFont typeface="Arial" panose="020B0604020202020204" pitchFamily="34" charset="0"/>
                        <a:buChar char="•"/>
                        <a:tabLst/>
                        <a:defRPr/>
                      </a:pPr>
                      <a:r>
                        <a:rPr lang="en-GB" sz="1600" kern="1200" baseline="0" dirty="0" smtClean="0">
                          <a:solidFill>
                            <a:schemeClr val="tx1"/>
                          </a:solidFill>
                          <a:latin typeface="+mn-lt"/>
                          <a:ea typeface="+mn-ea"/>
                          <a:cs typeface="Arial"/>
                        </a:rPr>
                        <a:t>Radiation therapy</a:t>
                      </a:r>
                    </a:p>
                    <a:p>
                      <a:pPr marL="548640" indent="-274320">
                        <a:spcBef>
                          <a:spcPts val="600"/>
                        </a:spcBef>
                        <a:buClr>
                          <a:schemeClr val="accent1"/>
                        </a:buClr>
                        <a:buFont typeface="Arial" panose="020B0604020202020204" pitchFamily="34" charset="0"/>
                        <a:buChar char="•"/>
                      </a:pPr>
                      <a:r>
                        <a:rPr lang="en-GB" sz="1600" kern="1200" baseline="0" dirty="0" smtClean="0">
                          <a:solidFill>
                            <a:schemeClr val="tx1"/>
                          </a:solidFill>
                          <a:latin typeface="+mn-lt"/>
                          <a:ea typeface="+mn-ea"/>
                          <a:cs typeface="Arial"/>
                        </a:rPr>
                        <a:t>Androgen deprivation therapy (ADT) </a:t>
                      </a:r>
                    </a:p>
                    <a:p>
                      <a:pPr marL="548640" indent="-274320">
                        <a:spcBef>
                          <a:spcPts val="600"/>
                        </a:spcBef>
                        <a:buClr>
                          <a:schemeClr val="accent1"/>
                        </a:buClr>
                        <a:buFont typeface="Arial" panose="020B0604020202020204" pitchFamily="34" charset="0"/>
                        <a:buChar char="•"/>
                      </a:pPr>
                      <a:r>
                        <a:rPr lang="en-GB" sz="1600" kern="1200" baseline="0" dirty="0" smtClean="0">
                          <a:solidFill>
                            <a:schemeClr val="tx1"/>
                          </a:solidFill>
                          <a:latin typeface="+mn-lt"/>
                          <a:ea typeface="+mn-ea"/>
                          <a:cs typeface="Arial"/>
                        </a:rPr>
                        <a:t>Chemotherapy</a:t>
                      </a:r>
                    </a:p>
                    <a:p>
                      <a:pPr marL="548640" marR="0" indent="-274320" algn="l" defTabSz="685800" rtl="0" eaLnBrk="1" fontAlgn="auto" latinLnBrk="0" hangingPunct="1">
                        <a:lnSpc>
                          <a:spcPct val="100000"/>
                        </a:lnSpc>
                        <a:spcBef>
                          <a:spcPts val="600"/>
                        </a:spcBef>
                        <a:spcAft>
                          <a:spcPts val="0"/>
                        </a:spcAft>
                        <a:buClr>
                          <a:schemeClr val="accent1"/>
                        </a:buClr>
                        <a:buSzTx/>
                        <a:buFont typeface="Arial" panose="020B0604020202020204" pitchFamily="34" charset="0"/>
                        <a:buChar char="•"/>
                        <a:tabLst/>
                        <a:defRPr/>
                      </a:pPr>
                      <a:r>
                        <a:rPr lang="en-GB" sz="1600" kern="1200" baseline="0" dirty="0" smtClean="0">
                          <a:solidFill>
                            <a:schemeClr val="tx1"/>
                          </a:solidFill>
                          <a:latin typeface="+mn-lt"/>
                          <a:ea typeface="+mn-ea"/>
                          <a:cs typeface="Arial"/>
                        </a:rPr>
                        <a:t>Bone-directed treatments</a:t>
                      </a:r>
                    </a:p>
                    <a:p>
                      <a:pPr marL="548640" marR="0" indent="-274320" algn="l" defTabSz="685800" rtl="0" eaLnBrk="1" fontAlgn="auto" latinLnBrk="0" hangingPunct="1">
                        <a:lnSpc>
                          <a:spcPct val="100000"/>
                        </a:lnSpc>
                        <a:spcBef>
                          <a:spcPts val="600"/>
                        </a:spcBef>
                        <a:spcAft>
                          <a:spcPts val="0"/>
                        </a:spcAft>
                        <a:buClr>
                          <a:schemeClr val="accent1"/>
                        </a:buClr>
                        <a:buSzTx/>
                        <a:buFont typeface="Arial" panose="020B0604020202020204" pitchFamily="34" charset="0"/>
                        <a:buChar char="•"/>
                        <a:tabLst/>
                        <a:defRPr/>
                      </a:pPr>
                      <a:r>
                        <a:rPr lang="en-GB" sz="1600" kern="1200" baseline="0" dirty="0" smtClean="0">
                          <a:solidFill>
                            <a:schemeClr val="tx1"/>
                          </a:solidFill>
                          <a:latin typeface="+mn-lt"/>
                          <a:ea typeface="+mn-ea"/>
                          <a:cs typeface="Arial"/>
                        </a:rPr>
                        <a:t>Immunotherapy</a:t>
                      </a:r>
                    </a:p>
                    <a:p>
                      <a:pPr marL="548640" marR="0" indent="-274320" algn="l" defTabSz="685800" rtl="0" eaLnBrk="1" fontAlgn="auto" latinLnBrk="0" hangingPunct="1">
                        <a:lnSpc>
                          <a:spcPct val="100000"/>
                        </a:lnSpc>
                        <a:spcBef>
                          <a:spcPts val="600"/>
                        </a:spcBef>
                        <a:spcAft>
                          <a:spcPts val="0"/>
                        </a:spcAft>
                        <a:buClr>
                          <a:schemeClr val="accent1"/>
                        </a:buClr>
                        <a:buSzTx/>
                        <a:buFont typeface="Arial" panose="020B0604020202020204" pitchFamily="34" charset="0"/>
                        <a:buChar char="•"/>
                        <a:tabLst/>
                        <a:defRPr/>
                      </a:pPr>
                      <a:r>
                        <a:rPr lang="en-GB" sz="1600" kern="1200" baseline="0" dirty="0" smtClean="0">
                          <a:solidFill>
                            <a:schemeClr val="tx1"/>
                          </a:solidFill>
                          <a:latin typeface="+mn-lt"/>
                          <a:ea typeface="+mn-ea"/>
                          <a:cs typeface="Arial"/>
                        </a:rPr>
                        <a:t>Experimental therapeutic options</a:t>
                      </a:r>
                    </a:p>
                    <a:p>
                      <a:pPr marL="548640" marR="0" lvl="1" indent="-274320" algn="l" defTabSz="685800" rtl="0" eaLnBrk="1" fontAlgn="auto" latinLnBrk="0" hangingPunct="1">
                        <a:lnSpc>
                          <a:spcPct val="100000"/>
                        </a:lnSpc>
                        <a:spcBef>
                          <a:spcPts val="600"/>
                        </a:spcBef>
                        <a:spcAft>
                          <a:spcPts val="0"/>
                        </a:spcAft>
                        <a:buClr>
                          <a:schemeClr val="accent1"/>
                        </a:buClr>
                        <a:buSzTx/>
                        <a:buFont typeface="Arial" panose="020B0604020202020204" pitchFamily="34" charset="0"/>
                        <a:buChar char="•"/>
                        <a:tabLst/>
                        <a:defRPr/>
                      </a:pPr>
                      <a:r>
                        <a:rPr lang="en-GB" sz="1600" kern="1200" baseline="0" dirty="0" smtClean="0">
                          <a:solidFill>
                            <a:schemeClr val="tx1"/>
                          </a:solidFill>
                          <a:latin typeface="+mn-lt"/>
                          <a:ea typeface="+mn-ea"/>
                          <a:cs typeface="Arial"/>
                        </a:rPr>
                        <a:t>Latest advanced therapies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spcBef>
                          <a:spcPts val="600"/>
                        </a:spcBef>
                      </a:pPr>
                      <a:r>
                        <a:rPr lang="en-GB" sz="1600" dirty="0" smtClean="0">
                          <a:solidFill>
                            <a:schemeClr val="tx1"/>
                          </a:solidFill>
                          <a:latin typeface="+mn-lt"/>
                          <a:cs typeface="Arial"/>
                        </a:rPr>
                        <a:t>13-48</a:t>
                      </a:r>
                      <a:endParaRPr lang="en-GB" sz="1600" dirty="0">
                        <a:solidFill>
                          <a:schemeClr val="tx1"/>
                        </a:solidFill>
                        <a:latin typeface="+mn-lt"/>
                        <a:cs typeface="Aria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r>
              <a:tr h="326205">
                <a:tc>
                  <a:txBody>
                    <a:bodyPr/>
                    <a:lstStyle/>
                    <a:p>
                      <a:pPr marL="0" marR="0" indent="0" algn="l" defTabSz="685800" rtl="0" eaLnBrk="1" fontAlgn="auto" latinLnBrk="0" hangingPunct="1">
                        <a:lnSpc>
                          <a:spcPct val="100000"/>
                        </a:lnSpc>
                        <a:spcBef>
                          <a:spcPts val="600"/>
                        </a:spcBef>
                        <a:spcAft>
                          <a:spcPts val="0"/>
                        </a:spcAft>
                        <a:buClrTx/>
                        <a:buSzTx/>
                        <a:buFontTx/>
                        <a:buNone/>
                        <a:tabLst/>
                        <a:defRPr/>
                      </a:pPr>
                      <a:r>
                        <a:rPr lang="en-GB" sz="1600" dirty="0" smtClean="0">
                          <a:solidFill>
                            <a:schemeClr val="tx1"/>
                          </a:solidFill>
                          <a:latin typeface="+mn-lt"/>
                          <a:cs typeface="Arial"/>
                        </a:rPr>
                        <a:t>Prostate</a:t>
                      </a:r>
                      <a:r>
                        <a:rPr lang="en-GB" sz="1600" baseline="0" dirty="0" smtClean="0">
                          <a:solidFill>
                            <a:schemeClr val="tx1"/>
                          </a:solidFill>
                          <a:latin typeface="+mn-lt"/>
                          <a:cs typeface="Arial"/>
                        </a:rPr>
                        <a:t> cancer staging and risk stratification</a:t>
                      </a:r>
                      <a:endParaRPr lang="en-GB" sz="1600" dirty="0" smtClean="0">
                        <a:solidFill>
                          <a:schemeClr val="tx1"/>
                        </a:solidFill>
                        <a:latin typeface="+mn-lt"/>
                        <a:cs typeface="Aria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spcBef>
                          <a:spcPts val="600"/>
                        </a:spcBef>
                      </a:pPr>
                      <a:r>
                        <a:rPr lang="en-US" sz="1600" dirty="0" smtClean="0">
                          <a:solidFill>
                            <a:schemeClr val="tx1"/>
                          </a:solidFill>
                          <a:latin typeface="+mn-lt"/>
                          <a:cs typeface="Arial"/>
                        </a:rPr>
                        <a:t>49-54</a:t>
                      </a:r>
                      <a:endParaRPr lang="en-GB" sz="1600" dirty="0">
                        <a:solidFill>
                          <a:schemeClr val="tx1"/>
                        </a:solidFill>
                        <a:latin typeface="+mn-lt"/>
                        <a:cs typeface="Aria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r>
              <a:tr h="326205">
                <a:tc>
                  <a:txBody>
                    <a:bodyPr/>
                    <a:lstStyle/>
                    <a:p>
                      <a:pPr marL="0" marR="0" lvl="0" indent="0" algn="l" defTabSz="685800" rtl="0" eaLnBrk="1" fontAlgn="auto" latinLnBrk="0" hangingPunct="1">
                        <a:lnSpc>
                          <a:spcPct val="100000"/>
                        </a:lnSpc>
                        <a:spcBef>
                          <a:spcPts val="600"/>
                        </a:spcBef>
                        <a:spcAft>
                          <a:spcPts val="0"/>
                        </a:spcAft>
                        <a:buClrTx/>
                        <a:buSzTx/>
                        <a:buFontTx/>
                        <a:buNone/>
                        <a:tabLst/>
                        <a:defRPr/>
                      </a:pPr>
                      <a:r>
                        <a:rPr kumimoji="0" lang="en-GB" sz="1600" b="0" i="0" u="none" strike="noStrike" kern="1200" cap="none" spc="0" normalizeH="0" baseline="0" noProof="0" dirty="0" smtClean="0">
                          <a:ln>
                            <a:noFill/>
                          </a:ln>
                          <a:solidFill>
                            <a:schemeClr val="tx1"/>
                          </a:solidFill>
                          <a:effectLst/>
                          <a:uLnTx/>
                          <a:uFillTx/>
                          <a:latin typeface="+mn-lt"/>
                          <a:ea typeface="+mn-ea"/>
                          <a:cs typeface="Arial"/>
                        </a:rPr>
                        <a:t>Treatment continuum and treatment guidelines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spcBef>
                          <a:spcPts val="600"/>
                        </a:spcBef>
                      </a:pPr>
                      <a:r>
                        <a:rPr lang="en-US" sz="1600" dirty="0" smtClean="0">
                          <a:solidFill>
                            <a:schemeClr val="tx1"/>
                          </a:solidFill>
                          <a:latin typeface="+mn-lt"/>
                          <a:cs typeface="Arial"/>
                        </a:rPr>
                        <a:t>55-75</a:t>
                      </a:r>
                      <a:endParaRPr lang="en-GB" sz="1600" dirty="0">
                        <a:solidFill>
                          <a:schemeClr val="tx1"/>
                        </a:solidFill>
                        <a:latin typeface="+mn-lt"/>
                        <a:cs typeface="Aria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r>
              <a:tr h="326205">
                <a:tc>
                  <a:txBody>
                    <a:bodyPr/>
                    <a:lstStyle/>
                    <a:p>
                      <a:pPr marL="0" marR="0" indent="0" algn="l" defTabSz="685800" rtl="0" eaLnBrk="1" fontAlgn="auto" latinLnBrk="0" hangingPunct="1">
                        <a:lnSpc>
                          <a:spcPct val="100000"/>
                        </a:lnSpc>
                        <a:spcBef>
                          <a:spcPts val="600"/>
                        </a:spcBef>
                        <a:spcAft>
                          <a:spcPts val="0"/>
                        </a:spcAft>
                        <a:buClrTx/>
                        <a:buSzTx/>
                        <a:buFontTx/>
                        <a:buNone/>
                        <a:tabLst/>
                        <a:defRPr/>
                      </a:pPr>
                      <a:r>
                        <a:rPr lang="en-US" sz="1600" dirty="0" smtClean="0">
                          <a:solidFill>
                            <a:schemeClr val="tx1"/>
                          </a:solidFill>
                          <a:latin typeface="+mn-lt"/>
                          <a:cs typeface="Arial"/>
                        </a:rPr>
                        <a:t>Summary</a:t>
                      </a:r>
                      <a:endParaRPr lang="en-GB" sz="1600" dirty="0" smtClean="0">
                        <a:solidFill>
                          <a:schemeClr val="tx1"/>
                        </a:solidFill>
                        <a:latin typeface="+mn-lt"/>
                        <a:cs typeface="Aria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spcBef>
                          <a:spcPts val="600"/>
                        </a:spcBef>
                      </a:pPr>
                      <a:r>
                        <a:rPr lang="en-US" sz="1600" dirty="0" smtClean="0">
                          <a:solidFill>
                            <a:schemeClr val="tx1"/>
                          </a:solidFill>
                          <a:latin typeface="+mn-lt"/>
                          <a:cs typeface="Arial"/>
                        </a:rPr>
                        <a:t>76-79</a:t>
                      </a:r>
                      <a:endParaRPr lang="en-GB" sz="1600" dirty="0">
                        <a:solidFill>
                          <a:schemeClr val="tx1"/>
                        </a:solidFill>
                        <a:latin typeface="+mn-lt"/>
                        <a:cs typeface="Aria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r>
            </a:tbl>
          </a:graphicData>
        </a:graphic>
      </p:graphicFrame>
    </p:spTree>
    <p:extLst>
      <p:ext uri="{BB962C8B-B14F-4D97-AF65-F5344CB8AC3E}">
        <p14:creationId xmlns:p14="http://schemas.microsoft.com/office/powerpoint/2010/main" val="2911936060"/>
      </p:ext>
    </p:extLst>
  </p:cSld>
  <p:clrMapOvr>
    <a:masterClrMapping/>
  </p:clrMapOvr>
  <p:transition spd="slow">
    <p:push dir="u"/>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ounded Rectangle 31"/>
          <p:cNvSpPr/>
          <p:nvPr/>
        </p:nvSpPr>
        <p:spPr>
          <a:xfrm>
            <a:off x="3429115" y="1570529"/>
            <a:ext cx="2349925" cy="716756"/>
          </a:xfrm>
          <a:prstGeom prst="roundRect">
            <a:avLst>
              <a:gd name="adj" fmla="val 24545"/>
            </a:avLst>
          </a:prstGeom>
          <a:gradFill flip="none" rotWithShape="1">
            <a:gsLst>
              <a:gs pos="0">
                <a:srgbClr val="EA5532">
                  <a:lumMod val="97000"/>
                </a:srgbClr>
              </a:gs>
              <a:gs pos="39000">
                <a:srgbClr val="EA5532"/>
              </a:gs>
              <a:gs pos="52000">
                <a:srgbClr val="EA5532"/>
              </a:gs>
              <a:gs pos="100000">
                <a:srgbClr val="EE2A33"/>
              </a:gs>
            </a:gsLst>
            <a:lin ang="5400000" scaled="1"/>
            <a:tileRect/>
          </a:gradFill>
          <a:ln w="44450">
            <a:solidFill>
              <a:schemeClr val="bg1"/>
            </a:solidFill>
          </a:ln>
          <a:effectLst>
            <a:outerShdw blurRad="114300" dist="762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91440" rIns="0" bIns="91440" rtlCol="0" anchor="b" anchorCtr="0">
            <a:spAutoFit/>
          </a:bodyPr>
          <a:lstStyle/>
          <a:p>
            <a:pPr algn="ctr"/>
            <a:r>
              <a:rPr lang="en-GB" sz="1400" dirty="0">
                <a:solidFill>
                  <a:schemeClr val="bg1"/>
                </a:solidFill>
              </a:rPr>
              <a:t>Loss of libido, </a:t>
            </a:r>
            <a:endParaRPr lang="en-GB" sz="1400" dirty="0" smtClean="0">
              <a:solidFill>
                <a:schemeClr val="bg1"/>
              </a:solidFill>
            </a:endParaRPr>
          </a:p>
          <a:p>
            <a:pPr algn="ctr"/>
            <a:r>
              <a:rPr lang="en-GB" sz="1400" dirty="0" smtClean="0">
                <a:solidFill>
                  <a:schemeClr val="bg1"/>
                </a:solidFill>
              </a:rPr>
              <a:t>erectile </a:t>
            </a:r>
            <a:r>
              <a:rPr lang="en-GB" sz="1400" dirty="0">
                <a:solidFill>
                  <a:schemeClr val="bg1"/>
                </a:solidFill>
              </a:rPr>
              <a:t>dysfunction</a:t>
            </a:r>
          </a:p>
        </p:txBody>
      </p:sp>
      <p:sp>
        <p:nvSpPr>
          <p:cNvPr id="2" name="Title 1"/>
          <p:cNvSpPr>
            <a:spLocks noGrp="1"/>
          </p:cNvSpPr>
          <p:nvPr>
            <p:ph type="title"/>
          </p:nvPr>
        </p:nvSpPr>
        <p:spPr>
          <a:xfrm>
            <a:off x="165553" y="71052"/>
            <a:ext cx="7366244" cy="638175"/>
          </a:xfrm>
        </p:spPr>
        <p:txBody>
          <a:bodyPr>
            <a:noAutofit/>
          </a:bodyPr>
          <a:lstStyle/>
          <a:p>
            <a:pPr indent="-274320"/>
            <a:r>
              <a:rPr lang="en-GB" sz="3000" b="1" dirty="0">
                <a:solidFill>
                  <a:schemeClr val="accent2">
                    <a:lumMod val="50000"/>
                  </a:schemeClr>
                </a:solidFill>
                <a:ea typeface="+mj-ea"/>
                <a:cs typeface="+mj-cs"/>
              </a:rPr>
              <a:t>Side Effects of ADT</a:t>
            </a:r>
          </a:p>
        </p:txBody>
      </p:sp>
      <p:sp>
        <p:nvSpPr>
          <p:cNvPr id="5" name="TextBox 4"/>
          <p:cNvSpPr txBox="1"/>
          <p:nvPr/>
        </p:nvSpPr>
        <p:spPr>
          <a:xfrm>
            <a:off x="142750" y="6391954"/>
            <a:ext cx="2536272" cy="215444"/>
          </a:xfrm>
          <a:prstGeom prst="rect">
            <a:avLst/>
          </a:prstGeom>
          <a:noFill/>
        </p:spPr>
        <p:txBody>
          <a:bodyPr wrap="none" rtlCol="0">
            <a:spAutoFit/>
          </a:bodyPr>
          <a:lstStyle/>
          <a:p>
            <a:pPr marL="228600" indent="-228600">
              <a:buFont typeface="+mj-lt"/>
              <a:buAutoNum type="arabicPeriod"/>
            </a:pPr>
            <a:r>
              <a:rPr lang="en-GB" sz="800" dirty="0" smtClean="0"/>
              <a:t>Sountoulides P, et al. </a:t>
            </a:r>
            <a:r>
              <a:rPr lang="en-GB" sz="800" i="1" dirty="0" smtClean="0"/>
              <a:t>ISRN Urol. </a:t>
            </a:r>
            <a:r>
              <a:rPr lang="en-GB" sz="800" dirty="0" smtClean="0"/>
              <a:t>2013;2013:240108.</a:t>
            </a:r>
            <a:endParaRPr lang="en-GB" sz="800" dirty="0"/>
          </a:p>
        </p:txBody>
      </p:sp>
      <p:sp>
        <p:nvSpPr>
          <p:cNvPr id="9" name="Pentagon 8"/>
          <p:cNvSpPr/>
          <p:nvPr/>
        </p:nvSpPr>
        <p:spPr>
          <a:xfrm>
            <a:off x="-43103" y="1020483"/>
            <a:ext cx="696685" cy="387508"/>
          </a:xfrm>
          <a:prstGeom prst="homePlate">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10800000" scaled="1"/>
            <a:tileRect/>
          </a:gradFill>
          <a:ln>
            <a:no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sz="1600" dirty="0"/>
          </a:p>
        </p:txBody>
      </p:sp>
      <p:sp>
        <p:nvSpPr>
          <p:cNvPr id="10" name="TextBox 9"/>
          <p:cNvSpPr txBox="1"/>
          <p:nvPr/>
        </p:nvSpPr>
        <p:spPr>
          <a:xfrm>
            <a:off x="-27384" y="1044960"/>
            <a:ext cx="655629" cy="338554"/>
          </a:xfrm>
          <a:prstGeom prst="rect">
            <a:avLst/>
          </a:prstGeom>
          <a:noFill/>
        </p:spPr>
        <p:txBody>
          <a:bodyPr wrap="none" rtlCol="0">
            <a:spAutoFit/>
          </a:bodyPr>
          <a:lstStyle/>
          <a:p>
            <a:r>
              <a:rPr lang="en-GB" sz="1600" spc="-38" dirty="0" smtClean="0">
                <a:solidFill>
                  <a:srgbClr val="A7381D"/>
                </a:solidFill>
                <a:ea typeface="+mj-ea"/>
                <a:cs typeface="+mj-cs"/>
              </a:rPr>
              <a:t>17/</a:t>
            </a:r>
            <a:r>
              <a:rPr lang="en-GB" sz="1600" spc="-38" dirty="0" smtClean="0">
                <a:solidFill>
                  <a:srgbClr val="A7381D"/>
                </a:solidFill>
              </a:rPr>
              <a:t>35</a:t>
            </a:r>
            <a:endParaRPr lang="en-GB" sz="1600" spc="-38" dirty="0">
              <a:solidFill>
                <a:srgbClr val="A7381D"/>
              </a:solidFill>
            </a:endParaRPr>
          </a:p>
        </p:txBody>
      </p:sp>
      <p:sp>
        <p:nvSpPr>
          <p:cNvPr id="29" name="TextBox 28"/>
          <p:cNvSpPr txBox="1"/>
          <p:nvPr/>
        </p:nvSpPr>
        <p:spPr>
          <a:xfrm>
            <a:off x="1196788" y="973465"/>
            <a:ext cx="6777318" cy="338554"/>
          </a:xfrm>
          <a:prstGeom prst="rect">
            <a:avLst/>
          </a:prstGeom>
          <a:noFill/>
        </p:spPr>
        <p:txBody>
          <a:bodyPr wrap="square" rtlCol="0">
            <a:spAutoFit/>
          </a:bodyPr>
          <a:lstStyle/>
          <a:p>
            <a:pPr algn="ctr"/>
            <a:r>
              <a:rPr lang="en-GB" sz="1600" b="1" dirty="0" smtClean="0"/>
              <a:t>Side </a:t>
            </a:r>
            <a:r>
              <a:rPr lang="en-GB" sz="1600" b="1" dirty="0"/>
              <a:t>effects of </a:t>
            </a:r>
            <a:r>
              <a:rPr lang="en-GB" sz="1600" b="1" dirty="0" smtClean="0"/>
              <a:t>ADT</a:t>
            </a:r>
            <a:r>
              <a:rPr lang="en-GB" sz="1600" b="1" baseline="30000" dirty="0" smtClean="0"/>
              <a:t>1 </a:t>
            </a:r>
            <a:endParaRPr lang="en-GB" sz="1600" b="1" baseline="30000" dirty="0"/>
          </a:p>
        </p:txBody>
      </p:sp>
      <p:sp>
        <p:nvSpPr>
          <p:cNvPr id="30" name="TextBox 29"/>
          <p:cNvSpPr txBox="1"/>
          <p:nvPr/>
        </p:nvSpPr>
        <p:spPr>
          <a:xfrm>
            <a:off x="546902" y="5738691"/>
            <a:ext cx="6585418" cy="276999"/>
          </a:xfrm>
          <a:prstGeom prst="rect">
            <a:avLst/>
          </a:prstGeom>
          <a:noFill/>
        </p:spPr>
        <p:txBody>
          <a:bodyPr wrap="square" rtlCol="0">
            <a:spAutoFit/>
          </a:bodyPr>
          <a:lstStyle/>
          <a:p>
            <a:r>
              <a:rPr lang="en-GB" sz="1200" dirty="0" smtClean="0"/>
              <a:t>ADT, androgen deprivation therapy</a:t>
            </a:r>
            <a:r>
              <a:rPr lang="en-GB" sz="1200" dirty="0"/>
              <a:t>.</a:t>
            </a:r>
          </a:p>
        </p:txBody>
      </p:sp>
      <p:sp>
        <p:nvSpPr>
          <p:cNvPr id="31" name="Rounded Rectangle 30"/>
          <p:cNvSpPr/>
          <p:nvPr/>
        </p:nvSpPr>
        <p:spPr>
          <a:xfrm>
            <a:off x="6086088" y="2007696"/>
            <a:ext cx="2128388" cy="465892"/>
          </a:xfrm>
          <a:prstGeom prst="roundRect">
            <a:avLst>
              <a:gd name="adj" fmla="val 24545"/>
            </a:avLst>
          </a:prstGeom>
          <a:gradFill flip="none" rotWithShape="1">
            <a:gsLst>
              <a:gs pos="0">
                <a:srgbClr val="EA5532">
                  <a:lumMod val="97000"/>
                </a:srgbClr>
              </a:gs>
              <a:gs pos="39000">
                <a:srgbClr val="EA5532"/>
              </a:gs>
              <a:gs pos="52000">
                <a:srgbClr val="EA5532"/>
              </a:gs>
              <a:gs pos="100000">
                <a:srgbClr val="EE2A33"/>
              </a:gs>
            </a:gsLst>
            <a:lin ang="5400000" scaled="1"/>
            <a:tileRect/>
          </a:gradFill>
          <a:ln w="44450">
            <a:solidFill>
              <a:schemeClr val="bg1"/>
            </a:solidFill>
          </a:ln>
          <a:effectLst>
            <a:outerShdw blurRad="114300" dist="762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91440" rIns="0" bIns="91440" rtlCol="0" anchor="b" anchorCtr="0">
            <a:spAutoFit/>
          </a:bodyPr>
          <a:lstStyle/>
          <a:p>
            <a:pPr algn="ctr"/>
            <a:r>
              <a:rPr lang="en-GB" sz="1400" dirty="0">
                <a:solidFill>
                  <a:schemeClr val="bg1"/>
                </a:solidFill>
              </a:rPr>
              <a:t>Cognitive defects</a:t>
            </a:r>
          </a:p>
        </p:txBody>
      </p:sp>
      <p:sp>
        <p:nvSpPr>
          <p:cNvPr id="33" name="Rounded Rectangle 32"/>
          <p:cNvSpPr/>
          <p:nvPr/>
        </p:nvSpPr>
        <p:spPr>
          <a:xfrm>
            <a:off x="6686202" y="3151021"/>
            <a:ext cx="2349925" cy="716756"/>
          </a:xfrm>
          <a:prstGeom prst="roundRect">
            <a:avLst>
              <a:gd name="adj" fmla="val 24545"/>
            </a:avLst>
          </a:prstGeom>
          <a:gradFill flip="none" rotWithShape="1">
            <a:gsLst>
              <a:gs pos="0">
                <a:srgbClr val="EA5532">
                  <a:lumMod val="97000"/>
                </a:srgbClr>
              </a:gs>
              <a:gs pos="39000">
                <a:srgbClr val="EA5532"/>
              </a:gs>
              <a:gs pos="52000">
                <a:srgbClr val="EA5532"/>
              </a:gs>
              <a:gs pos="100000">
                <a:srgbClr val="EE2A33"/>
              </a:gs>
            </a:gsLst>
            <a:lin ang="5400000" scaled="1"/>
            <a:tileRect/>
          </a:gradFill>
          <a:ln w="44450">
            <a:solidFill>
              <a:schemeClr val="bg1"/>
            </a:solidFill>
          </a:ln>
          <a:effectLst>
            <a:outerShdw blurRad="114300" dist="762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91440" rIns="0" bIns="91440" rtlCol="0" anchor="b" anchorCtr="0">
            <a:spAutoFit/>
          </a:bodyPr>
          <a:lstStyle/>
          <a:p>
            <a:pPr algn="ctr"/>
            <a:r>
              <a:rPr lang="en-GB" sz="1400" dirty="0">
                <a:solidFill>
                  <a:schemeClr val="bg1"/>
                </a:solidFill>
              </a:rPr>
              <a:t>Altered body </a:t>
            </a:r>
            <a:endParaRPr lang="en-GB" sz="1400" dirty="0" smtClean="0">
              <a:solidFill>
                <a:schemeClr val="bg1"/>
              </a:solidFill>
            </a:endParaRPr>
          </a:p>
          <a:p>
            <a:pPr algn="ctr"/>
            <a:r>
              <a:rPr lang="en-GB" sz="1400" dirty="0" smtClean="0">
                <a:solidFill>
                  <a:schemeClr val="bg1"/>
                </a:solidFill>
              </a:rPr>
              <a:t>composition</a:t>
            </a:r>
            <a:endParaRPr lang="en-GB" sz="1400" dirty="0">
              <a:solidFill>
                <a:schemeClr val="bg1"/>
              </a:solidFill>
            </a:endParaRPr>
          </a:p>
        </p:txBody>
      </p:sp>
      <p:sp>
        <p:nvSpPr>
          <p:cNvPr id="34" name="Rounded Rectangle 33"/>
          <p:cNvSpPr/>
          <p:nvPr/>
        </p:nvSpPr>
        <p:spPr>
          <a:xfrm>
            <a:off x="6086088" y="4509372"/>
            <a:ext cx="2349925" cy="465892"/>
          </a:xfrm>
          <a:prstGeom prst="roundRect">
            <a:avLst>
              <a:gd name="adj" fmla="val 24545"/>
            </a:avLst>
          </a:prstGeom>
          <a:gradFill flip="none" rotWithShape="1">
            <a:gsLst>
              <a:gs pos="0">
                <a:srgbClr val="EA5532">
                  <a:lumMod val="97000"/>
                </a:srgbClr>
              </a:gs>
              <a:gs pos="39000">
                <a:srgbClr val="EA5532"/>
              </a:gs>
              <a:gs pos="52000">
                <a:srgbClr val="EA5532"/>
              </a:gs>
              <a:gs pos="100000">
                <a:srgbClr val="EE2A33"/>
              </a:gs>
            </a:gsLst>
            <a:lin ang="5400000" scaled="1"/>
            <a:tileRect/>
          </a:gradFill>
          <a:ln w="44450">
            <a:solidFill>
              <a:schemeClr val="bg1"/>
            </a:solidFill>
          </a:ln>
          <a:effectLst>
            <a:outerShdw blurRad="114300" dist="762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91440" rIns="0" bIns="91440" rtlCol="0" anchor="b" anchorCtr="0">
            <a:spAutoFit/>
          </a:bodyPr>
          <a:lstStyle/>
          <a:p>
            <a:pPr algn="ctr"/>
            <a:r>
              <a:rPr lang="en-GB" sz="1400" dirty="0">
                <a:solidFill>
                  <a:schemeClr val="bg1"/>
                </a:solidFill>
              </a:rPr>
              <a:t>Arterial stiffness</a:t>
            </a:r>
          </a:p>
        </p:txBody>
      </p:sp>
      <p:sp>
        <p:nvSpPr>
          <p:cNvPr id="35" name="Rounded Rectangle 34"/>
          <p:cNvSpPr/>
          <p:nvPr/>
        </p:nvSpPr>
        <p:spPr>
          <a:xfrm>
            <a:off x="3360571" y="4914373"/>
            <a:ext cx="2349925" cy="716756"/>
          </a:xfrm>
          <a:prstGeom prst="roundRect">
            <a:avLst>
              <a:gd name="adj" fmla="val 24545"/>
            </a:avLst>
          </a:prstGeom>
          <a:gradFill flip="none" rotWithShape="1">
            <a:gsLst>
              <a:gs pos="0">
                <a:srgbClr val="EA5532">
                  <a:lumMod val="97000"/>
                </a:srgbClr>
              </a:gs>
              <a:gs pos="39000">
                <a:srgbClr val="EA5532"/>
              </a:gs>
              <a:gs pos="52000">
                <a:srgbClr val="EA5532"/>
              </a:gs>
              <a:gs pos="100000">
                <a:srgbClr val="EE2A33"/>
              </a:gs>
            </a:gsLst>
            <a:lin ang="5400000" scaled="1"/>
            <a:tileRect/>
          </a:gradFill>
          <a:ln w="44450">
            <a:solidFill>
              <a:schemeClr val="bg1"/>
            </a:solidFill>
          </a:ln>
          <a:effectLst>
            <a:outerShdw blurRad="114300" dist="762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91440" rIns="0" bIns="91440" rtlCol="0" anchor="b" anchorCtr="0">
            <a:spAutoFit/>
          </a:bodyPr>
          <a:lstStyle/>
          <a:p>
            <a:pPr algn="ctr"/>
            <a:r>
              <a:rPr lang="en-GB" sz="1400" dirty="0">
                <a:solidFill>
                  <a:schemeClr val="bg1"/>
                </a:solidFill>
              </a:rPr>
              <a:t>Osteoporosis, </a:t>
            </a:r>
            <a:endParaRPr lang="en-GB" sz="1400" dirty="0" smtClean="0">
              <a:solidFill>
                <a:schemeClr val="bg1"/>
              </a:solidFill>
            </a:endParaRPr>
          </a:p>
          <a:p>
            <a:pPr algn="ctr"/>
            <a:r>
              <a:rPr lang="en-GB" sz="1400" dirty="0" smtClean="0">
                <a:solidFill>
                  <a:schemeClr val="bg1"/>
                </a:solidFill>
              </a:rPr>
              <a:t>skeletal </a:t>
            </a:r>
            <a:r>
              <a:rPr lang="en-GB" sz="1400" dirty="0">
                <a:solidFill>
                  <a:schemeClr val="bg1"/>
                </a:solidFill>
              </a:rPr>
              <a:t>fractures</a:t>
            </a:r>
          </a:p>
        </p:txBody>
      </p:sp>
      <p:sp>
        <p:nvSpPr>
          <p:cNvPr id="36" name="Rounded Rectangle 35"/>
          <p:cNvSpPr/>
          <p:nvPr/>
        </p:nvSpPr>
        <p:spPr>
          <a:xfrm>
            <a:off x="773666" y="4494815"/>
            <a:ext cx="2349925" cy="465892"/>
          </a:xfrm>
          <a:prstGeom prst="roundRect">
            <a:avLst>
              <a:gd name="adj" fmla="val 24545"/>
            </a:avLst>
          </a:prstGeom>
          <a:gradFill flip="none" rotWithShape="1">
            <a:gsLst>
              <a:gs pos="0">
                <a:srgbClr val="EA5532">
                  <a:lumMod val="97000"/>
                </a:srgbClr>
              </a:gs>
              <a:gs pos="39000">
                <a:srgbClr val="EA5532"/>
              </a:gs>
              <a:gs pos="52000">
                <a:srgbClr val="EA5532"/>
              </a:gs>
              <a:gs pos="100000">
                <a:srgbClr val="EE2A33"/>
              </a:gs>
            </a:gsLst>
            <a:lin ang="5400000" scaled="1"/>
            <a:tileRect/>
          </a:gradFill>
          <a:ln w="44450">
            <a:solidFill>
              <a:schemeClr val="bg1"/>
            </a:solidFill>
          </a:ln>
          <a:effectLst>
            <a:outerShdw blurRad="114300" dist="762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91440" rIns="0" bIns="91440" rtlCol="0" anchor="b" anchorCtr="0">
            <a:spAutoFit/>
          </a:bodyPr>
          <a:lstStyle/>
          <a:p>
            <a:pPr algn="ctr"/>
            <a:r>
              <a:rPr lang="en-GB" sz="1400" dirty="0">
                <a:solidFill>
                  <a:schemeClr val="bg1"/>
                </a:solidFill>
              </a:rPr>
              <a:t>Metabolic disturbances</a:t>
            </a:r>
          </a:p>
        </p:txBody>
      </p:sp>
      <p:sp>
        <p:nvSpPr>
          <p:cNvPr id="39" name="Rounded Rectangle 38"/>
          <p:cNvSpPr/>
          <p:nvPr/>
        </p:nvSpPr>
        <p:spPr>
          <a:xfrm>
            <a:off x="857900" y="3325040"/>
            <a:ext cx="1787450" cy="465892"/>
          </a:xfrm>
          <a:prstGeom prst="roundRect">
            <a:avLst>
              <a:gd name="adj" fmla="val 24545"/>
            </a:avLst>
          </a:prstGeom>
          <a:gradFill flip="none" rotWithShape="1">
            <a:gsLst>
              <a:gs pos="0">
                <a:srgbClr val="EA5532">
                  <a:lumMod val="97000"/>
                </a:srgbClr>
              </a:gs>
              <a:gs pos="39000">
                <a:srgbClr val="EA5532"/>
              </a:gs>
              <a:gs pos="52000">
                <a:srgbClr val="EA5532"/>
              </a:gs>
              <a:gs pos="100000">
                <a:srgbClr val="EE2A33"/>
              </a:gs>
            </a:gsLst>
            <a:lin ang="5400000" scaled="1"/>
            <a:tileRect/>
          </a:gradFill>
          <a:ln w="44450">
            <a:solidFill>
              <a:schemeClr val="bg1"/>
            </a:solidFill>
          </a:ln>
          <a:effectLst>
            <a:outerShdw blurRad="114300" dist="762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91440" rIns="0" bIns="91440" rtlCol="0" anchor="b" anchorCtr="0">
            <a:spAutoFit/>
          </a:bodyPr>
          <a:lstStyle/>
          <a:p>
            <a:pPr algn="ctr"/>
            <a:r>
              <a:rPr lang="en-GB" sz="1400" dirty="0">
                <a:solidFill>
                  <a:schemeClr val="bg1"/>
                </a:solidFill>
              </a:rPr>
              <a:t>Fatigue</a:t>
            </a:r>
          </a:p>
        </p:txBody>
      </p:sp>
      <p:sp>
        <p:nvSpPr>
          <p:cNvPr id="40" name="Rounded Rectangle 39"/>
          <p:cNvSpPr/>
          <p:nvPr/>
        </p:nvSpPr>
        <p:spPr>
          <a:xfrm>
            <a:off x="1336141" y="1909214"/>
            <a:ext cx="1787450" cy="716756"/>
          </a:xfrm>
          <a:prstGeom prst="roundRect">
            <a:avLst>
              <a:gd name="adj" fmla="val 24545"/>
            </a:avLst>
          </a:prstGeom>
          <a:gradFill flip="none" rotWithShape="1">
            <a:gsLst>
              <a:gs pos="0">
                <a:srgbClr val="EA5532">
                  <a:lumMod val="97000"/>
                </a:srgbClr>
              </a:gs>
              <a:gs pos="39000">
                <a:srgbClr val="EA5532"/>
              </a:gs>
              <a:gs pos="52000">
                <a:srgbClr val="EA5532"/>
              </a:gs>
              <a:gs pos="100000">
                <a:srgbClr val="EE2A33"/>
              </a:gs>
            </a:gsLst>
            <a:lin ang="5400000" scaled="1"/>
            <a:tileRect/>
          </a:gradFill>
          <a:ln w="44450">
            <a:solidFill>
              <a:schemeClr val="bg1"/>
            </a:solidFill>
          </a:ln>
          <a:effectLst>
            <a:outerShdw blurRad="114300" dist="762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91440" rIns="0" bIns="91440" rtlCol="0" anchor="b" anchorCtr="0">
            <a:spAutoFit/>
          </a:bodyPr>
          <a:lstStyle/>
          <a:p>
            <a:pPr algn="ctr"/>
            <a:r>
              <a:rPr lang="en-GB" sz="1400" dirty="0">
                <a:solidFill>
                  <a:schemeClr val="bg1"/>
                </a:solidFill>
              </a:rPr>
              <a:t>Cardiovascular morbidity</a:t>
            </a:r>
          </a:p>
        </p:txBody>
      </p:sp>
      <p:sp>
        <p:nvSpPr>
          <p:cNvPr id="66" name="Up Arrow 65"/>
          <p:cNvSpPr/>
          <p:nvPr/>
        </p:nvSpPr>
        <p:spPr>
          <a:xfrm rot="5400000">
            <a:off x="4470821" y="3310680"/>
            <a:ext cx="202358" cy="383514"/>
          </a:xfrm>
          <a:prstGeom prst="upArrow">
            <a:avLst/>
          </a:prstGeom>
          <a:noFill/>
          <a:ln w="19050">
            <a:solidFill>
              <a:srgbClr val="EA532F"/>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b="1" dirty="0" smtClean="0">
                <a:ln w="22225">
                  <a:solidFill>
                    <a:schemeClr val="accent2"/>
                  </a:solidFill>
                  <a:prstDash val="solid"/>
                </a:ln>
                <a:solidFill>
                  <a:schemeClr val="accent2">
                    <a:lumMod val="40000"/>
                    <a:lumOff val="60000"/>
                  </a:schemeClr>
                </a:solidFill>
              </a:rPr>
              <a:t>  </a:t>
            </a:r>
            <a:endParaRPr lang="en-US" b="1" dirty="0">
              <a:ln w="22225">
                <a:solidFill>
                  <a:schemeClr val="accent2"/>
                </a:solidFill>
                <a:prstDash val="solid"/>
              </a:ln>
              <a:solidFill>
                <a:schemeClr val="accent2">
                  <a:lumMod val="40000"/>
                  <a:lumOff val="60000"/>
                </a:schemeClr>
              </a:solidFill>
            </a:endParaRPr>
          </a:p>
        </p:txBody>
      </p:sp>
      <p:sp>
        <p:nvSpPr>
          <p:cNvPr id="67" name="Up Arrow 66"/>
          <p:cNvSpPr/>
          <p:nvPr/>
        </p:nvSpPr>
        <p:spPr>
          <a:xfrm rot="16200000">
            <a:off x="4386468" y="3316654"/>
            <a:ext cx="202358" cy="383514"/>
          </a:xfrm>
          <a:prstGeom prst="upArrow">
            <a:avLst/>
          </a:prstGeom>
          <a:noFill/>
          <a:ln w="19050">
            <a:solidFill>
              <a:srgbClr val="EA532F"/>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b="1" dirty="0" smtClean="0">
                <a:ln w="22225">
                  <a:solidFill>
                    <a:schemeClr val="accent2"/>
                  </a:solidFill>
                  <a:prstDash val="solid"/>
                </a:ln>
                <a:solidFill>
                  <a:schemeClr val="accent2">
                    <a:lumMod val="40000"/>
                    <a:lumOff val="60000"/>
                  </a:schemeClr>
                </a:solidFill>
              </a:rPr>
              <a:t>  </a:t>
            </a:r>
            <a:endParaRPr lang="en-US" b="1" dirty="0">
              <a:ln w="22225">
                <a:solidFill>
                  <a:schemeClr val="accent2"/>
                </a:solidFill>
                <a:prstDash val="solid"/>
              </a:ln>
              <a:solidFill>
                <a:schemeClr val="accent2">
                  <a:lumMod val="40000"/>
                  <a:lumOff val="60000"/>
                </a:schemeClr>
              </a:solidFill>
            </a:endParaRPr>
          </a:p>
        </p:txBody>
      </p:sp>
      <p:sp>
        <p:nvSpPr>
          <p:cNvPr id="69" name="Up Arrow 68"/>
          <p:cNvSpPr/>
          <p:nvPr/>
        </p:nvSpPr>
        <p:spPr>
          <a:xfrm rot="10800000">
            <a:off x="4487647" y="3339390"/>
            <a:ext cx="202358" cy="383514"/>
          </a:xfrm>
          <a:prstGeom prst="upArrow">
            <a:avLst/>
          </a:prstGeom>
          <a:noFill/>
          <a:ln w="19050">
            <a:solidFill>
              <a:srgbClr val="EA532F"/>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b="1" dirty="0" smtClean="0">
                <a:ln w="22225">
                  <a:solidFill>
                    <a:schemeClr val="accent2"/>
                  </a:solidFill>
                  <a:prstDash val="solid"/>
                </a:ln>
                <a:solidFill>
                  <a:schemeClr val="accent2">
                    <a:lumMod val="40000"/>
                    <a:lumOff val="60000"/>
                  </a:schemeClr>
                </a:solidFill>
              </a:rPr>
              <a:t>  </a:t>
            </a:r>
            <a:endParaRPr lang="en-US" b="1" dirty="0">
              <a:ln w="22225">
                <a:solidFill>
                  <a:schemeClr val="accent2"/>
                </a:solidFill>
                <a:prstDash val="solid"/>
              </a:ln>
              <a:solidFill>
                <a:schemeClr val="accent2">
                  <a:lumMod val="40000"/>
                  <a:lumOff val="60000"/>
                </a:schemeClr>
              </a:solidFill>
            </a:endParaRPr>
          </a:p>
        </p:txBody>
      </p:sp>
      <p:sp>
        <p:nvSpPr>
          <p:cNvPr id="70" name="Up Arrow 69"/>
          <p:cNvSpPr/>
          <p:nvPr/>
        </p:nvSpPr>
        <p:spPr>
          <a:xfrm>
            <a:off x="4470822" y="3333598"/>
            <a:ext cx="202358" cy="383514"/>
          </a:xfrm>
          <a:prstGeom prst="upArrow">
            <a:avLst/>
          </a:prstGeom>
          <a:noFill/>
          <a:ln w="19050">
            <a:solidFill>
              <a:srgbClr val="EA532F"/>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b="1" dirty="0" smtClean="0">
                <a:ln w="22225">
                  <a:solidFill>
                    <a:schemeClr val="accent2"/>
                  </a:solidFill>
                  <a:prstDash val="solid"/>
                </a:ln>
                <a:solidFill>
                  <a:schemeClr val="accent2">
                    <a:lumMod val="40000"/>
                    <a:lumOff val="60000"/>
                  </a:schemeClr>
                </a:solidFill>
              </a:rPr>
              <a:t>  </a:t>
            </a:r>
            <a:endParaRPr lang="en-US" b="1" dirty="0">
              <a:ln w="22225">
                <a:solidFill>
                  <a:schemeClr val="accent2"/>
                </a:solidFill>
                <a:prstDash val="solid"/>
              </a:ln>
              <a:solidFill>
                <a:schemeClr val="accent2">
                  <a:lumMod val="40000"/>
                  <a:lumOff val="60000"/>
                </a:schemeClr>
              </a:solidFill>
            </a:endParaRPr>
          </a:p>
        </p:txBody>
      </p:sp>
      <p:sp>
        <p:nvSpPr>
          <p:cNvPr id="72" name="Up Arrow 71"/>
          <p:cNvSpPr/>
          <p:nvPr/>
        </p:nvSpPr>
        <p:spPr>
          <a:xfrm rot="7583351">
            <a:off x="4481835" y="3358535"/>
            <a:ext cx="202358" cy="383514"/>
          </a:xfrm>
          <a:prstGeom prst="upArrow">
            <a:avLst/>
          </a:prstGeom>
          <a:noFill/>
          <a:ln w="19050">
            <a:solidFill>
              <a:srgbClr val="EA532F"/>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b="1" dirty="0" smtClean="0">
                <a:ln w="22225">
                  <a:solidFill>
                    <a:schemeClr val="accent2"/>
                  </a:solidFill>
                  <a:prstDash val="solid"/>
                </a:ln>
                <a:solidFill>
                  <a:schemeClr val="accent2">
                    <a:lumMod val="40000"/>
                    <a:lumOff val="60000"/>
                  </a:schemeClr>
                </a:solidFill>
              </a:rPr>
              <a:t>  </a:t>
            </a:r>
            <a:endParaRPr lang="en-US" b="1" dirty="0">
              <a:ln w="22225">
                <a:solidFill>
                  <a:schemeClr val="accent2"/>
                </a:solidFill>
                <a:prstDash val="solid"/>
              </a:ln>
              <a:solidFill>
                <a:schemeClr val="accent2">
                  <a:lumMod val="40000"/>
                  <a:lumOff val="60000"/>
                </a:schemeClr>
              </a:solidFill>
            </a:endParaRPr>
          </a:p>
        </p:txBody>
      </p:sp>
      <p:sp>
        <p:nvSpPr>
          <p:cNvPr id="73" name="Up Arrow 72"/>
          <p:cNvSpPr/>
          <p:nvPr/>
        </p:nvSpPr>
        <p:spPr>
          <a:xfrm rot="18383351">
            <a:off x="4535374" y="3347336"/>
            <a:ext cx="202358" cy="383514"/>
          </a:xfrm>
          <a:prstGeom prst="upArrow">
            <a:avLst/>
          </a:prstGeom>
          <a:noFill/>
          <a:ln w="19050">
            <a:solidFill>
              <a:srgbClr val="EA532F"/>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b="1" dirty="0" smtClean="0">
                <a:ln w="22225">
                  <a:solidFill>
                    <a:schemeClr val="accent2"/>
                  </a:solidFill>
                  <a:prstDash val="solid"/>
                </a:ln>
                <a:solidFill>
                  <a:schemeClr val="accent2">
                    <a:lumMod val="40000"/>
                    <a:lumOff val="60000"/>
                  </a:schemeClr>
                </a:solidFill>
              </a:rPr>
              <a:t>  </a:t>
            </a:r>
            <a:endParaRPr lang="en-US" b="1" dirty="0">
              <a:ln w="22225">
                <a:solidFill>
                  <a:schemeClr val="accent2"/>
                </a:solidFill>
                <a:prstDash val="solid"/>
              </a:ln>
              <a:solidFill>
                <a:schemeClr val="accent2">
                  <a:lumMod val="40000"/>
                  <a:lumOff val="60000"/>
                </a:schemeClr>
              </a:solidFill>
            </a:endParaRPr>
          </a:p>
        </p:txBody>
      </p:sp>
      <p:sp>
        <p:nvSpPr>
          <p:cNvPr id="75" name="Up Arrow 74"/>
          <p:cNvSpPr/>
          <p:nvPr/>
        </p:nvSpPr>
        <p:spPr>
          <a:xfrm rot="13801789">
            <a:off x="4479397" y="3340068"/>
            <a:ext cx="202358" cy="383514"/>
          </a:xfrm>
          <a:prstGeom prst="upArrow">
            <a:avLst/>
          </a:prstGeom>
          <a:noFill/>
          <a:ln w="19050">
            <a:solidFill>
              <a:srgbClr val="EA532F"/>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b="1" dirty="0" smtClean="0">
                <a:ln w="22225">
                  <a:solidFill>
                    <a:schemeClr val="accent2"/>
                  </a:solidFill>
                  <a:prstDash val="solid"/>
                </a:ln>
                <a:solidFill>
                  <a:schemeClr val="accent2">
                    <a:lumMod val="40000"/>
                    <a:lumOff val="60000"/>
                  </a:schemeClr>
                </a:solidFill>
              </a:rPr>
              <a:t>  </a:t>
            </a:r>
            <a:endParaRPr lang="en-US" b="1" dirty="0">
              <a:ln w="22225">
                <a:solidFill>
                  <a:schemeClr val="accent2"/>
                </a:solidFill>
                <a:prstDash val="solid"/>
              </a:ln>
              <a:solidFill>
                <a:schemeClr val="accent2">
                  <a:lumMod val="40000"/>
                  <a:lumOff val="60000"/>
                </a:schemeClr>
              </a:solidFill>
            </a:endParaRPr>
          </a:p>
        </p:txBody>
      </p:sp>
      <p:sp>
        <p:nvSpPr>
          <p:cNvPr id="76" name="Up Arrow 75"/>
          <p:cNvSpPr/>
          <p:nvPr/>
        </p:nvSpPr>
        <p:spPr>
          <a:xfrm rot="3001789">
            <a:off x="4502898" y="3313287"/>
            <a:ext cx="202358" cy="383514"/>
          </a:xfrm>
          <a:prstGeom prst="upArrow">
            <a:avLst/>
          </a:prstGeom>
          <a:noFill/>
          <a:ln w="19050">
            <a:solidFill>
              <a:srgbClr val="EA532F"/>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b="1" dirty="0" smtClean="0">
                <a:ln w="22225">
                  <a:solidFill>
                    <a:schemeClr val="accent2"/>
                  </a:solidFill>
                  <a:prstDash val="solid"/>
                </a:ln>
                <a:solidFill>
                  <a:schemeClr val="accent2">
                    <a:lumMod val="40000"/>
                    <a:lumOff val="60000"/>
                  </a:schemeClr>
                </a:solidFill>
              </a:rPr>
              <a:t>  </a:t>
            </a:r>
            <a:endParaRPr lang="en-US" b="1" dirty="0">
              <a:ln w="22225">
                <a:solidFill>
                  <a:schemeClr val="accent2"/>
                </a:solidFill>
                <a:prstDash val="solid"/>
              </a:ln>
              <a:solidFill>
                <a:schemeClr val="accent2">
                  <a:lumMod val="40000"/>
                  <a:lumOff val="60000"/>
                </a:schemeClr>
              </a:solidFill>
            </a:endParaRPr>
          </a:p>
        </p:txBody>
      </p:sp>
      <p:sp>
        <p:nvSpPr>
          <p:cNvPr id="78" name="Rounded Rectangle 77"/>
          <p:cNvSpPr/>
          <p:nvPr/>
        </p:nvSpPr>
        <p:spPr>
          <a:xfrm>
            <a:off x="3857891" y="3273500"/>
            <a:ext cx="1428218" cy="501729"/>
          </a:xfrm>
          <a:prstGeom prst="roundRect">
            <a:avLst>
              <a:gd name="adj" fmla="val 24545"/>
            </a:avLst>
          </a:prstGeom>
          <a:solidFill>
            <a:schemeClr val="bg1"/>
          </a:solidFill>
          <a:ln w="444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91440" rIns="0" bIns="91440" rtlCol="0" anchor="b" anchorCtr="0">
            <a:spAutoFit/>
          </a:bodyPr>
          <a:lstStyle/>
          <a:p>
            <a:pPr algn="ctr"/>
            <a:r>
              <a:rPr lang="en-GB" sz="1600" b="1" dirty="0" smtClean="0">
                <a:solidFill>
                  <a:schemeClr val="bg1"/>
                </a:solidFill>
              </a:rPr>
              <a:t>ADT</a:t>
            </a:r>
            <a:endParaRPr lang="en-GB" sz="1600" b="1" dirty="0">
              <a:solidFill>
                <a:schemeClr val="bg1"/>
              </a:solidFill>
            </a:endParaRPr>
          </a:p>
        </p:txBody>
      </p:sp>
      <p:sp>
        <p:nvSpPr>
          <p:cNvPr id="41" name="Rounded Rectangle 40"/>
          <p:cNvSpPr/>
          <p:nvPr/>
        </p:nvSpPr>
        <p:spPr>
          <a:xfrm>
            <a:off x="3857891" y="3290396"/>
            <a:ext cx="1428218" cy="465892"/>
          </a:xfrm>
          <a:prstGeom prst="roundRect">
            <a:avLst>
              <a:gd name="adj" fmla="val 24545"/>
            </a:avLst>
          </a:prstGeom>
          <a:gradFill flip="none" rotWithShape="1">
            <a:gsLst>
              <a:gs pos="5000">
                <a:srgbClr val="EA5532">
                  <a:lumMod val="97000"/>
                </a:srgbClr>
              </a:gs>
              <a:gs pos="39000">
                <a:srgbClr val="EA5532"/>
              </a:gs>
              <a:gs pos="52000">
                <a:srgbClr val="EA5532"/>
              </a:gs>
              <a:gs pos="100000">
                <a:srgbClr val="EE2A33"/>
              </a:gs>
            </a:gsLst>
            <a:lin ang="5400000" scaled="1"/>
            <a:tileRect/>
          </a:gradFill>
          <a:ln w="44450">
            <a:solidFill>
              <a:schemeClr val="bg1"/>
            </a:solidFill>
          </a:ln>
          <a:effectLst>
            <a:outerShdw blurRad="114300" dist="762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91440" rIns="0" bIns="91440" rtlCol="0" anchor="b" anchorCtr="0">
            <a:spAutoFit/>
          </a:bodyPr>
          <a:lstStyle/>
          <a:p>
            <a:pPr algn="ctr"/>
            <a:r>
              <a:rPr lang="en-GB" sz="1400" b="1" dirty="0" smtClean="0">
                <a:solidFill>
                  <a:schemeClr val="bg1"/>
                </a:solidFill>
              </a:rPr>
              <a:t>ADT</a:t>
            </a:r>
            <a:endParaRPr lang="en-GB" sz="1400" b="1" dirty="0">
              <a:solidFill>
                <a:schemeClr val="bg1"/>
              </a:solidFill>
            </a:endParaRPr>
          </a:p>
        </p:txBody>
      </p:sp>
    </p:spTree>
    <p:extLst>
      <p:ext uri="{BB962C8B-B14F-4D97-AF65-F5344CB8AC3E}">
        <p14:creationId xmlns:p14="http://schemas.microsoft.com/office/powerpoint/2010/main" val="4131431479"/>
      </p:ext>
    </p:extLst>
  </p:cSld>
  <p:clrMapOvr>
    <a:masterClrMapping/>
  </p:clrMapOvr>
  <p:transition spd="slow">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2000"/>
                                            <p:tgtEl>
                                              <p:spTgt spid="41"/>
                                            </p:tgtEl>
                                          </p:cBhvr>
                                        </p:animEffect>
                                      </p:childTnLst>
                                    </p:cTn>
                                  </p:par>
                                </p:childTnLst>
                              </p:cTn>
                            </p:par>
                            <p:par>
                              <p:cTn id="8" fill="hold">
                                <p:stCondLst>
                                  <p:cond delay="2000"/>
                                </p:stCondLst>
                                <p:childTnLst>
                                  <p:par>
                                    <p:cTn id="9" presetID="42" presetClass="path" presetSubtype="0" accel="50000" fill="hold" grpId="0" nodeType="afterEffect" p14:presetBounceEnd="60000">
                                      <p:stCondLst>
                                        <p:cond delay="0"/>
                                      </p:stCondLst>
                                      <p:childTnLst>
                                        <p:animMotion origin="layout" path="M 0 1.11111E-6 L 0.00104 -0.11898 " pathEditMode="relative" rAng="0" ptsTypes="AA" p14:bounceEnd="60000">
                                          <p:cBhvr>
                                            <p:cTn id="10" dur="500" fill="hold"/>
                                            <p:tgtEl>
                                              <p:spTgt spid="70"/>
                                            </p:tgtEl>
                                            <p:attrNameLst>
                                              <p:attrName>ppt_x</p:attrName>
                                              <p:attrName>ppt_y</p:attrName>
                                            </p:attrNameLst>
                                          </p:cBhvr>
                                          <p:rCtr x="52" y="-5949"/>
                                        </p:animMotion>
                                      </p:childTnLst>
                                    </p:cTn>
                                  </p:par>
                                </p:childTnLst>
                              </p:cTn>
                            </p:par>
                            <p:par>
                              <p:cTn id="11" fill="hold">
                                <p:stCondLst>
                                  <p:cond delay="2500"/>
                                </p:stCondLst>
                                <p:childTnLst>
                                  <p:par>
                                    <p:cTn id="12" presetID="10" presetClass="entr" presetSubtype="0" fill="hold" grpId="0" nodeType="afterEffect">
                                      <p:stCondLst>
                                        <p:cond delay="0"/>
                                      </p:stCondLst>
                                      <p:childTnLst>
                                        <p:set>
                                          <p:cBhvr>
                                            <p:cTn id="13" dur="1" fill="hold">
                                              <p:stCondLst>
                                                <p:cond delay="0"/>
                                              </p:stCondLst>
                                            </p:cTn>
                                            <p:tgtEl>
                                              <p:spTgt spid="32"/>
                                            </p:tgtEl>
                                            <p:attrNameLst>
                                              <p:attrName>style.visibility</p:attrName>
                                            </p:attrNameLst>
                                          </p:cBhvr>
                                          <p:to>
                                            <p:strVal val="visible"/>
                                          </p:to>
                                        </p:set>
                                        <p:animEffect transition="in" filter="fade">
                                          <p:cBhvr>
                                            <p:cTn id="14" dur="1000"/>
                                            <p:tgtEl>
                                              <p:spTgt spid="32"/>
                                            </p:tgtEl>
                                          </p:cBhvr>
                                        </p:animEffect>
                                      </p:childTnLst>
                                    </p:cTn>
                                  </p:par>
                                </p:childTnLst>
                              </p:cTn>
                            </p:par>
                            <p:par>
                              <p:cTn id="15" fill="hold">
                                <p:stCondLst>
                                  <p:cond delay="3500"/>
                                </p:stCondLst>
                                <p:childTnLst>
                                  <p:par>
                                    <p:cTn id="16" presetID="42" presetClass="path" presetSubtype="0" accel="50000" fill="hold" grpId="0" nodeType="afterEffect" p14:presetBounceEnd="60000">
                                      <p:stCondLst>
                                        <p:cond delay="0"/>
                                      </p:stCondLst>
                                      <p:childTnLst>
                                        <p:animMotion origin="layout" path="M -0.01458 0.00995 L 0.11841 -0.09514 " pathEditMode="relative" rAng="0" ptsTypes="AA" p14:bounceEnd="60000">
                                          <p:cBhvr>
                                            <p:cTn id="17" dur="500" fill="hold"/>
                                            <p:tgtEl>
                                              <p:spTgt spid="76"/>
                                            </p:tgtEl>
                                            <p:attrNameLst>
                                              <p:attrName>ppt_x</p:attrName>
                                              <p:attrName>ppt_y</p:attrName>
                                            </p:attrNameLst>
                                          </p:cBhvr>
                                          <p:rCtr x="6649" y="-5255"/>
                                        </p:animMotion>
                                      </p:childTnLst>
                                    </p:cTn>
                                  </p:par>
                                </p:childTnLst>
                              </p:cTn>
                            </p:par>
                            <p:par>
                              <p:cTn id="18" fill="hold">
                                <p:stCondLst>
                                  <p:cond delay="4000"/>
                                </p:stCondLst>
                                <p:childTnLst>
                                  <p:par>
                                    <p:cTn id="19" presetID="10" presetClass="entr" presetSubtype="0" fill="hold" grpId="0" nodeType="afterEffect">
                                      <p:stCondLst>
                                        <p:cond delay="0"/>
                                      </p:stCondLst>
                                      <p:childTnLst>
                                        <p:set>
                                          <p:cBhvr>
                                            <p:cTn id="20" dur="1" fill="hold">
                                              <p:stCondLst>
                                                <p:cond delay="0"/>
                                              </p:stCondLst>
                                            </p:cTn>
                                            <p:tgtEl>
                                              <p:spTgt spid="31"/>
                                            </p:tgtEl>
                                            <p:attrNameLst>
                                              <p:attrName>style.visibility</p:attrName>
                                            </p:attrNameLst>
                                          </p:cBhvr>
                                          <p:to>
                                            <p:strVal val="visible"/>
                                          </p:to>
                                        </p:set>
                                        <p:animEffect transition="in" filter="fade">
                                          <p:cBhvr>
                                            <p:cTn id="21" dur="1000"/>
                                            <p:tgtEl>
                                              <p:spTgt spid="31"/>
                                            </p:tgtEl>
                                          </p:cBhvr>
                                        </p:animEffect>
                                      </p:childTnLst>
                                    </p:cTn>
                                  </p:par>
                                </p:childTnLst>
                              </p:cTn>
                            </p:par>
                            <p:par>
                              <p:cTn id="22" fill="hold">
                                <p:stCondLst>
                                  <p:cond delay="5000"/>
                                </p:stCondLst>
                                <p:childTnLst>
                                  <p:par>
                                    <p:cTn id="23" presetID="42" presetClass="path" presetSubtype="0" accel="50000" fill="hold" grpId="0" nodeType="afterEffect" p14:presetBounceEnd="60000">
                                      <p:stCondLst>
                                        <p:cond delay="0"/>
                                      </p:stCondLst>
                                      <p:childTnLst>
                                        <p:animMotion origin="layout" path="M -0.00191 0.00139 L 0.17222 0.00278 " pathEditMode="relative" rAng="0" ptsTypes="AA" p14:bounceEnd="60000">
                                          <p:cBhvr>
                                            <p:cTn id="24" dur="500" fill="hold"/>
                                            <p:tgtEl>
                                              <p:spTgt spid="66"/>
                                            </p:tgtEl>
                                            <p:attrNameLst>
                                              <p:attrName>ppt_x</p:attrName>
                                              <p:attrName>ppt_y</p:attrName>
                                            </p:attrNameLst>
                                          </p:cBhvr>
                                          <p:rCtr x="8698" y="69"/>
                                        </p:animMotion>
                                      </p:childTnLst>
                                    </p:cTn>
                                  </p:par>
                                </p:childTnLst>
                              </p:cTn>
                            </p:par>
                            <p:par>
                              <p:cTn id="25" fill="hold">
                                <p:stCondLst>
                                  <p:cond delay="5500"/>
                                </p:stCondLst>
                                <p:childTnLst>
                                  <p:par>
                                    <p:cTn id="26" presetID="10" presetClass="entr" presetSubtype="0" fill="hold" grpId="0" nodeType="afterEffect">
                                      <p:stCondLst>
                                        <p:cond delay="0"/>
                                      </p:stCondLst>
                                      <p:childTnLst>
                                        <p:set>
                                          <p:cBhvr>
                                            <p:cTn id="27" dur="1" fill="hold">
                                              <p:stCondLst>
                                                <p:cond delay="0"/>
                                              </p:stCondLst>
                                            </p:cTn>
                                            <p:tgtEl>
                                              <p:spTgt spid="33"/>
                                            </p:tgtEl>
                                            <p:attrNameLst>
                                              <p:attrName>style.visibility</p:attrName>
                                            </p:attrNameLst>
                                          </p:cBhvr>
                                          <p:to>
                                            <p:strVal val="visible"/>
                                          </p:to>
                                        </p:set>
                                        <p:animEffect transition="in" filter="fade">
                                          <p:cBhvr>
                                            <p:cTn id="28" dur="1000"/>
                                            <p:tgtEl>
                                              <p:spTgt spid="33"/>
                                            </p:tgtEl>
                                          </p:cBhvr>
                                        </p:animEffect>
                                      </p:childTnLst>
                                    </p:cTn>
                                  </p:par>
                                </p:childTnLst>
                              </p:cTn>
                            </p:par>
                            <p:par>
                              <p:cTn id="29" fill="hold">
                                <p:stCondLst>
                                  <p:cond delay="6500"/>
                                </p:stCondLst>
                                <p:childTnLst>
                                  <p:par>
                                    <p:cTn id="30" presetID="42" presetClass="path" presetSubtype="0" accel="50000" fill="hold" grpId="0" nodeType="afterEffect" p14:presetBounceEnd="60000">
                                      <p:stCondLst>
                                        <p:cond delay="0"/>
                                      </p:stCondLst>
                                      <p:childTnLst>
                                        <p:animMotion origin="layout" path="M -0.01146 -0.00115 L 0.1118 0.0963 " pathEditMode="relative" rAng="0" ptsTypes="AA" p14:bounceEnd="60000">
                                          <p:cBhvr>
                                            <p:cTn id="31" dur="500" fill="hold"/>
                                            <p:tgtEl>
                                              <p:spTgt spid="72"/>
                                            </p:tgtEl>
                                            <p:attrNameLst>
                                              <p:attrName>ppt_x</p:attrName>
                                              <p:attrName>ppt_y</p:attrName>
                                            </p:attrNameLst>
                                          </p:cBhvr>
                                          <p:rCtr x="6163" y="4861"/>
                                        </p:animMotion>
                                      </p:childTnLst>
                                    </p:cTn>
                                  </p:par>
                                </p:childTnLst>
                              </p:cTn>
                            </p:par>
                            <p:par>
                              <p:cTn id="32" fill="hold">
                                <p:stCondLst>
                                  <p:cond delay="7000"/>
                                </p:stCondLst>
                                <p:childTnLst>
                                  <p:par>
                                    <p:cTn id="33" presetID="10" presetClass="entr" presetSubtype="0" fill="hold" grpId="0" nodeType="afterEffect">
                                      <p:stCondLst>
                                        <p:cond delay="0"/>
                                      </p:stCondLst>
                                      <p:childTnLst>
                                        <p:set>
                                          <p:cBhvr>
                                            <p:cTn id="34" dur="1" fill="hold">
                                              <p:stCondLst>
                                                <p:cond delay="0"/>
                                              </p:stCondLst>
                                            </p:cTn>
                                            <p:tgtEl>
                                              <p:spTgt spid="34"/>
                                            </p:tgtEl>
                                            <p:attrNameLst>
                                              <p:attrName>style.visibility</p:attrName>
                                            </p:attrNameLst>
                                          </p:cBhvr>
                                          <p:to>
                                            <p:strVal val="visible"/>
                                          </p:to>
                                        </p:set>
                                        <p:animEffect transition="in" filter="fade">
                                          <p:cBhvr>
                                            <p:cTn id="35" dur="1000"/>
                                            <p:tgtEl>
                                              <p:spTgt spid="34"/>
                                            </p:tgtEl>
                                          </p:cBhvr>
                                        </p:animEffect>
                                      </p:childTnLst>
                                    </p:cTn>
                                  </p:par>
                                </p:childTnLst>
                              </p:cTn>
                            </p:par>
                            <p:par>
                              <p:cTn id="36" fill="hold">
                                <p:stCondLst>
                                  <p:cond delay="8000"/>
                                </p:stCondLst>
                                <p:childTnLst>
                                  <p:par>
                                    <p:cTn id="37" presetID="42" presetClass="path" presetSubtype="0" accel="50000" fill="hold" grpId="0" nodeType="afterEffect" p14:presetBounceEnd="60000">
                                      <p:stCondLst>
                                        <p:cond delay="0"/>
                                      </p:stCondLst>
                                      <p:childTnLst>
                                        <p:animMotion origin="layout" path="M 3.88889E-6 -4.81481E-6 L -0.0007 0.122 " pathEditMode="relative" rAng="0" ptsTypes="AA" p14:bounceEnd="60000">
                                          <p:cBhvr>
                                            <p:cTn id="38" dur="500" fill="hold"/>
                                            <p:tgtEl>
                                              <p:spTgt spid="69"/>
                                            </p:tgtEl>
                                            <p:attrNameLst>
                                              <p:attrName>ppt_x</p:attrName>
                                              <p:attrName>ppt_y</p:attrName>
                                            </p:attrNameLst>
                                          </p:cBhvr>
                                          <p:rCtr x="-35" y="6088"/>
                                        </p:animMotion>
                                      </p:childTnLst>
                                    </p:cTn>
                                  </p:par>
                                </p:childTnLst>
                              </p:cTn>
                            </p:par>
                            <p:par>
                              <p:cTn id="39" fill="hold">
                                <p:stCondLst>
                                  <p:cond delay="8500"/>
                                </p:stCondLst>
                                <p:childTnLst>
                                  <p:par>
                                    <p:cTn id="40" presetID="10" presetClass="entr" presetSubtype="0" fill="hold" grpId="0" nodeType="afterEffect">
                                      <p:stCondLst>
                                        <p:cond delay="0"/>
                                      </p:stCondLst>
                                      <p:childTnLst>
                                        <p:set>
                                          <p:cBhvr>
                                            <p:cTn id="41" dur="1" fill="hold">
                                              <p:stCondLst>
                                                <p:cond delay="0"/>
                                              </p:stCondLst>
                                            </p:cTn>
                                            <p:tgtEl>
                                              <p:spTgt spid="35"/>
                                            </p:tgtEl>
                                            <p:attrNameLst>
                                              <p:attrName>style.visibility</p:attrName>
                                            </p:attrNameLst>
                                          </p:cBhvr>
                                          <p:to>
                                            <p:strVal val="visible"/>
                                          </p:to>
                                        </p:set>
                                        <p:animEffect transition="in" filter="fade">
                                          <p:cBhvr>
                                            <p:cTn id="42" dur="1000"/>
                                            <p:tgtEl>
                                              <p:spTgt spid="35"/>
                                            </p:tgtEl>
                                          </p:cBhvr>
                                        </p:animEffect>
                                      </p:childTnLst>
                                    </p:cTn>
                                  </p:par>
                                </p:childTnLst>
                              </p:cTn>
                            </p:par>
                            <p:par>
                              <p:cTn id="43" fill="hold">
                                <p:stCondLst>
                                  <p:cond delay="9500"/>
                                </p:stCondLst>
                                <p:childTnLst>
                                  <p:par>
                                    <p:cTn id="44" presetID="42" presetClass="path" presetSubtype="0" accel="50000" fill="hold" grpId="0" nodeType="afterEffect" p14:presetBounceEnd="60000">
                                      <p:stCondLst>
                                        <p:cond delay="0"/>
                                      </p:stCondLst>
                                      <p:childTnLst>
                                        <p:animMotion origin="layout" path="M -0.01146 0.00555 L -0.11129 0.1 " pathEditMode="relative" rAng="0" ptsTypes="AA" p14:bounceEnd="60000">
                                          <p:cBhvr>
                                            <p:cTn id="45" dur="500" fill="hold"/>
                                            <p:tgtEl>
                                              <p:spTgt spid="75"/>
                                            </p:tgtEl>
                                            <p:attrNameLst>
                                              <p:attrName>ppt_x</p:attrName>
                                              <p:attrName>ppt_y</p:attrName>
                                            </p:attrNameLst>
                                          </p:cBhvr>
                                          <p:rCtr x="-5000" y="4722"/>
                                        </p:animMotion>
                                      </p:childTnLst>
                                    </p:cTn>
                                  </p:par>
                                </p:childTnLst>
                              </p:cTn>
                            </p:par>
                            <p:par>
                              <p:cTn id="46" fill="hold">
                                <p:stCondLst>
                                  <p:cond delay="10000"/>
                                </p:stCondLst>
                                <p:childTnLst>
                                  <p:par>
                                    <p:cTn id="47" presetID="10" presetClass="entr" presetSubtype="0" fill="hold" grpId="0" nodeType="afterEffect">
                                      <p:stCondLst>
                                        <p:cond delay="0"/>
                                      </p:stCondLst>
                                      <p:childTnLst>
                                        <p:set>
                                          <p:cBhvr>
                                            <p:cTn id="48" dur="1" fill="hold">
                                              <p:stCondLst>
                                                <p:cond delay="0"/>
                                              </p:stCondLst>
                                            </p:cTn>
                                            <p:tgtEl>
                                              <p:spTgt spid="36"/>
                                            </p:tgtEl>
                                            <p:attrNameLst>
                                              <p:attrName>style.visibility</p:attrName>
                                            </p:attrNameLst>
                                          </p:cBhvr>
                                          <p:to>
                                            <p:strVal val="visible"/>
                                          </p:to>
                                        </p:set>
                                        <p:animEffect transition="in" filter="fade">
                                          <p:cBhvr>
                                            <p:cTn id="49" dur="1000"/>
                                            <p:tgtEl>
                                              <p:spTgt spid="36"/>
                                            </p:tgtEl>
                                          </p:cBhvr>
                                        </p:animEffect>
                                      </p:childTnLst>
                                    </p:cTn>
                                  </p:par>
                                </p:childTnLst>
                              </p:cTn>
                            </p:par>
                            <p:par>
                              <p:cTn id="50" fill="hold">
                                <p:stCondLst>
                                  <p:cond delay="11000"/>
                                </p:stCondLst>
                                <p:childTnLst>
                                  <p:par>
                                    <p:cTn id="51" presetID="42" presetClass="path" presetSubtype="0" accel="50000" fill="hold" grpId="0" nodeType="afterEffect" p14:presetBounceEnd="60000">
                                      <p:stCondLst>
                                        <p:cond delay="0"/>
                                      </p:stCondLst>
                                      <p:childTnLst>
                                        <p:animMotion origin="layout" path="M -0.02413 0.00116 L -0.1474 0.00209 " pathEditMode="relative" rAng="0" ptsTypes="AA" p14:bounceEnd="60000">
                                          <p:cBhvr>
                                            <p:cTn id="52" dur="500" fill="hold"/>
                                            <p:tgtEl>
                                              <p:spTgt spid="67"/>
                                            </p:tgtEl>
                                            <p:attrNameLst>
                                              <p:attrName>ppt_x</p:attrName>
                                              <p:attrName>ppt_y</p:attrName>
                                            </p:attrNameLst>
                                          </p:cBhvr>
                                          <p:rCtr x="-6163" y="46"/>
                                        </p:animMotion>
                                      </p:childTnLst>
                                    </p:cTn>
                                  </p:par>
                                </p:childTnLst>
                              </p:cTn>
                            </p:par>
                            <p:par>
                              <p:cTn id="53" fill="hold">
                                <p:stCondLst>
                                  <p:cond delay="11500"/>
                                </p:stCondLst>
                                <p:childTnLst>
                                  <p:par>
                                    <p:cTn id="54" presetID="10" presetClass="entr" presetSubtype="0" fill="hold" grpId="0" nodeType="afterEffect">
                                      <p:stCondLst>
                                        <p:cond delay="0"/>
                                      </p:stCondLst>
                                      <p:childTnLst>
                                        <p:set>
                                          <p:cBhvr>
                                            <p:cTn id="55" dur="1" fill="hold">
                                              <p:stCondLst>
                                                <p:cond delay="0"/>
                                              </p:stCondLst>
                                            </p:cTn>
                                            <p:tgtEl>
                                              <p:spTgt spid="39"/>
                                            </p:tgtEl>
                                            <p:attrNameLst>
                                              <p:attrName>style.visibility</p:attrName>
                                            </p:attrNameLst>
                                          </p:cBhvr>
                                          <p:to>
                                            <p:strVal val="visible"/>
                                          </p:to>
                                        </p:set>
                                        <p:animEffect transition="in" filter="fade">
                                          <p:cBhvr>
                                            <p:cTn id="56" dur="1000"/>
                                            <p:tgtEl>
                                              <p:spTgt spid="39"/>
                                            </p:tgtEl>
                                          </p:cBhvr>
                                        </p:animEffect>
                                      </p:childTnLst>
                                    </p:cTn>
                                  </p:par>
                                </p:childTnLst>
                              </p:cTn>
                            </p:par>
                            <p:par>
                              <p:cTn id="57" fill="hold">
                                <p:stCondLst>
                                  <p:cond delay="12500"/>
                                </p:stCondLst>
                                <p:childTnLst>
                                  <p:par>
                                    <p:cTn id="58" presetID="42" presetClass="path" presetSubtype="0" accel="50000" fill="hold" grpId="0" nodeType="afterEffect" p14:presetBounceEnd="60000">
                                      <p:stCondLst>
                                        <p:cond delay="0"/>
                                      </p:stCondLst>
                                      <p:childTnLst>
                                        <p:animMotion origin="layout" path="M -4.44444E-6 -2.22222E-6 L -0.12048 -0.09352 " pathEditMode="relative" rAng="0" ptsTypes="AA" p14:bounceEnd="60000">
                                          <p:cBhvr>
                                            <p:cTn id="59" dur="500" fill="hold"/>
                                            <p:tgtEl>
                                              <p:spTgt spid="73"/>
                                            </p:tgtEl>
                                            <p:attrNameLst>
                                              <p:attrName>ppt_x</p:attrName>
                                              <p:attrName>ppt_y</p:attrName>
                                            </p:attrNameLst>
                                          </p:cBhvr>
                                          <p:rCtr x="-6024" y="-4676"/>
                                        </p:animMotion>
                                      </p:childTnLst>
                                    </p:cTn>
                                  </p:par>
                                </p:childTnLst>
                              </p:cTn>
                            </p:par>
                            <p:par>
                              <p:cTn id="60" fill="hold">
                                <p:stCondLst>
                                  <p:cond delay="13000"/>
                                </p:stCondLst>
                                <p:childTnLst>
                                  <p:par>
                                    <p:cTn id="61" presetID="10" presetClass="entr" presetSubtype="0" fill="hold" grpId="0" nodeType="afterEffect">
                                      <p:stCondLst>
                                        <p:cond delay="0"/>
                                      </p:stCondLst>
                                      <p:childTnLst>
                                        <p:set>
                                          <p:cBhvr>
                                            <p:cTn id="62" dur="1" fill="hold">
                                              <p:stCondLst>
                                                <p:cond delay="0"/>
                                              </p:stCondLst>
                                            </p:cTn>
                                            <p:tgtEl>
                                              <p:spTgt spid="40"/>
                                            </p:tgtEl>
                                            <p:attrNameLst>
                                              <p:attrName>style.visibility</p:attrName>
                                            </p:attrNameLst>
                                          </p:cBhvr>
                                          <p:to>
                                            <p:strVal val="visible"/>
                                          </p:to>
                                        </p:set>
                                        <p:animEffect transition="in" filter="fade">
                                          <p:cBhvr>
                                            <p:cTn id="63" dur="10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1" grpId="0" animBg="1"/>
          <p:bldP spid="33" grpId="0" animBg="1"/>
          <p:bldP spid="34" grpId="0" animBg="1"/>
          <p:bldP spid="35" grpId="0" animBg="1"/>
          <p:bldP spid="36" grpId="0" animBg="1"/>
          <p:bldP spid="39" grpId="0" animBg="1"/>
          <p:bldP spid="40" grpId="0" animBg="1"/>
          <p:bldP spid="66" grpId="0" animBg="1"/>
          <p:bldP spid="67" grpId="0" animBg="1"/>
          <p:bldP spid="69" grpId="0" animBg="1"/>
          <p:bldP spid="70" grpId="0" animBg="1"/>
          <p:bldP spid="72" grpId="0" animBg="1"/>
          <p:bldP spid="73" grpId="0" animBg="1"/>
          <p:bldP spid="75" grpId="0" animBg="1"/>
          <p:bldP spid="76" grpId="0" animBg="1"/>
          <p:bldP spid="41" grpId="0" animBg="1"/>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2000"/>
                                            <p:tgtEl>
                                              <p:spTgt spid="41"/>
                                            </p:tgtEl>
                                          </p:cBhvr>
                                        </p:animEffect>
                                      </p:childTnLst>
                                    </p:cTn>
                                  </p:par>
                                </p:childTnLst>
                              </p:cTn>
                            </p:par>
                            <p:par>
                              <p:cTn id="8" fill="hold">
                                <p:stCondLst>
                                  <p:cond delay="2000"/>
                                </p:stCondLst>
                                <p:childTnLst>
                                  <p:par>
                                    <p:cTn id="9" presetID="42" presetClass="path" presetSubtype="0" accel="50000" fill="hold" grpId="0" nodeType="afterEffect">
                                      <p:stCondLst>
                                        <p:cond delay="0"/>
                                      </p:stCondLst>
                                      <p:childTnLst>
                                        <p:animMotion origin="layout" path="M 0 1.11111E-6 L 0.00104 -0.11898 " pathEditMode="relative" rAng="0" ptsTypes="AA">
                                          <p:cBhvr>
                                            <p:cTn id="10" dur="500" fill="hold"/>
                                            <p:tgtEl>
                                              <p:spTgt spid="70"/>
                                            </p:tgtEl>
                                            <p:attrNameLst>
                                              <p:attrName>ppt_x</p:attrName>
                                              <p:attrName>ppt_y</p:attrName>
                                            </p:attrNameLst>
                                          </p:cBhvr>
                                          <p:rCtr x="52" y="-5949"/>
                                        </p:animMotion>
                                      </p:childTnLst>
                                    </p:cTn>
                                  </p:par>
                                </p:childTnLst>
                              </p:cTn>
                            </p:par>
                            <p:par>
                              <p:cTn id="11" fill="hold">
                                <p:stCondLst>
                                  <p:cond delay="2500"/>
                                </p:stCondLst>
                                <p:childTnLst>
                                  <p:par>
                                    <p:cTn id="12" presetID="10" presetClass="entr" presetSubtype="0" fill="hold" grpId="0" nodeType="afterEffect">
                                      <p:stCondLst>
                                        <p:cond delay="0"/>
                                      </p:stCondLst>
                                      <p:childTnLst>
                                        <p:set>
                                          <p:cBhvr>
                                            <p:cTn id="13" dur="1" fill="hold">
                                              <p:stCondLst>
                                                <p:cond delay="0"/>
                                              </p:stCondLst>
                                            </p:cTn>
                                            <p:tgtEl>
                                              <p:spTgt spid="32"/>
                                            </p:tgtEl>
                                            <p:attrNameLst>
                                              <p:attrName>style.visibility</p:attrName>
                                            </p:attrNameLst>
                                          </p:cBhvr>
                                          <p:to>
                                            <p:strVal val="visible"/>
                                          </p:to>
                                        </p:set>
                                        <p:animEffect transition="in" filter="fade">
                                          <p:cBhvr>
                                            <p:cTn id="14" dur="1000"/>
                                            <p:tgtEl>
                                              <p:spTgt spid="32"/>
                                            </p:tgtEl>
                                          </p:cBhvr>
                                        </p:animEffect>
                                      </p:childTnLst>
                                    </p:cTn>
                                  </p:par>
                                </p:childTnLst>
                              </p:cTn>
                            </p:par>
                            <p:par>
                              <p:cTn id="15" fill="hold">
                                <p:stCondLst>
                                  <p:cond delay="3500"/>
                                </p:stCondLst>
                                <p:childTnLst>
                                  <p:par>
                                    <p:cTn id="16" presetID="42" presetClass="path" presetSubtype="0" accel="50000" fill="hold" grpId="0" nodeType="afterEffect">
                                      <p:stCondLst>
                                        <p:cond delay="0"/>
                                      </p:stCondLst>
                                      <p:childTnLst>
                                        <p:animMotion origin="layout" path="M -0.01458 0.00995 L 0.11841 -0.09514 " pathEditMode="relative" rAng="0" ptsTypes="AA">
                                          <p:cBhvr>
                                            <p:cTn id="17" dur="500" fill="hold"/>
                                            <p:tgtEl>
                                              <p:spTgt spid="76"/>
                                            </p:tgtEl>
                                            <p:attrNameLst>
                                              <p:attrName>ppt_x</p:attrName>
                                              <p:attrName>ppt_y</p:attrName>
                                            </p:attrNameLst>
                                          </p:cBhvr>
                                          <p:rCtr x="6649" y="-5255"/>
                                        </p:animMotion>
                                      </p:childTnLst>
                                    </p:cTn>
                                  </p:par>
                                </p:childTnLst>
                              </p:cTn>
                            </p:par>
                            <p:par>
                              <p:cTn id="18" fill="hold">
                                <p:stCondLst>
                                  <p:cond delay="4000"/>
                                </p:stCondLst>
                                <p:childTnLst>
                                  <p:par>
                                    <p:cTn id="19" presetID="10" presetClass="entr" presetSubtype="0" fill="hold" grpId="0" nodeType="afterEffect">
                                      <p:stCondLst>
                                        <p:cond delay="0"/>
                                      </p:stCondLst>
                                      <p:childTnLst>
                                        <p:set>
                                          <p:cBhvr>
                                            <p:cTn id="20" dur="1" fill="hold">
                                              <p:stCondLst>
                                                <p:cond delay="0"/>
                                              </p:stCondLst>
                                            </p:cTn>
                                            <p:tgtEl>
                                              <p:spTgt spid="31"/>
                                            </p:tgtEl>
                                            <p:attrNameLst>
                                              <p:attrName>style.visibility</p:attrName>
                                            </p:attrNameLst>
                                          </p:cBhvr>
                                          <p:to>
                                            <p:strVal val="visible"/>
                                          </p:to>
                                        </p:set>
                                        <p:animEffect transition="in" filter="fade">
                                          <p:cBhvr>
                                            <p:cTn id="21" dur="1000"/>
                                            <p:tgtEl>
                                              <p:spTgt spid="31"/>
                                            </p:tgtEl>
                                          </p:cBhvr>
                                        </p:animEffect>
                                      </p:childTnLst>
                                    </p:cTn>
                                  </p:par>
                                </p:childTnLst>
                              </p:cTn>
                            </p:par>
                            <p:par>
                              <p:cTn id="22" fill="hold">
                                <p:stCondLst>
                                  <p:cond delay="5000"/>
                                </p:stCondLst>
                                <p:childTnLst>
                                  <p:par>
                                    <p:cTn id="23" presetID="42" presetClass="path" presetSubtype="0" accel="50000" fill="hold" grpId="0" nodeType="afterEffect">
                                      <p:stCondLst>
                                        <p:cond delay="0"/>
                                      </p:stCondLst>
                                      <p:childTnLst>
                                        <p:animMotion origin="layout" path="M -0.00191 0.00139 L 0.17222 0.00278 " pathEditMode="relative" rAng="0" ptsTypes="AA">
                                          <p:cBhvr>
                                            <p:cTn id="24" dur="500" fill="hold"/>
                                            <p:tgtEl>
                                              <p:spTgt spid="66"/>
                                            </p:tgtEl>
                                            <p:attrNameLst>
                                              <p:attrName>ppt_x</p:attrName>
                                              <p:attrName>ppt_y</p:attrName>
                                            </p:attrNameLst>
                                          </p:cBhvr>
                                          <p:rCtr x="8698" y="69"/>
                                        </p:animMotion>
                                      </p:childTnLst>
                                    </p:cTn>
                                  </p:par>
                                </p:childTnLst>
                              </p:cTn>
                            </p:par>
                            <p:par>
                              <p:cTn id="25" fill="hold">
                                <p:stCondLst>
                                  <p:cond delay="5500"/>
                                </p:stCondLst>
                                <p:childTnLst>
                                  <p:par>
                                    <p:cTn id="26" presetID="10" presetClass="entr" presetSubtype="0" fill="hold" grpId="0" nodeType="afterEffect">
                                      <p:stCondLst>
                                        <p:cond delay="0"/>
                                      </p:stCondLst>
                                      <p:childTnLst>
                                        <p:set>
                                          <p:cBhvr>
                                            <p:cTn id="27" dur="1" fill="hold">
                                              <p:stCondLst>
                                                <p:cond delay="0"/>
                                              </p:stCondLst>
                                            </p:cTn>
                                            <p:tgtEl>
                                              <p:spTgt spid="33"/>
                                            </p:tgtEl>
                                            <p:attrNameLst>
                                              <p:attrName>style.visibility</p:attrName>
                                            </p:attrNameLst>
                                          </p:cBhvr>
                                          <p:to>
                                            <p:strVal val="visible"/>
                                          </p:to>
                                        </p:set>
                                        <p:animEffect transition="in" filter="fade">
                                          <p:cBhvr>
                                            <p:cTn id="28" dur="1000"/>
                                            <p:tgtEl>
                                              <p:spTgt spid="33"/>
                                            </p:tgtEl>
                                          </p:cBhvr>
                                        </p:animEffect>
                                      </p:childTnLst>
                                    </p:cTn>
                                  </p:par>
                                </p:childTnLst>
                              </p:cTn>
                            </p:par>
                            <p:par>
                              <p:cTn id="29" fill="hold">
                                <p:stCondLst>
                                  <p:cond delay="6500"/>
                                </p:stCondLst>
                                <p:childTnLst>
                                  <p:par>
                                    <p:cTn id="30" presetID="42" presetClass="path" presetSubtype="0" accel="50000" fill="hold" grpId="0" nodeType="afterEffect">
                                      <p:stCondLst>
                                        <p:cond delay="0"/>
                                      </p:stCondLst>
                                      <p:childTnLst>
                                        <p:animMotion origin="layout" path="M -0.01146 -0.00115 L 0.1118 0.0963 " pathEditMode="relative" rAng="0" ptsTypes="AA">
                                          <p:cBhvr>
                                            <p:cTn id="31" dur="500" fill="hold"/>
                                            <p:tgtEl>
                                              <p:spTgt spid="72"/>
                                            </p:tgtEl>
                                            <p:attrNameLst>
                                              <p:attrName>ppt_x</p:attrName>
                                              <p:attrName>ppt_y</p:attrName>
                                            </p:attrNameLst>
                                          </p:cBhvr>
                                          <p:rCtr x="6163" y="4861"/>
                                        </p:animMotion>
                                      </p:childTnLst>
                                    </p:cTn>
                                  </p:par>
                                </p:childTnLst>
                              </p:cTn>
                            </p:par>
                            <p:par>
                              <p:cTn id="32" fill="hold">
                                <p:stCondLst>
                                  <p:cond delay="7000"/>
                                </p:stCondLst>
                                <p:childTnLst>
                                  <p:par>
                                    <p:cTn id="33" presetID="10" presetClass="entr" presetSubtype="0" fill="hold" grpId="0" nodeType="afterEffect">
                                      <p:stCondLst>
                                        <p:cond delay="0"/>
                                      </p:stCondLst>
                                      <p:childTnLst>
                                        <p:set>
                                          <p:cBhvr>
                                            <p:cTn id="34" dur="1" fill="hold">
                                              <p:stCondLst>
                                                <p:cond delay="0"/>
                                              </p:stCondLst>
                                            </p:cTn>
                                            <p:tgtEl>
                                              <p:spTgt spid="34"/>
                                            </p:tgtEl>
                                            <p:attrNameLst>
                                              <p:attrName>style.visibility</p:attrName>
                                            </p:attrNameLst>
                                          </p:cBhvr>
                                          <p:to>
                                            <p:strVal val="visible"/>
                                          </p:to>
                                        </p:set>
                                        <p:animEffect transition="in" filter="fade">
                                          <p:cBhvr>
                                            <p:cTn id="35" dur="1000"/>
                                            <p:tgtEl>
                                              <p:spTgt spid="34"/>
                                            </p:tgtEl>
                                          </p:cBhvr>
                                        </p:animEffect>
                                      </p:childTnLst>
                                    </p:cTn>
                                  </p:par>
                                </p:childTnLst>
                              </p:cTn>
                            </p:par>
                            <p:par>
                              <p:cTn id="36" fill="hold">
                                <p:stCondLst>
                                  <p:cond delay="8000"/>
                                </p:stCondLst>
                                <p:childTnLst>
                                  <p:par>
                                    <p:cTn id="37" presetID="42" presetClass="path" presetSubtype="0" accel="50000" fill="hold" grpId="0" nodeType="afterEffect">
                                      <p:stCondLst>
                                        <p:cond delay="0"/>
                                      </p:stCondLst>
                                      <p:childTnLst>
                                        <p:animMotion origin="layout" path="M 3.88889E-6 -4.81481E-6 L -0.0007 0.122 " pathEditMode="relative" rAng="0" ptsTypes="AA">
                                          <p:cBhvr>
                                            <p:cTn id="38" dur="500" fill="hold"/>
                                            <p:tgtEl>
                                              <p:spTgt spid="69"/>
                                            </p:tgtEl>
                                            <p:attrNameLst>
                                              <p:attrName>ppt_x</p:attrName>
                                              <p:attrName>ppt_y</p:attrName>
                                            </p:attrNameLst>
                                          </p:cBhvr>
                                          <p:rCtr x="-35" y="6088"/>
                                        </p:animMotion>
                                      </p:childTnLst>
                                    </p:cTn>
                                  </p:par>
                                </p:childTnLst>
                              </p:cTn>
                            </p:par>
                            <p:par>
                              <p:cTn id="39" fill="hold">
                                <p:stCondLst>
                                  <p:cond delay="8500"/>
                                </p:stCondLst>
                                <p:childTnLst>
                                  <p:par>
                                    <p:cTn id="40" presetID="10" presetClass="entr" presetSubtype="0" fill="hold" grpId="0" nodeType="afterEffect">
                                      <p:stCondLst>
                                        <p:cond delay="0"/>
                                      </p:stCondLst>
                                      <p:childTnLst>
                                        <p:set>
                                          <p:cBhvr>
                                            <p:cTn id="41" dur="1" fill="hold">
                                              <p:stCondLst>
                                                <p:cond delay="0"/>
                                              </p:stCondLst>
                                            </p:cTn>
                                            <p:tgtEl>
                                              <p:spTgt spid="35"/>
                                            </p:tgtEl>
                                            <p:attrNameLst>
                                              <p:attrName>style.visibility</p:attrName>
                                            </p:attrNameLst>
                                          </p:cBhvr>
                                          <p:to>
                                            <p:strVal val="visible"/>
                                          </p:to>
                                        </p:set>
                                        <p:animEffect transition="in" filter="fade">
                                          <p:cBhvr>
                                            <p:cTn id="42" dur="1000"/>
                                            <p:tgtEl>
                                              <p:spTgt spid="35"/>
                                            </p:tgtEl>
                                          </p:cBhvr>
                                        </p:animEffect>
                                      </p:childTnLst>
                                    </p:cTn>
                                  </p:par>
                                </p:childTnLst>
                              </p:cTn>
                            </p:par>
                            <p:par>
                              <p:cTn id="43" fill="hold">
                                <p:stCondLst>
                                  <p:cond delay="9500"/>
                                </p:stCondLst>
                                <p:childTnLst>
                                  <p:par>
                                    <p:cTn id="44" presetID="42" presetClass="path" presetSubtype="0" accel="50000" fill="hold" grpId="0" nodeType="afterEffect">
                                      <p:stCondLst>
                                        <p:cond delay="0"/>
                                      </p:stCondLst>
                                      <p:childTnLst>
                                        <p:animMotion origin="layout" path="M -0.01146 0.00555 L -0.11129 0.1 " pathEditMode="relative" rAng="0" ptsTypes="AA">
                                          <p:cBhvr>
                                            <p:cTn id="45" dur="500" fill="hold"/>
                                            <p:tgtEl>
                                              <p:spTgt spid="75"/>
                                            </p:tgtEl>
                                            <p:attrNameLst>
                                              <p:attrName>ppt_x</p:attrName>
                                              <p:attrName>ppt_y</p:attrName>
                                            </p:attrNameLst>
                                          </p:cBhvr>
                                          <p:rCtr x="-5000" y="4722"/>
                                        </p:animMotion>
                                      </p:childTnLst>
                                    </p:cTn>
                                  </p:par>
                                </p:childTnLst>
                              </p:cTn>
                            </p:par>
                            <p:par>
                              <p:cTn id="46" fill="hold">
                                <p:stCondLst>
                                  <p:cond delay="10000"/>
                                </p:stCondLst>
                                <p:childTnLst>
                                  <p:par>
                                    <p:cTn id="47" presetID="10" presetClass="entr" presetSubtype="0" fill="hold" grpId="0" nodeType="afterEffect">
                                      <p:stCondLst>
                                        <p:cond delay="0"/>
                                      </p:stCondLst>
                                      <p:childTnLst>
                                        <p:set>
                                          <p:cBhvr>
                                            <p:cTn id="48" dur="1" fill="hold">
                                              <p:stCondLst>
                                                <p:cond delay="0"/>
                                              </p:stCondLst>
                                            </p:cTn>
                                            <p:tgtEl>
                                              <p:spTgt spid="36"/>
                                            </p:tgtEl>
                                            <p:attrNameLst>
                                              <p:attrName>style.visibility</p:attrName>
                                            </p:attrNameLst>
                                          </p:cBhvr>
                                          <p:to>
                                            <p:strVal val="visible"/>
                                          </p:to>
                                        </p:set>
                                        <p:animEffect transition="in" filter="fade">
                                          <p:cBhvr>
                                            <p:cTn id="49" dur="1000"/>
                                            <p:tgtEl>
                                              <p:spTgt spid="36"/>
                                            </p:tgtEl>
                                          </p:cBhvr>
                                        </p:animEffect>
                                      </p:childTnLst>
                                    </p:cTn>
                                  </p:par>
                                </p:childTnLst>
                              </p:cTn>
                            </p:par>
                            <p:par>
                              <p:cTn id="50" fill="hold">
                                <p:stCondLst>
                                  <p:cond delay="11000"/>
                                </p:stCondLst>
                                <p:childTnLst>
                                  <p:par>
                                    <p:cTn id="51" presetID="42" presetClass="path" presetSubtype="0" accel="50000" fill="hold" grpId="0" nodeType="afterEffect">
                                      <p:stCondLst>
                                        <p:cond delay="0"/>
                                      </p:stCondLst>
                                      <p:childTnLst>
                                        <p:animMotion origin="layout" path="M -0.02413 0.00116 L -0.1474 0.00209 " pathEditMode="relative" rAng="0" ptsTypes="AA">
                                          <p:cBhvr>
                                            <p:cTn id="52" dur="500" fill="hold"/>
                                            <p:tgtEl>
                                              <p:spTgt spid="67"/>
                                            </p:tgtEl>
                                            <p:attrNameLst>
                                              <p:attrName>ppt_x</p:attrName>
                                              <p:attrName>ppt_y</p:attrName>
                                            </p:attrNameLst>
                                          </p:cBhvr>
                                          <p:rCtr x="-6163" y="46"/>
                                        </p:animMotion>
                                      </p:childTnLst>
                                    </p:cTn>
                                  </p:par>
                                </p:childTnLst>
                              </p:cTn>
                            </p:par>
                            <p:par>
                              <p:cTn id="53" fill="hold">
                                <p:stCondLst>
                                  <p:cond delay="11500"/>
                                </p:stCondLst>
                                <p:childTnLst>
                                  <p:par>
                                    <p:cTn id="54" presetID="10" presetClass="entr" presetSubtype="0" fill="hold" grpId="0" nodeType="afterEffect">
                                      <p:stCondLst>
                                        <p:cond delay="0"/>
                                      </p:stCondLst>
                                      <p:childTnLst>
                                        <p:set>
                                          <p:cBhvr>
                                            <p:cTn id="55" dur="1" fill="hold">
                                              <p:stCondLst>
                                                <p:cond delay="0"/>
                                              </p:stCondLst>
                                            </p:cTn>
                                            <p:tgtEl>
                                              <p:spTgt spid="39"/>
                                            </p:tgtEl>
                                            <p:attrNameLst>
                                              <p:attrName>style.visibility</p:attrName>
                                            </p:attrNameLst>
                                          </p:cBhvr>
                                          <p:to>
                                            <p:strVal val="visible"/>
                                          </p:to>
                                        </p:set>
                                        <p:animEffect transition="in" filter="fade">
                                          <p:cBhvr>
                                            <p:cTn id="56" dur="1000"/>
                                            <p:tgtEl>
                                              <p:spTgt spid="39"/>
                                            </p:tgtEl>
                                          </p:cBhvr>
                                        </p:animEffect>
                                      </p:childTnLst>
                                    </p:cTn>
                                  </p:par>
                                </p:childTnLst>
                              </p:cTn>
                            </p:par>
                            <p:par>
                              <p:cTn id="57" fill="hold">
                                <p:stCondLst>
                                  <p:cond delay="12500"/>
                                </p:stCondLst>
                                <p:childTnLst>
                                  <p:par>
                                    <p:cTn id="58" presetID="42" presetClass="path" presetSubtype="0" accel="50000" fill="hold" grpId="0" nodeType="afterEffect">
                                      <p:stCondLst>
                                        <p:cond delay="0"/>
                                      </p:stCondLst>
                                      <p:childTnLst>
                                        <p:animMotion origin="layout" path="M -4.44444E-6 -2.22222E-6 L -0.12048 -0.09352 " pathEditMode="relative" rAng="0" ptsTypes="AA">
                                          <p:cBhvr>
                                            <p:cTn id="59" dur="500" fill="hold"/>
                                            <p:tgtEl>
                                              <p:spTgt spid="73"/>
                                            </p:tgtEl>
                                            <p:attrNameLst>
                                              <p:attrName>ppt_x</p:attrName>
                                              <p:attrName>ppt_y</p:attrName>
                                            </p:attrNameLst>
                                          </p:cBhvr>
                                          <p:rCtr x="-6024" y="-4676"/>
                                        </p:animMotion>
                                      </p:childTnLst>
                                    </p:cTn>
                                  </p:par>
                                </p:childTnLst>
                              </p:cTn>
                            </p:par>
                            <p:par>
                              <p:cTn id="60" fill="hold">
                                <p:stCondLst>
                                  <p:cond delay="13000"/>
                                </p:stCondLst>
                                <p:childTnLst>
                                  <p:par>
                                    <p:cTn id="61" presetID="10" presetClass="entr" presetSubtype="0" fill="hold" grpId="0" nodeType="afterEffect">
                                      <p:stCondLst>
                                        <p:cond delay="0"/>
                                      </p:stCondLst>
                                      <p:childTnLst>
                                        <p:set>
                                          <p:cBhvr>
                                            <p:cTn id="62" dur="1" fill="hold">
                                              <p:stCondLst>
                                                <p:cond delay="0"/>
                                              </p:stCondLst>
                                            </p:cTn>
                                            <p:tgtEl>
                                              <p:spTgt spid="40"/>
                                            </p:tgtEl>
                                            <p:attrNameLst>
                                              <p:attrName>style.visibility</p:attrName>
                                            </p:attrNameLst>
                                          </p:cBhvr>
                                          <p:to>
                                            <p:strVal val="visible"/>
                                          </p:to>
                                        </p:set>
                                        <p:animEffect transition="in" filter="fade">
                                          <p:cBhvr>
                                            <p:cTn id="63" dur="10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1" grpId="0" animBg="1"/>
          <p:bldP spid="33" grpId="0" animBg="1"/>
          <p:bldP spid="34" grpId="0" animBg="1"/>
          <p:bldP spid="35" grpId="0" animBg="1"/>
          <p:bldP spid="36" grpId="0" animBg="1"/>
          <p:bldP spid="39" grpId="0" animBg="1"/>
          <p:bldP spid="40" grpId="0" animBg="1"/>
          <p:bldP spid="66" grpId="0" animBg="1"/>
          <p:bldP spid="67" grpId="0" animBg="1"/>
          <p:bldP spid="69" grpId="0" animBg="1"/>
          <p:bldP spid="70" grpId="0" animBg="1"/>
          <p:bldP spid="72" grpId="0" animBg="1"/>
          <p:bldP spid="73" grpId="0" animBg="1"/>
          <p:bldP spid="75" grpId="0" animBg="1"/>
          <p:bldP spid="76" grpId="0" animBg="1"/>
          <p:bldP spid="41" grpId="0" animBg="1"/>
        </p:bldLst>
      </p:timing>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0067" y="55586"/>
            <a:ext cx="7102475" cy="638175"/>
          </a:xfrm>
        </p:spPr>
        <p:txBody>
          <a:bodyPr>
            <a:noAutofit/>
          </a:bodyPr>
          <a:lstStyle/>
          <a:p>
            <a:pPr indent="-274320"/>
            <a:r>
              <a:rPr lang="en-GB" sz="3000" b="1" dirty="0">
                <a:solidFill>
                  <a:schemeClr val="accent2">
                    <a:lumMod val="50000"/>
                  </a:schemeClr>
                </a:solidFill>
                <a:ea typeface="+mj-ea"/>
                <a:cs typeface="+mj-cs"/>
              </a:rPr>
              <a:t>Adjuvant and Neoadjuvant ADT</a:t>
            </a:r>
          </a:p>
        </p:txBody>
      </p:sp>
      <p:sp>
        <p:nvSpPr>
          <p:cNvPr id="5" name="TextBox 4"/>
          <p:cNvSpPr txBox="1"/>
          <p:nvPr/>
        </p:nvSpPr>
        <p:spPr>
          <a:xfrm>
            <a:off x="136525" y="6270033"/>
            <a:ext cx="5867682" cy="338554"/>
          </a:xfrm>
          <a:prstGeom prst="rect">
            <a:avLst/>
          </a:prstGeom>
          <a:noFill/>
        </p:spPr>
        <p:txBody>
          <a:bodyPr wrap="square" rtlCol="0">
            <a:spAutoFit/>
          </a:bodyPr>
          <a:lstStyle/>
          <a:p>
            <a:pPr marL="228600" lvl="0" indent="-228600">
              <a:buFont typeface="+mj-lt"/>
              <a:buAutoNum type="arabicPeriod"/>
              <a:defRPr/>
            </a:pPr>
            <a:r>
              <a:rPr lang="en-GB" sz="800" dirty="0" smtClean="0"/>
              <a:t>http://uroweb.org/wp-content/uploads/09-Prostate-Cancer_LR.pdf. Accessed April 8, 2016.</a:t>
            </a:r>
          </a:p>
          <a:p>
            <a:pPr marL="228600" indent="-228600">
              <a:buFont typeface="+mj-lt"/>
              <a:buAutoNum type="arabicPeriod"/>
              <a:defRPr/>
            </a:pPr>
            <a:r>
              <a:rPr lang="en-GB" sz="800" dirty="0" smtClean="0"/>
              <a:t>Parker C, et al. </a:t>
            </a:r>
            <a:r>
              <a:rPr lang="en-GB" sz="800" i="1" dirty="0" smtClean="0"/>
              <a:t>Ann Oncol. </a:t>
            </a:r>
            <a:r>
              <a:rPr lang="en-GB" sz="800" dirty="0" smtClean="0"/>
              <a:t>2015;26(Suppl 5):v69-v77. </a:t>
            </a:r>
            <a:endParaRPr lang="en-GB" sz="800" dirty="0"/>
          </a:p>
        </p:txBody>
      </p:sp>
      <p:sp>
        <p:nvSpPr>
          <p:cNvPr id="6" name="Pentagon 5"/>
          <p:cNvSpPr/>
          <p:nvPr/>
        </p:nvSpPr>
        <p:spPr>
          <a:xfrm>
            <a:off x="-43103" y="1020483"/>
            <a:ext cx="696685" cy="387508"/>
          </a:xfrm>
          <a:prstGeom prst="homePlate">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10800000" scaled="1"/>
            <a:tileRect/>
          </a:gradFill>
          <a:ln>
            <a:no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sz="1600" dirty="0"/>
          </a:p>
        </p:txBody>
      </p:sp>
      <p:sp>
        <p:nvSpPr>
          <p:cNvPr id="7" name="TextBox 6"/>
          <p:cNvSpPr txBox="1"/>
          <p:nvPr/>
        </p:nvSpPr>
        <p:spPr>
          <a:xfrm>
            <a:off x="-27384" y="1044960"/>
            <a:ext cx="655629" cy="338554"/>
          </a:xfrm>
          <a:prstGeom prst="rect">
            <a:avLst/>
          </a:prstGeom>
          <a:noFill/>
        </p:spPr>
        <p:txBody>
          <a:bodyPr wrap="none" rtlCol="0">
            <a:spAutoFit/>
          </a:bodyPr>
          <a:lstStyle/>
          <a:p>
            <a:r>
              <a:rPr lang="en-GB" sz="1600" spc="-38" dirty="0" smtClean="0">
                <a:solidFill>
                  <a:srgbClr val="A7381D"/>
                </a:solidFill>
                <a:ea typeface="+mj-ea"/>
                <a:cs typeface="+mj-cs"/>
              </a:rPr>
              <a:t>18/</a:t>
            </a:r>
            <a:r>
              <a:rPr lang="en-GB" sz="1600" spc="-38" dirty="0" smtClean="0">
                <a:solidFill>
                  <a:srgbClr val="A7381D"/>
                </a:solidFill>
              </a:rPr>
              <a:t>35</a:t>
            </a:r>
            <a:endParaRPr lang="en-GB" sz="1600" spc="-38" dirty="0">
              <a:solidFill>
                <a:srgbClr val="A7381D"/>
              </a:solidFill>
            </a:endParaRPr>
          </a:p>
        </p:txBody>
      </p:sp>
      <p:sp>
        <p:nvSpPr>
          <p:cNvPr id="4" name="TextBox 3"/>
          <p:cNvSpPr txBox="1"/>
          <p:nvPr/>
        </p:nvSpPr>
        <p:spPr>
          <a:xfrm>
            <a:off x="854636" y="999459"/>
            <a:ext cx="7866530" cy="1515800"/>
          </a:xfrm>
          <a:prstGeom prst="rect">
            <a:avLst/>
          </a:prstGeom>
          <a:noFill/>
        </p:spPr>
        <p:txBody>
          <a:bodyPr wrap="square" rtlCol="0">
            <a:spAutoFit/>
          </a:bodyPr>
          <a:lstStyle/>
          <a:p>
            <a:pPr marL="274320" lvl="0" indent="-274320" defTabSz="685800" fontAlgn="base">
              <a:spcBef>
                <a:spcPts val="900"/>
              </a:spcBef>
              <a:spcAft>
                <a:spcPts val="150"/>
              </a:spcAft>
              <a:buClr>
                <a:srgbClr val="E48312"/>
              </a:buClr>
              <a:buSzPct val="100000"/>
              <a:buFont typeface="Arial" panose="020B0604020202020204" pitchFamily="34" charset="0"/>
              <a:buChar char="•"/>
            </a:pPr>
            <a:r>
              <a:rPr lang="en-GB" sz="1600" dirty="0" smtClean="0">
                <a:ea typeface="ＭＳ Ｐゴシック" charset="0"/>
                <a:cs typeface="Calibri" panose="020F0502020204030204" pitchFamily="34" charset="0"/>
              </a:rPr>
              <a:t>Value </a:t>
            </a:r>
            <a:r>
              <a:rPr lang="en-GB" sz="1600" dirty="0">
                <a:ea typeface="ＭＳ Ｐゴシック" charset="0"/>
                <a:cs typeface="Calibri" panose="020F0502020204030204" pitchFamily="34" charset="0"/>
              </a:rPr>
              <a:t>of neoadjuvant ADT in men with high-risk localised and locally advanced disease is established.</a:t>
            </a:r>
            <a:r>
              <a:rPr lang="en-GB" sz="1600" baseline="30000" dirty="0">
                <a:ea typeface="ＭＳ Ｐゴシック" charset="0"/>
                <a:cs typeface="Calibri" panose="020F0502020204030204" pitchFamily="34" charset="0"/>
              </a:rPr>
              <a:t>1</a:t>
            </a:r>
          </a:p>
          <a:p>
            <a:pPr marL="274320" lvl="0" indent="-274320" defTabSz="685800" fontAlgn="base">
              <a:spcBef>
                <a:spcPts val="900"/>
              </a:spcBef>
              <a:spcAft>
                <a:spcPts val="150"/>
              </a:spcAft>
              <a:buClr>
                <a:srgbClr val="E48312"/>
              </a:buClr>
              <a:buSzPct val="100000"/>
              <a:buFont typeface="Arial"/>
              <a:buChar char="•"/>
            </a:pPr>
            <a:r>
              <a:rPr lang="en-GB" sz="1600" dirty="0">
                <a:ea typeface="ＭＳ Ｐゴシック" charset="0"/>
                <a:cs typeface="Calibri" panose="020F0502020204030204" pitchFamily="34" charset="0"/>
              </a:rPr>
              <a:t>Neoadjuvant or adjuvant hormone therapy plus </a:t>
            </a:r>
            <a:r>
              <a:rPr lang="en-GB" sz="1600" dirty="0" smtClean="0">
                <a:ea typeface="ＭＳ Ｐゴシック" charset="0"/>
                <a:cs typeface="Calibri" panose="020F0502020204030204" pitchFamily="34" charset="0"/>
              </a:rPr>
              <a:t>radiotherapy</a:t>
            </a:r>
            <a:r>
              <a:rPr lang="en-GB" sz="1600" baseline="30000" dirty="0" smtClean="0">
                <a:ea typeface="ＭＳ Ｐゴシック" charset="0"/>
                <a:cs typeface="Calibri" panose="020F0502020204030204" pitchFamily="34" charset="0"/>
              </a:rPr>
              <a:t>2</a:t>
            </a:r>
            <a:endParaRPr lang="en-GB" sz="1600" baseline="30000" dirty="0">
              <a:ea typeface="ＭＳ Ｐゴシック" charset="0"/>
              <a:cs typeface="Calibri" panose="020F0502020204030204" pitchFamily="34" charset="0"/>
            </a:endParaRPr>
          </a:p>
          <a:p>
            <a:pPr marL="606425" lvl="1" indent="-285750" defTabSz="685800" fontAlgn="base">
              <a:spcBef>
                <a:spcPts val="150"/>
              </a:spcBef>
              <a:spcAft>
                <a:spcPts val="300"/>
              </a:spcAft>
              <a:buClr>
                <a:srgbClr val="E48312"/>
              </a:buClr>
              <a:buFont typeface="Calibri Light" panose="020F0302020204030204" pitchFamily="34" charset="0"/>
              <a:buChar char="–"/>
            </a:pPr>
            <a:r>
              <a:rPr lang="en-GB" sz="1600" dirty="0">
                <a:ea typeface="ＭＳ Ｐゴシック" charset="0"/>
                <a:cs typeface="Calibri" panose="020F0502020204030204" pitchFamily="34" charset="0"/>
              </a:rPr>
              <a:t>Combination therapy is superior </a:t>
            </a:r>
            <a:r>
              <a:rPr lang="en-GB" sz="1600" dirty="0" smtClean="0">
                <a:ea typeface="ＭＳ Ｐゴシック" charset="0"/>
                <a:cs typeface="Calibri" panose="020F0502020204030204" pitchFamily="34" charset="0"/>
              </a:rPr>
              <a:t>to radiotherapy alone, </a:t>
            </a:r>
            <a:r>
              <a:rPr lang="en-GB" sz="1600" dirty="0">
                <a:ea typeface="ＭＳ Ｐゴシック" charset="0"/>
                <a:cs typeface="Calibri" panose="020F0502020204030204" pitchFamily="34" charset="0"/>
              </a:rPr>
              <a:t>followed by deferred ADT on relapse in patients with locally advanced </a:t>
            </a:r>
            <a:r>
              <a:rPr lang="en-GB" sz="1600" dirty="0" smtClean="0">
                <a:ea typeface="ＭＳ Ｐゴシック" charset="0"/>
                <a:cs typeface="Calibri" panose="020F0502020204030204" pitchFamily="34" charset="0"/>
              </a:rPr>
              <a:t>cancer.</a:t>
            </a:r>
            <a:endParaRPr lang="en-GB" sz="1600" dirty="0"/>
          </a:p>
        </p:txBody>
      </p:sp>
      <p:sp>
        <p:nvSpPr>
          <p:cNvPr id="11" name="Rounded Rectangle 10"/>
          <p:cNvSpPr/>
          <p:nvPr/>
        </p:nvSpPr>
        <p:spPr>
          <a:xfrm>
            <a:off x="395513" y="3016137"/>
            <a:ext cx="8342087" cy="2644497"/>
          </a:xfrm>
          <a:prstGeom prst="roundRect">
            <a:avLst>
              <a:gd name="adj" fmla="val 5165"/>
            </a:avLst>
          </a:prstGeom>
          <a:gradFill flip="none" rotWithShape="1">
            <a:gsLst>
              <a:gs pos="0">
                <a:srgbClr val="EA5532">
                  <a:lumMod val="97000"/>
                </a:srgbClr>
              </a:gs>
              <a:gs pos="39000">
                <a:srgbClr val="EA5532"/>
              </a:gs>
              <a:gs pos="52000">
                <a:srgbClr val="EA5532"/>
              </a:gs>
              <a:gs pos="100000">
                <a:srgbClr val="EE2A33"/>
              </a:gs>
            </a:gsLst>
            <a:lin ang="5400000" scaled="1"/>
            <a:tileRect/>
          </a:gradFill>
          <a:ln w="44450">
            <a:solidFill>
              <a:schemeClr val="bg1"/>
            </a:solidFill>
          </a:ln>
          <a:effectLst>
            <a:outerShdw blurRad="114300" dist="762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274320" tIns="0" rIns="0" bIns="137160" rtlCol="0" anchor="b" anchorCtr="0">
            <a:spAutoFit/>
          </a:bodyPr>
          <a:lstStyle/>
          <a:p>
            <a:pPr lvl="1">
              <a:spcBef>
                <a:spcPts val="600"/>
              </a:spcBef>
              <a:buClr>
                <a:schemeClr val="accent1"/>
              </a:buClr>
              <a:buSzPct val="100000"/>
              <a:defRPr/>
            </a:pPr>
            <a:endParaRPr lang="en-GB" sz="1400" dirty="0">
              <a:solidFill>
                <a:schemeClr val="bg1"/>
              </a:solidFill>
            </a:endParaRPr>
          </a:p>
          <a:p>
            <a:pPr>
              <a:lnSpc>
                <a:spcPct val="50000"/>
              </a:lnSpc>
              <a:buClr>
                <a:schemeClr val="accent1"/>
              </a:buClr>
              <a:buSzPct val="100000"/>
              <a:defRPr/>
            </a:pPr>
            <a:r>
              <a:rPr lang="en-GB" sz="1400" b="1" dirty="0">
                <a:solidFill>
                  <a:schemeClr val="bg1"/>
                </a:solidFill>
              </a:rPr>
              <a:t>Guidelines </a:t>
            </a:r>
            <a:endParaRPr lang="en-GB" sz="1400" b="1" dirty="0" smtClean="0">
              <a:solidFill>
                <a:schemeClr val="bg1"/>
              </a:solidFill>
            </a:endParaRPr>
          </a:p>
          <a:p>
            <a:pPr marL="285750" indent="-285750">
              <a:spcBef>
                <a:spcPts val="600"/>
              </a:spcBef>
              <a:buClr>
                <a:schemeClr val="bg1"/>
              </a:buClr>
              <a:buSzPct val="100000"/>
              <a:buFont typeface="Arial" panose="020B0604020202020204" pitchFamily="34" charset="0"/>
              <a:buChar char="•"/>
              <a:defRPr/>
            </a:pPr>
            <a:r>
              <a:rPr lang="en-GB" sz="1400" dirty="0" smtClean="0">
                <a:solidFill>
                  <a:schemeClr val="bg1"/>
                </a:solidFill>
              </a:rPr>
              <a:t>European </a:t>
            </a:r>
            <a:r>
              <a:rPr lang="en-GB" sz="1400" dirty="0">
                <a:solidFill>
                  <a:schemeClr val="bg1"/>
                </a:solidFill>
              </a:rPr>
              <a:t>Association of Urology (EAU) guidelines</a:t>
            </a:r>
            <a:r>
              <a:rPr lang="en-GB" sz="1400" baseline="30000" dirty="0">
                <a:solidFill>
                  <a:schemeClr val="bg1"/>
                </a:solidFill>
              </a:rPr>
              <a:t>1</a:t>
            </a:r>
          </a:p>
          <a:p>
            <a:pPr marL="606425" lvl="1" indent="-285750">
              <a:spcBef>
                <a:spcPts val="600"/>
              </a:spcBef>
              <a:buFont typeface="Calibri Light" panose="020F0302020204030204" pitchFamily="34" charset="0"/>
              <a:buChar char="–"/>
            </a:pPr>
            <a:r>
              <a:rPr lang="en-GB" sz="1400" dirty="0" smtClean="0">
                <a:solidFill>
                  <a:schemeClr val="bg1"/>
                </a:solidFill>
              </a:rPr>
              <a:t>Combination </a:t>
            </a:r>
            <a:r>
              <a:rPr lang="en-GB" sz="1400" dirty="0">
                <a:solidFill>
                  <a:schemeClr val="bg1"/>
                </a:solidFill>
              </a:rPr>
              <a:t>of radiotherapy and ADT in patients with locally advanced prostate </a:t>
            </a:r>
            <a:r>
              <a:rPr lang="en-GB" sz="1400" dirty="0" smtClean="0">
                <a:solidFill>
                  <a:schemeClr val="bg1"/>
                </a:solidFill>
              </a:rPr>
              <a:t>cancer is </a:t>
            </a:r>
            <a:r>
              <a:rPr lang="en-GB" sz="1400" dirty="0">
                <a:solidFill>
                  <a:schemeClr val="bg1"/>
                </a:solidFill>
              </a:rPr>
              <a:t>standard practice</a:t>
            </a:r>
            <a:endParaRPr lang="en-GB" sz="1400" baseline="30000" dirty="0">
              <a:solidFill>
                <a:schemeClr val="bg1"/>
              </a:solidFill>
            </a:endParaRPr>
          </a:p>
          <a:p>
            <a:pPr marL="274320" indent="-274320">
              <a:spcBef>
                <a:spcPts val="600"/>
              </a:spcBef>
              <a:buFont typeface="Arial"/>
              <a:buChar char="•"/>
            </a:pPr>
            <a:r>
              <a:rPr lang="en-GB" sz="1400" dirty="0">
                <a:solidFill>
                  <a:schemeClr val="bg1"/>
                </a:solidFill>
              </a:rPr>
              <a:t>European Society for Medical Oncology (ESMO) guidelines</a:t>
            </a:r>
            <a:r>
              <a:rPr lang="en-GB" sz="1400" baseline="30000" dirty="0">
                <a:solidFill>
                  <a:schemeClr val="bg1"/>
                </a:solidFill>
              </a:rPr>
              <a:t>2</a:t>
            </a:r>
            <a:r>
              <a:rPr lang="en-GB" sz="1400" dirty="0">
                <a:solidFill>
                  <a:schemeClr val="bg1"/>
                </a:solidFill>
              </a:rPr>
              <a:t> </a:t>
            </a:r>
          </a:p>
          <a:p>
            <a:pPr marL="606425" lvl="1" indent="-285750">
              <a:spcBef>
                <a:spcPts val="600"/>
              </a:spcBef>
              <a:buFont typeface="Calibri Light" panose="020F0302020204030204" pitchFamily="34" charset="0"/>
              <a:buChar char="–"/>
            </a:pPr>
            <a:r>
              <a:rPr lang="en-GB" sz="1400" dirty="0">
                <a:solidFill>
                  <a:schemeClr val="bg1"/>
                </a:solidFill>
              </a:rPr>
              <a:t>ADT (</a:t>
            </a:r>
            <a:r>
              <a:rPr lang="en-GB" sz="1400" dirty="0" err="1">
                <a:solidFill>
                  <a:schemeClr val="bg1"/>
                </a:solidFill>
              </a:rPr>
              <a:t>neoadjuvant</a:t>
            </a:r>
            <a:r>
              <a:rPr lang="en-GB" sz="1400" dirty="0">
                <a:solidFill>
                  <a:schemeClr val="bg1"/>
                </a:solidFill>
              </a:rPr>
              <a:t> and concurrent) for 4-6 months in men with intermediate-risk and in men receiving radical radiotherapy for high-risk disease.</a:t>
            </a:r>
          </a:p>
          <a:p>
            <a:pPr marL="606425" lvl="1" indent="-285750">
              <a:spcBef>
                <a:spcPts val="600"/>
              </a:spcBef>
              <a:buFont typeface="Calibri Light" panose="020F0302020204030204" pitchFamily="34" charset="0"/>
              <a:buChar char="–"/>
            </a:pPr>
            <a:r>
              <a:rPr lang="en-GB" sz="1400" dirty="0">
                <a:solidFill>
                  <a:schemeClr val="bg1"/>
                </a:solidFill>
              </a:rPr>
              <a:t>ADT (adjuvant) for 2-3 years in men receiving </a:t>
            </a:r>
            <a:r>
              <a:rPr lang="en-GB" sz="1400" dirty="0" err="1">
                <a:solidFill>
                  <a:schemeClr val="bg1"/>
                </a:solidFill>
              </a:rPr>
              <a:t>neoadjuvant</a:t>
            </a:r>
            <a:r>
              <a:rPr lang="en-GB" sz="1400" dirty="0">
                <a:solidFill>
                  <a:schemeClr val="bg1"/>
                </a:solidFill>
              </a:rPr>
              <a:t> hormone therapy (</a:t>
            </a:r>
            <a:r>
              <a:rPr lang="en-GB" sz="1400" dirty="0" err="1">
                <a:solidFill>
                  <a:schemeClr val="bg1"/>
                </a:solidFill>
              </a:rPr>
              <a:t>NHT</a:t>
            </a:r>
            <a:r>
              <a:rPr lang="en-GB" sz="1400" dirty="0" smtClean="0">
                <a:solidFill>
                  <a:schemeClr val="bg1"/>
                </a:solidFill>
              </a:rPr>
              <a:t>), radical </a:t>
            </a:r>
            <a:r>
              <a:rPr lang="en-GB" sz="1400" dirty="0">
                <a:solidFill>
                  <a:schemeClr val="bg1"/>
                </a:solidFill>
              </a:rPr>
              <a:t>radiotherapy and in those who are at high risk of prostate cancer mortality.</a:t>
            </a:r>
          </a:p>
        </p:txBody>
      </p:sp>
    </p:spTree>
    <p:extLst>
      <p:ext uri="{BB962C8B-B14F-4D97-AF65-F5344CB8AC3E}">
        <p14:creationId xmlns:p14="http://schemas.microsoft.com/office/powerpoint/2010/main" val="51969826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2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0067" y="98652"/>
            <a:ext cx="7102475" cy="638175"/>
          </a:xfrm>
        </p:spPr>
        <p:txBody>
          <a:bodyPr>
            <a:normAutofit/>
          </a:bodyPr>
          <a:lstStyle/>
          <a:p>
            <a:pPr indent="-274320"/>
            <a:r>
              <a:rPr lang="en-GB" sz="3000" b="1" dirty="0">
                <a:solidFill>
                  <a:schemeClr val="accent2">
                    <a:lumMod val="50000"/>
                  </a:schemeClr>
                </a:solidFill>
                <a:ea typeface="+mj-ea"/>
                <a:cs typeface="+mj-cs"/>
              </a:rPr>
              <a:t>ADT Combination Therapies</a:t>
            </a:r>
          </a:p>
        </p:txBody>
      </p:sp>
      <p:sp>
        <p:nvSpPr>
          <p:cNvPr id="5" name="TextBox 4"/>
          <p:cNvSpPr txBox="1"/>
          <p:nvPr/>
        </p:nvSpPr>
        <p:spPr>
          <a:xfrm>
            <a:off x="136525" y="6267655"/>
            <a:ext cx="4251485" cy="461665"/>
          </a:xfrm>
          <a:prstGeom prst="rect">
            <a:avLst/>
          </a:prstGeom>
          <a:noFill/>
        </p:spPr>
        <p:txBody>
          <a:bodyPr wrap="none" rtlCol="0">
            <a:spAutoFit/>
          </a:bodyPr>
          <a:lstStyle/>
          <a:p>
            <a:pPr marL="228600" lvl="0" indent="-228600">
              <a:buFontTx/>
              <a:buAutoNum type="arabicPeriod"/>
              <a:defRPr/>
            </a:pPr>
            <a:r>
              <a:rPr lang="en-GB" sz="800" dirty="0" smtClean="0"/>
              <a:t>http://uroweb.org/wp-content/uploads/09-Prostate-Cancer_LR.pdf. Accessed April 8, 2016.</a:t>
            </a:r>
          </a:p>
          <a:p>
            <a:pPr marL="228600" lvl="0" indent="-228600">
              <a:buFontTx/>
              <a:buAutoNum type="arabicPeriod"/>
              <a:defRPr/>
            </a:pPr>
            <a:r>
              <a:rPr lang="en-GB" sz="800" dirty="0" smtClean="0"/>
              <a:t>Heidenreich A, et al. </a:t>
            </a:r>
            <a:r>
              <a:rPr lang="en-GB" sz="800" i="1" dirty="0" smtClean="0"/>
              <a:t>Eur Urol. </a:t>
            </a:r>
            <a:r>
              <a:rPr lang="en-GB" sz="800" dirty="0" smtClean="0"/>
              <a:t>2014;65(2):467-479.</a:t>
            </a:r>
          </a:p>
          <a:p>
            <a:endParaRPr lang="en-GB" sz="800" dirty="0"/>
          </a:p>
        </p:txBody>
      </p:sp>
      <p:sp>
        <p:nvSpPr>
          <p:cNvPr id="7" name="Pentagon 6"/>
          <p:cNvSpPr/>
          <p:nvPr/>
        </p:nvSpPr>
        <p:spPr>
          <a:xfrm>
            <a:off x="-43103" y="1020483"/>
            <a:ext cx="696685" cy="387508"/>
          </a:xfrm>
          <a:prstGeom prst="homePlate">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10800000" scaled="1"/>
            <a:tileRect/>
          </a:gradFill>
          <a:ln>
            <a:no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sz="1600" dirty="0"/>
          </a:p>
        </p:txBody>
      </p:sp>
      <p:sp>
        <p:nvSpPr>
          <p:cNvPr id="8" name="TextBox 7"/>
          <p:cNvSpPr txBox="1"/>
          <p:nvPr/>
        </p:nvSpPr>
        <p:spPr>
          <a:xfrm>
            <a:off x="-27384" y="1044960"/>
            <a:ext cx="655629" cy="338554"/>
          </a:xfrm>
          <a:prstGeom prst="rect">
            <a:avLst/>
          </a:prstGeom>
          <a:noFill/>
        </p:spPr>
        <p:txBody>
          <a:bodyPr wrap="none" rtlCol="0">
            <a:spAutoFit/>
          </a:bodyPr>
          <a:lstStyle/>
          <a:p>
            <a:r>
              <a:rPr lang="en-GB" sz="1600" spc="-38" dirty="0" smtClean="0">
                <a:solidFill>
                  <a:srgbClr val="A7381D"/>
                </a:solidFill>
                <a:ea typeface="+mj-ea"/>
                <a:cs typeface="+mj-cs"/>
              </a:rPr>
              <a:t>19/</a:t>
            </a:r>
            <a:r>
              <a:rPr lang="en-GB" sz="1600" spc="-38" dirty="0" smtClean="0">
                <a:solidFill>
                  <a:srgbClr val="A7381D"/>
                </a:solidFill>
              </a:rPr>
              <a:t>35</a:t>
            </a:r>
            <a:endParaRPr lang="en-GB" sz="1600" spc="-38" dirty="0">
              <a:solidFill>
                <a:srgbClr val="A7381D"/>
              </a:solidFill>
            </a:endParaRPr>
          </a:p>
        </p:txBody>
      </p:sp>
      <p:sp>
        <p:nvSpPr>
          <p:cNvPr id="4" name="TextBox 3"/>
          <p:cNvSpPr txBox="1"/>
          <p:nvPr/>
        </p:nvSpPr>
        <p:spPr>
          <a:xfrm>
            <a:off x="985292" y="1053611"/>
            <a:ext cx="7162435" cy="338554"/>
          </a:xfrm>
          <a:prstGeom prst="rect">
            <a:avLst/>
          </a:prstGeom>
          <a:noFill/>
        </p:spPr>
        <p:txBody>
          <a:bodyPr wrap="square" rtlCol="0">
            <a:spAutoFit/>
          </a:bodyPr>
          <a:lstStyle/>
          <a:p>
            <a:pPr marL="274320" indent="-274320">
              <a:buClr>
                <a:schemeClr val="accent1"/>
              </a:buClr>
              <a:buFont typeface="Arial"/>
              <a:buChar char="•"/>
            </a:pPr>
            <a:r>
              <a:rPr lang="en-GB" sz="1600" dirty="0"/>
              <a:t>Combination therapies used to treat metastatic prostate cancer</a:t>
            </a:r>
            <a:r>
              <a:rPr lang="en-GB" sz="1600" baseline="30000" dirty="0"/>
              <a:t>1</a:t>
            </a:r>
          </a:p>
        </p:txBody>
      </p:sp>
      <p:sp>
        <p:nvSpPr>
          <p:cNvPr id="14" name="Rounded Rectangle 13"/>
          <p:cNvSpPr/>
          <p:nvPr/>
        </p:nvSpPr>
        <p:spPr>
          <a:xfrm>
            <a:off x="537661" y="2035835"/>
            <a:ext cx="8057699" cy="2787015"/>
          </a:xfrm>
          <a:prstGeom prst="roundRect">
            <a:avLst>
              <a:gd name="adj" fmla="val 5165"/>
            </a:avLst>
          </a:prstGeom>
          <a:gradFill flip="none" rotWithShape="1">
            <a:gsLst>
              <a:gs pos="0">
                <a:srgbClr val="EA5532">
                  <a:lumMod val="97000"/>
                </a:srgbClr>
              </a:gs>
              <a:gs pos="39000">
                <a:srgbClr val="EA5532"/>
              </a:gs>
              <a:gs pos="52000">
                <a:srgbClr val="EA5532"/>
              </a:gs>
              <a:gs pos="100000">
                <a:srgbClr val="EE2A33"/>
              </a:gs>
            </a:gsLst>
            <a:lin ang="5400000" scaled="1"/>
            <a:tileRect/>
          </a:gradFill>
          <a:ln w="44450">
            <a:solidFill>
              <a:schemeClr val="bg1"/>
            </a:solidFill>
          </a:ln>
          <a:effectLst>
            <a:outerShdw blurRad="114300" dist="762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182880" tIns="0" rIns="0" bIns="274320" rtlCol="0" anchor="b" anchorCtr="0">
            <a:spAutoFit/>
          </a:bodyPr>
          <a:lstStyle/>
          <a:p>
            <a:pPr lvl="1">
              <a:spcBef>
                <a:spcPts val="600"/>
              </a:spcBef>
              <a:buClr>
                <a:schemeClr val="accent1"/>
              </a:buClr>
              <a:buSzPct val="100000"/>
              <a:defRPr/>
            </a:pPr>
            <a:endParaRPr lang="en-GB" sz="1400" dirty="0">
              <a:solidFill>
                <a:schemeClr val="bg1"/>
              </a:solidFill>
            </a:endParaRPr>
          </a:p>
          <a:p>
            <a:pPr>
              <a:buClr>
                <a:schemeClr val="accent1"/>
              </a:buClr>
              <a:buSzPct val="100000"/>
              <a:defRPr/>
            </a:pPr>
            <a:r>
              <a:rPr lang="en-GB" sz="1400" b="1" dirty="0"/>
              <a:t>Combined androgen blockade (</a:t>
            </a:r>
            <a:r>
              <a:rPr lang="en-GB" sz="1400" b="1" dirty="0" smtClean="0"/>
              <a:t>CAB)</a:t>
            </a:r>
            <a:r>
              <a:rPr lang="en-GB" sz="1400" b="1" baseline="30000" dirty="0" smtClean="0"/>
              <a:t>1,2</a:t>
            </a:r>
            <a:endParaRPr lang="en-GB" sz="1400" b="1" dirty="0" smtClean="0">
              <a:solidFill>
                <a:schemeClr val="bg1"/>
              </a:solidFill>
            </a:endParaRPr>
          </a:p>
          <a:p>
            <a:pPr marL="274320" lvl="1" indent="-285750">
              <a:lnSpc>
                <a:spcPct val="150000"/>
              </a:lnSpc>
              <a:spcBef>
                <a:spcPts val="600"/>
              </a:spcBef>
              <a:buClr>
                <a:schemeClr val="bg1"/>
              </a:buClr>
              <a:buFont typeface="Arial" panose="020B0604020202020204" pitchFamily="34" charset="0"/>
              <a:buChar char="•"/>
            </a:pPr>
            <a:r>
              <a:rPr lang="en-GB" sz="1400" dirty="0"/>
              <a:t>Comparison of CAB and </a:t>
            </a:r>
            <a:r>
              <a:rPr lang="en-GB" sz="1400" dirty="0" err="1"/>
              <a:t>monotherapy</a:t>
            </a:r>
            <a:r>
              <a:rPr lang="en-GB" sz="1400" dirty="0"/>
              <a:t> showed conflicting data. </a:t>
            </a:r>
          </a:p>
          <a:p>
            <a:pPr marL="274320" lvl="1" indent="-285750">
              <a:spcBef>
                <a:spcPts val="600"/>
              </a:spcBef>
              <a:buClr>
                <a:schemeClr val="bg1"/>
              </a:buClr>
              <a:buFont typeface="Arial" panose="020B0604020202020204" pitchFamily="34" charset="0"/>
              <a:buChar char="•"/>
            </a:pPr>
            <a:r>
              <a:rPr lang="en-GB" sz="1400" dirty="0"/>
              <a:t>Largest randomised clinical trial found no difference between surgical castration with or without </a:t>
            </a:r>
            <a:r>
              <a:rPr lang="en-GB" sz="1400" dirty="0" err="1"/>
              <a:t>flutamide</a:t>
            </a:r>
            <a:r>
              <a:rPr lang="en-GB" sz="1400" dirty="0"/>
              <a:t>.</a:t>
            </a:r>
          </a:p>
          <a:p>
            <a:pPr marL="274320" lvl="1" indent="-285750">
              <a:spcBef>
                <a:spcPts val="600"/>
              </a:spcBef>
              <a:buClr>
                <a:schemeClr val="bg1"/>
              </a:buClr>
              <a:buFont typeface="Arial" panose="020B0604020202020204" pitchFamily="34" charset="0"/>
              <a:buChar char="•"/>
            </a:pPr>
            <a:r>
              <a:rPr lang="en-US" sz="1400" dirty="0"/>
              <a:t>LHRH analogues with </a:t>
            </a:r>
            <a:r>
              <a:rPr lang="en-US" sz="1400" dirty="0" err="1"/>
              <a:t>nonsteroidal</a:t>
            </a:r>
            <a:r>
              <a:rPr lang="en-US" sz="1400" dirty="0"/>
              <a:t> </a:t>
            </a:r>
            <a:r>
              <a:rPr lang="en-US" sz="1400" dirty="0" err="1"/>
              <a:t>antiandrogens</a:t>
            </a:r>
            <a:r>
              <a:rPr lang="en-US" sz="1400" dirty="0"/>
              <a:t> (NSAA) achieved the highest quality-adjusted survival</a:t>
            </a:r>
            <a:r>
              <a:rPr lang="en-GB" sz="1400" dirty="0"/>
              <a:t>. </a:t>
            </a:r>
          </a:p>
          <a:p>
            <a:pPr marL="274320" lvl="1" indent="-285750">
              <a:spcBef>
                <a:spcPts val="600"/>
              </a:spcBef>
              <a:buClr>
                <a:schemeClr val="bg1"/>
              </a:buClr>
              <a:buFont typeface="Arial" panose="020B0604020202020204" pitchFamily="34" charset="0"/>
              <a:buChar char="•"/>
            </a:pPr>
            <a:r>
              <a:rPr lang="en-GB" sz="1400" dirty="0"/>
              <a:t>CAB is associated with increased side effects. </a:t>
            </a:r>
          </a:p>
          <a:p>
            <a:pPr marL="0" lvl="1" indent="-285750">
              <a:spcBef>
                <a:spcPts val="600"/>
              </a:spcBef>
              <a:buClr>
                <a:schemeClr val="bg1"/>
              </a:buClr>
              <a:buFont typeface="Arial" panose="020B0604020202020204" pitchFamily="34" charset="0"/>
              <a:buChar char="•"/>
            </a:pPr>
            <a:r>
              <a:rPr lang="en-GB" sz="1400" dirty="0"/>
              <a:t>CAB is also associated with increased treatment costs.</a:t>
            </a:r>
          </a:p>
        </p:txBody>
      </p:sp>
    </p:spTree>
    <p:extLst>
      <p:ext uri="{BB962C8B-B14F-4D97-AF65-F5344CB8AC3E}">
        <p14:creationId xmlns:p14="http://schemas.microsoft.com/office/powerpoint/2010/main" val="284356333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2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0067" y="98652"/>
            <a:ext cx="7102475" cy="638175"/>
          </a:xfrm>
        </p:spPr>
        <p:txBody>
          <a:bodyPr>
            <a:normAutofit/>
          </a:bodyPr>
          <a:lstStyle/>
          <a:p>
            <a:pPr indent="-274320"/>
            <a:r>
              <a:rPr lang="en-GB" sz="3000" b="1" dirty="0">
                <a:solidFill>
                  <a:schemeClr val="accent2">
                    <a:lumMod val="50000"/>
                  </a:schemeClr>
                </a:solidFill>
                <a:ea typeface="+mj-ea"/>
                <a:cs typeface="+mj-cs"/>
              </a:rPr>
              <a:t>ADT Combination </a:t>
            </a:r>
            <a:r>
              <a:rPr lang="en-GB" sz="3000" b="1" dirty="0" smtClean="0">
                <a:solidFill>
                  <a:schemeClr val="accent2">
                    <a:lumMod val="50000"/>
                  </a:schemeClr>
                </a:solidFill>
                <a:ea typeface="+mj-ea"/>
                <a:cs typeface="+mj-cs"/>
              </a:rPr>
              <a:t>Therapies (cont.)</a:t>
            </a:r>
            <a:endParaRPr lang="en-GB" sz="3000" b="1" dirty="0">
              <a:solidFill>
                <a:schemeClr val="accent2">
                  <a:lumMod val="50000"/>
                </a:schemeClr>
              </a:solidFill>
              <a:ea typeface="+mj-ea"/>
              <a:cs typeface="+mj-cs"/>
            </a:endParaRPr>
          </a:p>
        </p:txBody>
      </p:sp>
      <p:sp>
        <p:nvSpPr>
          <p:cNvPr id="5" name="TextBox 4"/>
          <p:cNvSpPr txBox="1"/>
          <p:nvPr/>
        </p:nvSpPr>
        <p:spPr>
          <a:xfrm>
            <a:off x="136525" y="6264628"/>
            <a:ext cx="4549643" cy="215444"/>
          </a:xfrm>
          <a:prstGeom prst="rect">
            <a:avLst/>
          </a:prstGeom>
          <a:noFill/>
        </p:spPr>
        <p:txBody>
          <a:bodyPr wrap="none" rtlCol="0">
            <a:spAutoFit/>
          </a:bodyPr>
          <a:lstStyle/>
          <a:p>
            <a:pPr marL="228600" lvl="0" indent="-228600">
              <a:buFontTx/>
              <a:buAutoNum type="arabicPeriod"/>
              <a:defRPr/>
            </a:pPr>
            <a:r>
              <a:rPr lang="en-GB" sz="800" dirty="0" smtClean="0"/>
              <a:t>http://uroweb.org/wp-content/uploads/09-Prostate-Cancer_LR.pdf. Accessed April 8, 2016.</a:t>
            </a:r>
          </a:p>
        </p:txBody>
      </p:sp>
      <p:sp>
        <p:nvSpPr>
          <p:cNvPr id="7" name="Pentagon 6"/>
          <p:cNvSpPr/>
          <p:nvPr/>
        </p:nvSpPr>
        <p:spPr>
          <a:xfrm>
            <a:off x="-43103" y="1020483"/>
            <a:ext cx="696685" cy="387508"/>
          </a:xfrm>
          <a:prstGeom prst="homePlate">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10800000" scaled="1"/>
            <a:tileRect/>
          </a:gradFill>
          <a:ln>
            <a:no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sz="1600" dirty="0"/>
          </a:p>
        </p:txBody>
      </p:sp>
      <p:sp>
        <p:nvSpPr>
          <p:cNvPr id="8" name="TextBox 7"/>
          <p:cNvSpPr txBox="1"/>
          <p:nvPr/>
        </p:nvSpPr>
        <p:spPr>
          <a:xfrm>
            <a:off x="-27384" y="1044960"/>
            <a:ext cx="655629" cy="338554"/>
          </a:xfrm>
          <a:prstGeom prst="rect">
            <a:avLst/>
          </a:prstGeom>
          <a:noFill/>
        </p:spPr>
        <p:txBody>
          <a:bodyPr wrap="none" rtlCol="0">
            <a:spAutoFit/>
          </a:bodyPr>
          <a:lstStyle/>
          <a:p>
            <a:r>
              <a:rPr lang="en-GB" sz="1600" spc="-38" dirty="0" smtClean="0">
                <a:solidFill>
                  <a:srgbClr val="A7381D"/>
                </a:solidFill>
                <a:ea typeface="+mj-ea"/>
                <a:cs typeface="+mj-cs"/>
              </a:rPr>
              <a:t>20/</a:t>
            </a:r>
            <a:r>
              <a:rPr lang="en-GB" sz="1600" spc="-38" dirty="0" smtClean="0">
                <a:solidFill>
                  <a:srgbClr val="A7381D"/>
                </a:solidFill>
              </a:rPr>
              <a:t>35</a:t>
            </a:r>
            <a:endParaRPr lang="en-GB" sz="1600" spc="-38" dirty="0">
              <a:solidFill>
                <a:srgbClr val="A7381D"/>
              </a:solidFill>
            </a:endParaRPr>
          </a:p>
        </p:txBody>
      </p:sp>
      <p:sp>
        <p:nvSpPr>
          <p:cNvPr id="15" name="Rounded Rectangle 14"/>
          <p:cNvSpPr/>
          <p:nvPr/>
        </p:nvSpPr>
        <p:spPr>
          <a:xfrm>
            <a:off x="448761" y="2024105"/>
            <a:ext cx="8301539" cy="2470309"/>
          </a:xfrm>
          <a:prstGeom prst="roundRect">
            <a:avLst>
              <a:gd name="adj" fmla="val 5165"/>
            </a:avLst>
          </a:prstGeom>
          <a:gradFill flip="none" rotWithShape="1">
            <a:gsLst>
              <a:gs pos="0">
                <a:srgbClr val="EA5532">
                  <a:lumMod val="97000"/>
                </a:srgbClr>
              </a:gs>
              <a:gs pos="39000">
                <a:srgbClr val="EA5532"/>
              </a:gs>
              <a:gs pos="52000">
                <a:srgbClr val="EA5532"/>
              </a:gs>
              <a:gs pos="100000">
                <a:srgbClr val="EE2A33"/>
              </a:gs>
            </a:gsLst>
            <a:lin ang="5400000" scaled="1"/>
            <a:tileRect/>
          </a:gradFill>
          <a:ln w="44450">
            <a:solidFill>
              <a:schemeClr val="bg1"/>
            </a:solidFill>
          </a:ln>
          <a:effectLst>
            <a:outerShdw blurRad="114300" dist="762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182880" tIns="91440" rIns="91440" bIns="274320" rtlCol="0" anchor="b" anchorCtr="0">
            <a:spAutoFit/>
          </a:bodyPr>
          <a:lstStyle/>
          <a:p>
            <a:pPr lvl="1">
              <a:spcBef>
                <a:spcPts val="600"/>
              </a:spcBef>
              <a:buClr>
                <a:schemeClr val="accent1"/>
              </a:buClr>
              <a:buSzPct val="100000"/>
              <a:defRPr/>
            </a:pPr>
            <a:endParaRPr lang="en-GB" sz="1400" dirty="0" smtClean="0">
              <a:solidFill>
                <a:schemeClr val="bg1"/>
              </a:solidFill>
            </a:endParaRPr>
          </a:p>
          <a:p>
            <a:r>
              <a:rPr lang="en-GB" sz="1400" b="1" dirty="0" smtClean="0"/>
              <a:t>Immediate </a:t>
            </a:r>
            <a:r>
              <a:rPr lang="en-GB" sz="1400" b="1" dirty="0"/>
              <a:t>versus deferred ADT</a:t>
            </a:r>
            <a:r>
              <a:rPr lang="en-GB" sz="1400" b="1" baseline="30000" dirty="0"/>
              <a:t>1</a:t>
            </a:r>
          </a:p>
          <a:p>
            <a:pPr marL="365760" lvl="1" indent="-285750">
              <a:spcBef>
                <a:spcPts val="600"/>
              </a:spcBef>
              <a:buClr>
                <a:schemeClr val="bg1"/>
              </a:buClr>
              <a:buFont typeface="Arial" panose="020B0604020202020204" pitchFamily="34" charset="0"/>
              <a:buChar char="•"/>
            </a:pPr>
            <a:r>
              <a:rPr lang="en-GB" sz="1400" dirty="0"/>
              <a:t>Controversy exists regarding the time of introduction of hormone therapy </a:t>
            </a:r>
            <a:r>
              <a:rPr lang="en-GB" sz="1400" dirty="0" smtClean="0"/>
              <a:t>in</a:t>
            </a:r>
          </a:p>
          <a:p>
            <a:pPr marL="365760" lvl="1">
              <a:buClr>
                <a:schemeClr val="bg1"/>
              </a:buClr>
            </a:pPr>
            <a:r>
              <a:rPr lang="en-GB" sz="1400" dirty="0" smtClean="0"/>
              <a:t>asymptomatic </a:t>
            </a:r>
            <a:r>
              <a:rPr lang="en-GB" sz="1400" dirty="0"/>
              <a:t>patients. </a:t>
            </a:r>
          </a:p>
          <a:p>
            <a:pPr marL="365760" lvl="1" indent="-285750">
              <a:spcBef>
                <a:spcPts val="600"/>
              </a:spcBef>
              <a:buClr>
                <a:schemeClr val="bg1"/>
              </a:buClr>
              <a:buFont typeface="Arial" panose="020B0604020202020204" pitchFamily="34" charset="0"/>
              <a:buChar char="•"/>
            </a:pPr>
            <a:r>
              <a:rPr lang="en-GB" sz="1400" dirty="0"/>
              <a:t>ADT is most cost-effective if started at the onset of symptomatic metastases. </a:t>
            </a:r>
          </a:p>
          <a:p>
            <a:pPr marL="365760" lvl="1" indent="-285750">
              <a:spcBef>
                <a:spcPts val="600"/>
              </a:spcBef>
              <a:buClr>
                <a:schemeClr val="bg1"/>
              </a:buClr>
              <a:buFont typeface="Arial" panose="020B0604020202020204" pitchFamily="34" charset="0"/>
              <a:buChar char="•"/>
            </a:pPr>
            <a:r>
              <a:rPr lang="en-GB" sz="1400" dirty="0"/>
              <a:t>Immediate ADT does not improve overall survival but reduces disease progression and complication rates. </a:t>
            </a:r>
          </a:p>
          <a:p>
            <a:pPr marL="365760" lvl="1" indent="-285750">
              <a:spcBef>
                <a:spcPts val="600"/>
              </a:spcBef>
              <a:buClr>
                <a:schemeClr val="bg1"/>
              </a:buClr>
              <a:buFont typeface="Arial" panose="020B0604020202020204" pitchFamily="34" charset="0"/>
              <a:buChar char="•"/>
            </a:pPr>
            <a:r>
              <a:rPr lang="en-GB" sz="1400" dirty="0"/>
              <a:t>ESMO and EAU guidelines offer no recommendations for immediate vs. deferred ADT.</a:t>
            </a:r>
          </a:p>
        </p:txBody>
      </p:sp>
    </p:spTree>
    <p:extLst>
      <p:ext uri="{BB962C8B-B14F-4D97-AF65-F5344CB8AC3E}">
        <p14:creationId xmlns:p14="http://schemas.microsoft.com/office/powerpoint/2010/main" val="163181446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2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0067" y="98652"/>
            <a:ext cx="7102475" cy="638175"/>
          </a:xfrm>
        </p:spPr>
        <p:txBody>
          <a:bodyPr>
            <a:normAutofit/>
          </a:bodyPr>
          <a:lstStyle/>
          <a:p>
            <a:pPr indent="-274320"/>
            <a:r>
              <a:rPr lang="en-GB" sz="3000" b="1" dirty="0">
                <a:solidFill>
                  <a:schemeClr val="accent2">
                    <a:lumMod val="50000"/>
                  </a:schemeClr>
                </a:solidFill>
                <a:ea typeface="+mj-ea"/>
                <a:cs typeface="+mj-cs"/>
              </a:rPr>
              <a:t>ADT Combination Therapies (cont.)</a:t>
            </a:r>
          </a:p>
        </p:txBody>
      </p:sp>
      <p:sp>
        <p:nvSpPr>
          <p:cNvPr id="5" name="TextBox 4"/>
          <p:cNvSpPr txBox="1"/>
          <p:nvPr/>
        </p:nvSpPr>
        <p:spPr>
          <a:xfrm>
            <a:off x="136525" y="6271283"/>
            <a:ext cx="4793300" cy="338554"/>
          </a:xfrm>
          <a:prstGeom prst="rect">
            <a:avLst/>
          </a:prstGeom>
          <a:noFill/>
        </p:spPr>
        <p:txBody>
          <a:bodyPr wrap="none" rtlCol="0">
            <a:spAutoFit/>
          </a:bodyPr>
          <a:lstStyle/>
          <a:p>
            <a:pPr marL="228600" lvl="0" indent="-228600">
              <a:buFontTx/>
              <a:buAutoNum type="arabicPeriod"/>
              <a:defRPr/>
            </a:pPr>
            <a:r>
              <a:rPr lang="en-GB" sz="800" dirty="0" smtClean="0"/>
              <a:t>http://www.cancer.org/acs/groups/cid/documents/webcontent/003134-pdf.pdf. Accessed April 4, 2016.</a:t>
            </a:r>
          </a:p>
          <a:p>
            <a:pPr marL="228600" lvl="0" indent="-228600">
              <a:buFontTx/>
              <a:buAutoNum type="arabicPeriod"/>
              <a:defRPr/>
            </a:pPr>
            <a:r>
              <a:rPr lang="en-GB" sz="800" dirty="0" smtClean="0"/>
              <a:t>http://uroweb.org/wp-content/uploads/09-Prostate-Cancer_LR.pdf. Accessed April 8, 2016.</a:t>
            </a:r>
          </a:p>
        </p:txBody>
      </p:sp>
      <p:sp>
        <p:nvSpPr>
          <p:cNvPr id="7" name="Pentagon 6"/>
          <p:cNvSpPr/>
          <p:nvPr/>
        </p:nvSpPr>
        <p:spPr>
          <a:xfrm>
            <a:off x="-43103" y="1020483"/>
            <a:ext cx="696685" cy="387508"/>
          </a:xfrm>
          <a:prstGeom prst="homePlate">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10800000" scaled="1"/>
            <a:tileRect/>
          </a:gradFill>
          <a:ln>
            <a:no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sz="1600" dirty="0"/>
          </a:p>
        </p:txBody>
      </p:sp>
      <p:sp>
        <p:nvSpPr>
          <p:cNvPr id="8" name="TextBox 7"/>
          <p:cNvSpPr txBox="1"/>
          <p:nvPr/>
        </p:nvSpPr>
        <p:spPr>
          <a:xfrm>
            <a:off x="-27384" y="1044960"/>
            <a:ext cx="655629" cy="338554"/>
          </a:xfrm>
          <a:prstGeom prst="rect">
            <a:avLst/>
          </a:prstGeom>
          <a:noFill/>
        </p:spPr>
        <p:txBody>
          <a:bodyPr wrap="none" rtlCol="0">
            <a:spAutoFit/>
          </a:bodyPr>
          <a:lstStyle/>
          <a:p>
            <a:r>
              <a:rPr lang="en-GB" sz="1600" spc="-38" dirty="0" smtClean="0">
                <a:solidFill>
                  <a:srgbClr val="A7381D"/>
                </a:solidFill>
                <a:ea typeface="+mj-ea"/>
                <a:cs typeface="+mj-cs"/>
              </a:rPr>
              <a:t>21/</a:t>
            </a:r>
            <a:r>
              <a:rPr lang="en-GB" sz="1600" spc="-38" dirty="0" smtClean="0">
                <a:solidFill>
                  <a:srgbClr val="A7381D"/>
                </a:solidFill>
              </a:rPr>
              <a:t>35</a:t>
            </a:r>
            <a:endParaRPr lang="en-GB" sz="1600" spc="-38" dirty="0">
              <a:solidFill>
                <a:srgbClr val="A7381D"/>
              </a:solidFill>
            </a:endParaRPr>
          </a:p>
        </p:txBody>
      </p:sp>
      <p:sp>
        <p:nvSpPr>
          <p:cNvPr id="13" name="Rounded Rectangle 12"/>
          <p:cNvSpPr/>
          <p:nvPr/>
        </p:nvSpPr>
        <p:spPr>
          <a:xfrm>
            <a:off x="532995" y="2035217"/>
            <a:ext cx="8057699" cy="3483769"/>
          </a:xfrm>
          <a:prstGeom prst="roundRect">
            <a:avLst>
              <a:gd name="adj" fmla="val 5165"/>
            </a:avLst>
          </a:prstGeom>
          <a:gradFill flip="none" rotWithShape="1">
            <a:gsLst>
              <a:gs pos="0">
                <a:srgbClr val="EA5532">
                  <a:lumMod val="97000"/>
                </a:srgbClr>
              </a:gs>
              <a:gs pos="39000">
                <a:srgbClr val="EA5532"/>
              </a:gs>
              <a:gs pos="52000">
                <a:srgbClr val="EA5532"/>
              </a:gs>
              <a:gs pos="100000">
                <a:srgbClr val="EE2A33"/>
              </a:gs>
            </a:gsLst>
            <a:lin ang="5400000" scaled="1"/>
            <a:tileRect/>
          </a:gradFill>
          <a:ln w="44450">
            <a:solidFill>
              <a:schemeClr val="bg1"/>
            </a:solidFill>
          </a:ln>
          <a:effectLst>
            <a:outerShdw blurRad="114300" dist="762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274320" tIns="0" rIns="91440" bIns="274320" rtlCol="0" anchor="b" anchorCtr="0">
            <a:spAutoFit/>
          </a:bodyPr>
          <a:lstStyle/>
          <a:p>
            <a:pPr lvl="1">
              <a:spcBef>
                <a:spcPts val="600"/>
              </a:spcBef>
              <a:buClr>
                <a:schemeClr val="accent1"/>
              </a:buClr>
              <a:buSzPct val="100000"/>
              <a:defRPr/>
            </a:pPr>
            <a:endParaRPr lang="en-GB" sz="1600" dirty="0">
              <a:solidFill>
                <a:schemeClr val="bg1"/>
              </a:solidFill>
            </a:endParaRPr>
          </a:p>
          <a:p>
            <a:r>
              <a:rPr lang="en-GB" sz="1400" b="1" dirty="0"/>
              <a:t>Intermittent androgen deprivation therapy (IAD) versus continuous ADT</a:t>
            </a:r>
            <a:r>
              <a:rPr lang="en-GB" sz="1400" b="1" baseline="30000" dirty="0"/>
              <a:t>1,2</a:t>
            </a:r>
          </a:p>
          <a:p>
            <a:pPr marL="274320" lvl="1" indent="-285750">
              <a:lnSpc>
                <a:spcPct val="150000"/>
              </a:lnSpc>
              <a:spcBef>
                <a:spcPts val="600"/>
              </a:spcBef>
              <a:buClr>
                <a:schemeClr val="bg1"/>
              </a:buClr>
              <a:buFont typeface="Arial" panose="020B0604020202020204" pitchFamily="34" charset="0"/>
              <a:buChar char="•"/>
            </a:pPr>
            <a:r>
              <a:rPr lang="en-GB" sz="1400" dirty="0"/>
              <a:t>IAD can delay the appearance of androgen-independent prostate cancer. </a:t>
            </a:r>
          </a:p>
          <a:p>
            <a:pPr marL="274320" lvl="1" indent="-285750">
              <a:spcBef>
                <a:spcPts val="600"/>
              </a:spcBef>
              <a:buClr>
                <a:schemeClr val="bg1"/>
              </a:buClr>
              <a:buFont typeface="Arial" panose="020B0604020202020204" pitchFamily="34" charset="0"/>
              <a:buChar char="•"/>
            </a:pPr>
            <a:r>
              <a:rPr lang="en-GB" sz="1400" dirty="0"/>
              <a:t>There are 2 types of IADs:</a:t>
            </a:r>
          </a:p>
          <a:p>
            <a:pPr marL="640080" lvl="2" indent="-285750">
              <a:buClr>
                <a:schemeClr val="bg1"/>
              </a:buClr>
              <a:buFont typeface="Calibri Light" panose="020F0302020204030204" pitchFamily="34" charset="0"/>
              <a:buChar char="–"/>
            </a:pPr>
            <a:r>
              <a:rPr lang="en-GB" sz="1400" dirty="0"/>
              <a:t>Fixed on and off therapy periods</a:t>
            </a:r>
          </a:p>
          <a:p>
            <a:pPr marL="640080" lvl="2" indent="-285750">
              <a:buClr>
                <a:schemeClr val="bg1"/>
              </a:buClr>
              <a:buFont typeface="Calibri Light" panose="020F0302020204030204" pitchFamily="34" charset="0"/>
              <a:buChar char="–"/>
            </a:pPr>
            <a:r>
              <a:rPr lang="en-GB" sz="1400" dirty="0"/>
              <a:t>On and off periods based on high and low prostate-specific antigen (PSA) levels</a:t>
            </a:r>
          </a:p>
          <a:p>
            <a:pPr marL="274320" lvl="1" indent="-285750">
              <a:spcBef>
                <a:spcPts val="600"/>
              </a:spcBef>
              <a:buClr>
                <a:schemeClr val="bg1"/>
              </a:buClr>
              <a:buFont typeface="Arial" panose="020B0604020202020204" pitchFamily="34" charset="0"/>
              <a:buChar char="•"/>
            </a:pPr>
            <a:r>
              <a:rPr lang="en-GB" sz="1400" dirty="0"/>
              <a:t>There is no significant difference in overall survival and quality of life between IAD and continuous ADT. </a:t>
            </a:r>
          </a:p>
          <a:p>
            <a:pPr marL="274320" lvl="1" indent="-285750">
              <a:spcBef>
                <a:spcPts val="600"/>
              </a:spcBef>
              <a:buClr>
                <a:schemeClr val="bg1"/>
              </a:buClr>
              <a:buFont typeface="Arial" panose="020B0604020202020204" pitchFamily="34" charset="0"/>
              <a:buChar char="•"/>
            </a:pPr>
            <a:r>
              <a:rPr lang="en-GB" sz="1400" dirty="0"/>
              <a:t>Some side effects reduced with IAD compared with continuous ADT.</a:t>
            </a:r>
          </a:p>
          <a:p>
            <a:pPr marL="640080" lvl="2" indent="-285750">
              <a:buClr>
                <a:schemeClr val="bg1"/>
              </a:buClr>
              <a:buFont typeface="Calibri Light" panose="020F0302020204030204" pitchFamily="34" charset="0"/>
              <a:buChar char="–"/>
            </a:pPr>
            <a:r>
              <a:rPr lang="en-GB" sz="1400" dirty="0"/>
              <a:t>Bone protection</a:t>
            </a:r>
          </a:p>
          <a:p>
            <a:pPr marL="640080" lvl="2" indent="-285750">
              <a:buClr>
                <a:schemeClr val="bg1"/>
              </a:buClr>
              <a:buFont typeface="Calibri Light" panose="020F0302020204030204" pitchFamily="34" charset="0"/>
              <a:buChar char="–"/>
            </a:pPr>
            <a:r>
              <a:rPr lang="en-GB" sz="1400" dirty="0"/>
              <a:t>Metabolic syndrome</a:t>
            </a:r>
          </a:p>
          <a:p>
            <a:pPr marL="274320" lvl="1" indent="-285750">
              <a:spcBef>
                <a:spcPts val="600"/>
              </a:spcBef>
              <a:buClr>
                <a:schemeClr val="bg1"/>
              </a:buClr>
              <a:buFont typeface="Arial" panose="020B0604020202020204" pitchFamily="34" charset="0"/>
              <a:buChar char="•"/>
            </a:pPr>
            <a:r>
              <a:rPr lang="en-GB" sz="1400" dirty="0"/>
              <a:t>IAD is associated with significant decrease in treatment costs</a:t>
            </a:r>
          </a:p>
        </p:txBody>
      </p:sp>
    </p:spTree>
    <p:extLst>
      <p:ext uri="{BB962C8B-B14F-4D97-AF65-F5344CB8AC3E}">
        <p14:creationId xmlns:p14="http://schemas.microsoft.com/office/powerpoint/2010/main" val="314642708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2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5553" y="84138"/>
            <a:ext cx="7102475" cy="638175"/>
          </a:xfrm>
        </p:spPr>
        <p:txBody>
          <a:bodyPr>
            <a:normAutofit/>
          </a:bodyPr>
          <a:lstStyle/>
          <a:p>
            <a:pPr indent="-274320"/>
            <a:r>
              <a:rPr lang="en-GB" sz="3000" b="1" dirty="0">
                <a:solidFill>
                  <a:schemeClr val="accent2">
                    <a:lumMod val="50000"/>
                  </a:schemeClr>
                </a:solidFill>
                <a:ea typeface="+mj-ea"/>
                <a:cs typeface="+mj-cs"/>
              </a:rPr>
              <a:t>Chemotherapy</a:t>
            </a:r>
          </a:p>
        </p:txBody>
      </p:sp>
      <p:sp>
        <p:nvSpPr>
          <p:cNvPr id="3" name="Content Placeholder 2"/>
          <p:cNvSpPr>
            <a:spLocks noGrp="1"/>
          </p:cNvSpPr>
          <p:nvPr>
            <p:ph idx="1"/>
          </p:nvPr>
        </p:nvSpPr>
        <p:spPr>
          <a:xfrm>
            <a:off x="903516" y="1409700"/>
            <a:ext cx="7870371" cy="2106429"/>
          </a:xfrm>
        </p:spPr>
        <p:txBody>
          <a:bodyPr>
            <a:noAutofit/>
          </a:bodyPr>
          <a:lstStyle/>
          <a:p>
            <a:pPr marL="274320" indent="-274320">
              <a:spcBef>
                <a:spcPts val="600"/>
              </a:spcBef>
              <a:buFont typeface="Arial"/>
              <a:buChar char="•"/>
            </a:pPr>
            <a:r>
              <a:rPr lang="en-GB" sz="1600" dirty="0" smtClean="0">
                <a:solidFill>
                  <a:schemeClr val="tx1"/>
                </a:solidFill>
              </a:rPr>
              <a:t>Typically used in combination with a steroid drug</a:t>
            </a:r>
            <a:r>
              <a:rPr lang="en-GB" sz="1600" baseline="30000" dirty="0" smtClean="0">
                <a:solidFill>
                  <a:schemeClr val="tx1"/>
                </a:solidFill>
              </a:rPr>
              <a:t>1</a:t>
            </a:r>
          </a:p>
          <a:p>
            <a:pPr marL="274320" indent="-274320">
              <a:spcBef>
                <a:spcPts val="600"/>
              </a:spcBef>
              <a:buFont typeface="Arial"/>
              <a:buChar char="•"/>
            </a:pPr>
            <a:r>
              <a:rPr lang="en-GB" sz="1600" dirty="0" smtClean="0">
                <a:solidFill>
                  <a:schemeClr val="tx1"/>
                </a:solidFill>
              </a:rPr>
              <a:t>Examples</a:t>
            </a:r>
            <a:r>
              <a:rPr lang="en-GB" sz="1600" baseline="30000" dirty="0" smtClean="0">
                <a:solidFill>
                  <a:schemeClr val="tx1"/>
                </a:solidFill>
              </a:rPr>
              <a:t>1</a:t>
            </a:r>
            <a:r>
              <a:rPr lang="en-GB" sz="1600" dirty="0" smtClean="0">
                <a:solidFill>
                  <a:schemeClr val="tx1"/>
                </a:solidFill>
              </a:rPr>
              <a:t>:</a:t>
            </a:r>
          </a:p>
          <a:p>
            <a:pPr marL="548640" indent="-274320">
              <a:spcBef>
                <a:spcPts val="600"/>
              </a:spcBef>
              <a:buFont typeface="Calibri Light" panose="020F0302020204030204" pitchFamily="34" charset="0"/>
              <a:buChar char="–"/>
            </a:pPr>
            <a:r>
              <a:rPr lang="en-GB" sz="1600" dirty="0" smtClean="0">
                <a:solidFill>
                  <a:schemeClr val="tx1"/>
                </a:solidFill>
              </a:rPr>
              <a:t>Docetaxel</a:t>
            </a:r>
          </a:p>
          <a:p>
            <a:pPr marL="548640" indent="-274320">
              <a:spcBef>
                <a:spcPts val="0"/>
              </a:spcBef>
              <a:buFont typeface="Calibri Light" panose="020F0302020204030204" pitchFamily="34" charset="0"/>
              <a:buChar char="–"/>
            </a:pPr>
            <a:r>
              <a:rPr lang="en-GB" sz="1600" dirty="0" smtClean="0">
                <a:solidFill>
                  <a:schemeClr val="tx1"/>
                </a:solidFill>
              </a:rPr>
              <a:t>Mitoxantrone</a:t>
            </a:r>
          </a:p>
          <a:p>
            <a:pPr marL="274320" indent="-274320">
              <a:spcBef>
                <a:spcPts val="600"/>
              </a:spcBef>
              <a:buFont typeface="Arial"/>
              <a:buChar char="•"/>
            </a:pPr>
            <a:r>
              <a:rPr lang="en-GB" sz="1600" dirty="0" smtClean="0">
                <a:solidFill>
                  <a:schemeClr val="tx1"/>
                </a:solidFill>
              </a:rPr>
              <a:t>Typically given in cycles interrupted by periods of rest</a:t>
            </a:r>
            <a:r>
              <a:rPr lang="en-GB" sz="1600" baseline="30000" dirty="0" smtClean="0">
                <a:solidFill>
                  <a:schemeClr val="tx1"/>
                </a:solidFill>
              </a:rPr>
              <a:t>1</a:t>
            </a:r>
            <a:endParaRPr lang="en-GB" sz="1600" baseline="30000" dirty="0">
              <a:solidFill>
                <a:schemeClr val="tx1"/>
              </a:solidFill>
            </a:endParaRPr>
          </a:p>
          <a:p>
            <a:pPr marL="274320" indent="-274320">
              <a:spcBef>
                <a:spcPts val="600"/>
              </a:spcBef>
              <a:buFont typeface="Arial"/>
              <a:buChar char="•"/>
            </a:pPr>
            <a:r>
              <a:rPr lang="en-GB" sz="1600" dirty="0" smtClean="0">
                <a:solidFill>
                  <a:schemeClr val="tx1"/>
                </a:solidFill>
              </a:rPr>
              <a:t>Side effects</a:t>
            </a:r>
            <a:r>
              <a:rPr lang="en-GB" sz="1600" baseline="30000" dirty="0">
                <a:solidFill>
                  <a:schemeClr val="tx1"/>
                </a:solidFill>
              </a:rPr>
              <a:t>1</a:t>
            </a:r>
            <a:r>
              <a:rPr lang="en-GB" sz="1600" dirty="0" smtClean="0">
                <a:solidFill>
                  <a:schemeClr val="tx1"/>
                </a:solidFill>
              </a:rPr>
              <a:t>:</a:t>
            </a:r>
          </a:p>
        </p:txBody>
      </p:sp>
      <p:sp>
        <p:nvSpPr>
          <p:cNvPr id="5" name="TextBox 4"/>
          <p:cNvSpPr txBox="1"/>
          <p:nvPr/>
        </p:nvSpPr>
        <p:spPr>
          <a:xfrm>
            <a:off x="136525" y="6396025"/>
            <a:ext cx="4793300" cy="215444"/>
          </a:xfrm>
          <a:prstGeom prst="rect">
            <a:avLst/>
          </a:prstGeom>
          <a:noFill/>
        </p:spPr>
        <p:txBody>
          <a:bodyPr wrap="none" rtlCol="0">
            <a:spAutoFit/>
          </a:bodyPr>
          <a:lstStyle/>
          <a:p>
            <a:pPr marL="228600" lvl="0" indent="-228600">
              <a:buFontTx/>
              <a:buAutoNum type="arabicPeriod"/>
              <a:defRPr/>
            </a:pPr>
            <a:r>
              <a:rPr lang="en-GB" sz="800" dirty="0" smtClean="0">
                <a:solidFill>
                  <a:prstClr val="black"/>
                </a:solidFill>
              </a:rPr>
              <a:t>http</a:t>
            </a:r>
            <a:r>
              <a:rPr lang="en-GB" sz="800" dirty="0">
                <a:solidFill>
                  <a:prstClr val="black"/>
                </a:solidFill>
              </a:rPr>
              <a:t>://www.cancer.org/acs/groups/cid/documents/webcontent/003134-pdf.pdf. Accessed April 4, 2016</a:t>
            </a:r>
            <a:r>
              <a:rPr lang="en-GB" sz="800" dirty="0" smtClean="0">
                <a:solidFill>
                  <a:prstClr val="black"/>
                </a:solidFill>
              </a:rPr>
              <a:t>.</a:t>
            </a:r>
          </a:p>
        </p:txBody>
      </p:sp>
      <p:sp>
        <p:nvSpPr>
          <p:cNvPr id="9" name="Pentagon 8"/>
          <p:cNvSpPr/>
          <p:nvPr/>
        </p:nvSpPr>
        <p:spPr>
          <a:xfrm>
            <a:off x="-43103" y="1020483"/>
            <a:ext cx="696685" cy="387508"/>
          </a:xfrm>
          <a:prstGeom prst="homePlate">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10800000" scaled="1"/>
            <a:tileRect/>
          </a:gradFill>
          <a:ln>
            <a:no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sz="1600" dirty="0"/>
          </a:p>
        </p:txBody>
      </p:sp>
      <p:sp>
        <p:nvSpPr>
          <p:cNvPr id="10" name="TextBox 9"/>
          <p:cNvSpPr txBox="1"/>
          <p:nvPr/>
        </p:nvSpPr>
        <p:spPr>
          <a:xfrm>
            <a:off x="-27384" y="1044960"/>
            <a:ext cx="655629" cy="338554"/>
          </a:xfrm>
          <a:prstGeom prst="rect">
            <a:avLst/>
          </a:prstGeom>
          <a:noFill/>
        </p:spPr>
        <p:txBody>
          <a:bodyPr wrap="none" rtlCol="0">
            <a:spAutoFit/>
          </a:bodyPr>
          <a:lstStyle/>
          <a:p>
            <a:r>
              <a:rPr lang="en-GB" sz="1600" spc="-38" dirty="0" smtClean="0">
                <a:solidFill>
                  <a:srgbClr val="A7381D"/>
                </a:solidFill>
                <a:ea typeface="+mj-ea"/>
                <a:cs typeface="+mj-cs"/>
              </a:rPr>
              <a:t>22/35</a:t>
            </a:r>
            <a:endParaRPr lang="en-GB" sz="1600" spc="-38" dirty="0">
              <a:solidFill>
                <a:srgbClr val="A7381D"/>
              </a:solidFill>
              <a:ea typeface="+mj-ea"/>
              <a:cs typeface="+mj-cs"/>
            </a:endParaRPr>
          </a:p>
        </p:txBody>
      </p:sp>
      <p:sp>
        <p:nvSpPr>
          <p:cNvPr id="7" name="Content Placeholder 2"/>
          <p:cNvSpPr txBox="1">
            <a:spLocks/>
          </p:cNvSpPr>
          <p:nvPr/>
        </p:nvSpPr>
        <p:spPr>
          <a:xfrm>
            <a:off x="1016454" y="3204461"/>
            <a:ext cx="7870371" cy="2106429"/>
          </a:xfrm>
          <a:prstGeom prst="rect">
            <a:avLst/>
          </a:prstGeom>
        </p:spPr>
        <p:txBody>
          <a:bodyPr vert="horz" lIns="0" tIns="45720" rIns="0" bIns="45720" rtlCol="0">
            <a:noAutofit/>
          </a:bodyPr>
          <a:lstStyle>
            <a:lvl1pPr marL="68263" indent="-68263" algn="l" defTabSz="685800" rtl="0" eaLnBrk="1" fontAlgn="base" hangingPunct="1">
              <a:lnSpc>
                <a:spcPct val="90000"/>
              </a:lnSpc>
              <a:spcBef>
                <a:spcPts val="900"/>
              </a:spcBef>
              <a:spcAft>
                <a:spcPts val="150"/>
              </a:spcAft>
              <a:buClr>
                <a:schemeClr val="accent1"/>
              </a:buClr>
              <a:buSzPct val="100000"/>
              <a:buFont typeface="Calibri" charset="0"/>
              <a:buChar char=" "/>
              <a:defRPr sz="1800" kern="1200">
                <a:solidFill>
                  <a:srgbClr val="404040"/>
                </a:solidFill>
                <a:latin typeface="+mn-lt"/>
                <a:ea typeface="ＭＳ Ｐゴシック" charset="0"/>
                <a:cs typeface="Arial"/>
              </a:defRPr>
            </a:lvl1pPr>
            <a:lvl2pPr marL="287338" indent="-136525" algn="l" defTabSz="685800" rtl="0" eaLnBrk="1" fontAlgn="base" hangingPunct="1">
              <a:lnSpc>
                <a:spcPct val="90000"/>
              </a:lnSpc>
              <a:spcBef>
                <a:spcPts val="150"/>
              </a:spcBef>
              <a:spcAft>
                <a:spcPts val="300"/>
              </a:spcAft>
              <a:buClr>
                <a:schemeClr val="accent1"/>
              </a:buClr>
              <a:buFont typeface="Calibri" charset="0"/>
              <a:buChar char="◦"/>
              <a:defRPr sz="1500" kern="1200">
                <a:solidFill>
                  <a:srgbClr val="404040"/>
                </a:solidFill>
                <a:latin typeface="+mn-lt"/>
                <a:ea typeface="ＭＳ Ｐゴシック" charset="0"/>
                <a:cs typeface="Arial"/>
              </a:defRPr>
            </a:lvl2pPr>
            <a:lvl3pPr marL="423863" indent="-136525" algn="l" defTabSz="685800" rtl="0" eaLnBrk="1" fontAlgn="base" hangingPunct="1">
              <a:lnSpc>
                <a:spcPct val="90000"/>
              </a:lnSpc>
              <a:spcBef>
                <a:spcPts val="150"/>
              </a:spcBef>
              <a:spcAft>
                <a:spcPts val="300"/>
              </a:spcAft>
              <a:buClr>
                <a:schemeClr val="accent1"/>
              </a:buClr>
              <a:buFont typeface="Calibri" charset="0"/>
              <a:buChar char="◦"/>
              <a:defRPr sz="1200" kern="1200">
                <a:solidFill>
                  <a:srgbClr val="404040"/>
                </a:solidFill>
                <a:latin typeface="+mn-lt"/>
                <a:ea typeface="ＭＳ Ｐゴシック" charset="0"/>
                <a:cs typeface="Arial"/>
              </a:defRPr>
            </a:lvl3pPr>
            <a:lvl4pPr marL="561975" indent="-136525" algn="l" defTabSz="685800" rtl="0" eaLnBrk="1" fontAlgn="base" hangingPunct="1">
              <a:lnSpc>
                <a:spcPct val="90000"/>
              </a:lnSpc>
              <a:spcBef>
                <a:spcPts val="150"/>
              </a:spcBef>
              <a:spcAft>
                <a:spcPts val="300"/>
              </a:spcAft>
              <a:buClr>
                <a:schemeClr val="accent1"/>
              </a:buClr>
              <a:buFont typeface="Calibri" charset="0"/>
              <a:buChar char="◦"/>
              <a:defRPr sz="1200" kern="1200">
                <a:solidFill>
                  <a:srgbClr val="404040"/>
                </a:solidFill>
                <a:latin typeface="+mn-lt"/>
                <a:ea typeface="ＭＳ Ｐゴシック" charset="0"/>
                <a:cs typeface="Arial"/>
              </a:defRPr>
            </a:lvl4pPr>
            <a:lvl5pPr marL="698500" indent="-136525" algn="l" defTabSz="685800" rtl="0" eaLnBrk="1" fontAlgn="base" hangingPunct="1">
              <a:lnSpc>
                <a:spcPct val="90000"/>
              </a:lnSpc>
              <a:spcBef>
                <a:spcPts val="150"/>
              </a:spcBef>
              <a:spcAft>
                <a:spcPts val="300"/>
              </a:spcAft>
              <a:buClr>
                <a:schemeClr val="accent1"/>
              </a:buClr>
              <a:buFont typeface="Calibri" charset="0"/>
              <a:buChar char="◦"/>
              <a:defRPr sz="1200" kern="1200">
                <a:solidFill>
                  <a:srgbClr val="404040"/>
                </a:solidFill>
                <a:latin typeface="+mn-lt"/>
                <a:ea typeface="ＭＳ Ｐゴシック" charset="0"/>
                <a:cs typeface="Arial"/>
              </a:defRPr>
            </a:lvl5pPr>
            <a:lvl6pPr marL="8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6pPr>
            <a:lvl7pPr marL="9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7pPr>
            <a:lvl8pPr marL="11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8pPr>
            <a:lvl9pPr marL="12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9pPr>
          </a:lstStyle>
          <a:p>
            <a:pPr marL="457200" indent="-274320">
              <a:spcBef>
                <a:spcPts val="0"/>
              </a:spcBef>
              <a:buFont typeface="Calibri Light" panose="020F0302020204030204" pitchFamily="34" charset="0"/>
              <a:buChar char="–"/>
            </a:pPr>
            <a:r>
              <a:rPr lang="en-GB" sz="1600" dirty="0"/>
              <a:t>H</a:t>
            </a:r>
            <a:r>
              <a:rPr lang="en-GB" sz="1600" dirty="0" smtClean="0"/>
              <a:t>air loss</a:t>
            </a:r>
          </a:p>
          <a:p>
            <a:pPr marL="457200" indent="-274320">
              <a:spcBef>
                <a:spcPts val="0"/>
              </a:spcBef>
              <a:buFont typeface="Calibri Light" panose="020F0302020204030204" pitchFamily="34" charset="0"/>
              <a:buChar char="–"/>
            </a:pPr>
            <a:r>
              <a:rPr lang="en-GB" sz="1600" dirty="0" smtClean="0"/>
              <a:t>Mouth sores</a:t>
            </a:r>
          </a:p>
          <a:p>
            <a:pPr marL="457200" indent="-274320">
              <a:spcBef>
                <a:spcPts val="0"/>
              </a:spcBef>
              <a:buFont typeface="Calibri Light" panose="020F0302020204030204" pitchFamily="34" charset="0"/>
              <a:buChar char="–"/>
            </a:pPr>
            <a:r>
              <a:rPr lang="en-GB" sz="1600" dirty="0" smtClean="0"/>
              <a:t>Loss of appetite</a:t>
            </a:r>
          </a:p>
          <a:p>
            <a:pPr marL="457200" indent="-274320">
              <a:spcBef>
                <a:spcPts val="0"/>
              </a:spcBef>
              <a:buFont typeface="Calibri Light" panose="020F0302020204030204" pitchFamily="34" charset="0"/>
              <a:buChar char="–"/>
            </a:pPr>
            <a:r>
              <a:rPr lang="en-GB" sz="1600" dirty="0" smtClean="0"/>
              <a:t>Nausea/vomiting</a:t>
            </a:r>
          </a:p>
          <a:p>
            <a:pPr marL="457200" indent="-274320">
              <a:spcBef>
                <a:spcPts val="0"/>
              </a:spcBef>
              <a:buFont typeface="Calibri Light" panose="020F0302020204030204" pitchFamily="34" charset="0"/>
              <a:buChar char="–"/>
            </a:pPr>
            <a:r>
              <a:rPr lang="en-GB" sz="1600" dirty="0" smtClean="0"/>
              <a:t>Diarrhoea</a:t>
            </a:r>
            <a:endParaRPr lang="en-GB" sz="1600" dirty="0"/>
          </a:p>
        </p:txBody>
      </p:sp>
      <p:sp>
        <p:nvSpPr>
          <p:cNvPr id="8" name="Content Placeholder 2"/>
          <p:cNvSpPr txBox="1">
            <a:spLocks/>
          </p:cNvSpPr>
          <p:nvPr/>
        </p:nvSpPr>
        <p:spPr>
          <a:xfrm>
            <a:off x="4170591" y="3204461"/>
            <a:ext cx="4593771" cy="2106429"/>
          </a:xfrm>
          <a:prstGeom prst="rect">
            <a:avLst/>
          </a:prstGeom>
        </p:spPr>
        <p:txBody>
          <a:bodyPr vert="horz" lIns="0" tIns="45720" rIns="0" bIns="45720" rtlCol="0">
            <a:noAutofit/>
          </a:bodyPr>
          <a:lstStyle>
            <a:lvl1pPr marL="68263" indent="-68263" algn="l" defTabSz="685800" rtl="0" eaLnBrk="1" fontAlgn="base" hangingPunct="1">
              <a:lnSpc>
                <a:spcPct val="90000"/>
              </a:lnSpc>
              <a:spcBef>
                <a:spcPts val="900"/>
              </a:spcBef>
              <a:spcAft>
                <a:spcPts val="150"/>
              </a:spcAft>
              <a:buClr>
                <a:schemeClr val="accent1"/>
              </a:buClr>
              <a:buSzPct val="100000"/>
              <a:buFont typeface="Calibri" charset="0"/>
              <a:buChar char=" "/>
              <a:defRPr sz="1800" kern="1200">
                <a:solidFill>
                  <a:srgbClr val="404040"/>
                </a:solidFill>
                <a:latin typeface="+mn-lt"/>
                <a:ea typeface="ＭＳ Ｐゴシック" charset="0"/>
                <a:cs typeface="Arial"/>
              </a:defRPr>
            </a:lvl1pPr>
            <a:lvl2pPr marL="287338" indent="-136525" algn="l" defTabSz="685800" rtl="0" eaLnBrk="1" fontAlgn="base" hangingPunct="1">
              <a:lnSpc>
                <a:spcPct val="90000"/>
              </a:lnSpc>
              <a:spcBef>
                <a:spcPts val="150"/>
              </a:spcBef>
              <a:spcAft>
                <a:spcPts val="300"/>
              </a:spcAft>
              <a:buClr>
                <a:schemeClr val="accent1"/>
              </a:buClr>
              <a:buFont typeface="Calibri" charset="0"/>
              <a:buChar char="◦"/>
              <a:defRPr sz="1500" kern="1200">
                <a:solidFill>
                  <a:srgbClr val="404040"/>
                </a:solidFill>
                <a:latin typeface="+mn-lt"/>
                <a:ea typeface="ＭＳ Ｐゴシック" charset="0"/>
                <a:cs typeface="Arial"/>
              </a:defRPr>
            </a:lvl2pPr>
            <a:lvl3pPr marL="423863" indent="-136525" algn="l" defTabSz="685800" rtl="0" eaLnBrk="1" fontAlgn="base" hangingPunct="1">
              <a:lnSpc>
                <a:spcPct val="90000"/>
              </a:lnSpc>
              <a:spcBef>
                <a:spcPts val="150"/>
              </a:spcBef>
              <a:spcAft>
                <a:spcPts val="300"/>
              </a:spcAft>
              <a:buClr>
                <a:schemeClr val="accent1"/>
              </a:buClr>
              <a:buFont typeface="Calibri" charset="0"/>
              <a:buChar char="◦"/>
              <a:defRPr sz="1200" kern="1200">
                <a:solidFill>
                  <a:srgbClr val="404040"/>
                </a:solidFill>
                <a:latin typeface="+mn-lt"/>
                <a:ea typeface="ＭＳ Ｐゴシック" charset="0"/>
                <a:cs typeface="Arial"/>
              </a:defRPr>
            </a:lvl3pPr>
            <a:lvl4pPr marL="561975" indent="-136525" algn="l" defTabSz="685800" rtl="0" eaLnBrk="1" fontAlgn="base" hangingPunct="1">
              <a:lnSpc>
                <a:spcPct val="90000"/>
              </a:lnSpc>
              <a:spcBef>
                <a:spcPts val="150"/>
              </a:spcBef>
              <a:spcAft>
                <a:spcPts val="300"/>
              </a:spcAft>
              <a:buClr>
                <a:schemeClr val="accent1"/>
              </a:buClr>
              <a:buFont typeface="Calibri" charset="0"/>
              <a:buChar char="◦"/>
              <a:defRPr sz="1200" kern="1200">
                <a:solidFill>
                  <a:srgbClr val="404040"/>
                </a:solidFill>
                <a:latin typeface="+mn-lt"/>
                <a:ea typeface="ＭＳ Ｐゴシック" charset="0"/>
                <a:cs typeface="Arial"/>
              </a:defRPr>
            </a:lvl4pPr>
            <a:lvl5pPr marL="698500" indent="-136525" algn="l" defTabSz="685800" rtl="0" eaLnBrk="1" fontAlgn="base" hangingPunct="1">
              <a:lnSpc>
                <a:spcPct val="90000"/>
              </a:lnSpc>
              <a:spcBef>
                <a:spcPts val="150"/>
              </a:spcBef>
              <a:spcAft>
                <a:spcPts val="300"/>
              </a:spcAft>
              <a:buClr>
                <a:schemeClr val="accent1"/>
              </a:buClr>
              <a:buFont typeface="Calibri" charset="0"/>
              <a:buChar char="◦"/>
              <a:defRPr sz="1200" kern="1200">
                <a:solidFill>
                  <a:srgbClr val="404040"/>
                </a:solidFill>
                <a:latin typeface="+mn-lt"/>
                <a:ea typeface="ＭＳ Ｐゴシック" charset="0"/>
                <a:cs typeface="Arial"/>
              </a:defRPr>
            </a:lvl5pPr>
            <a:lvl6pPr marL="8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6pPr>
            <a:lvl7pPr marL="9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7pPr>
            <a:lvl8pPr marL="11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8pPr>
            <a:lvl9pPr marL="12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9pPr>
          </a:lstStyle>
          <a:p>
            <a:pPr marL="457200" indent="-274320">
              <a:spcBef>
                <a:spcPts val="0"/>
              </a:spcBef>
              <a:buFont typeface="Calibri Light" panose="020F0302020204030204" pitchFamily="34" charset="0"/>
              <a:buChar char="–"/>
            </a:pPr>
            <a:r>
              <a:rPr lang="en-GB" sz="1600" dirty="0" smtClean="0"/>
              <a:t>Increase chances of infections</a:t>
            </a:r>
          </a:p>
          <a:p>
            <a:pPr marL="457200" indent="-274320">
              <a:spcBef>
                <a:spcPts val="0"/>
              </a:spcBef>
              <a:buFont typeface="Calibri Light" panose="020F0302020204030204" pitchFamily="34" charset="0"/>
              <a:buChar char="–"/>
            </a:pPr>
            <a:r>
              <a:rPr lang="en-GB" sz="1600" dirty="0"/>
              <a:t>E</a:t>
            </a:r>
            <a:r>
              <a:rPr lang="en-GB" sz="1600" dirty="0" smtClean="0"/>
              <a:t>asy bruising/bleeding</a:t>
            </a:r>
          </a:p>
          <a:p>
            <a:pPr marL="457200" indent="-274320">
              <a:spcBef>
                <a:spcPts val="0"/>
              </a:spcBef>
              <a:buFont typeface="Calibri Light" panose="020F0302020204030204" pitchFamily="34" charset="0"/>
              <a:buChar char="–"/>
            </a:pPr>
            <a:r>
              <a:rPr lang="en-GB" sz="1600" dirty="0" smtClean="0"/>
              <a:t>Fatigue</a:t>
            </a:r>
          </a:p>
          <a:p>
            <a:pPr marL="457200" indent="-274320">
              <a:spcBef>
                <a:spcPts val="0"/>
              </a:spcBef>
              <a:buFont typeface="Calibri Light" panose="020F0302020204030204" pitchFamily="34" charset="0"/>
              <a:buChar char="–"/>
            </a:pPr>
            <a:r>
              <a:rPr lang="en-GB" sz="1600" dirty="0"/>
              <a:t>S</a:t>
            </a:r>
            <a:r>
              <a:rPr lang="en-GB" sz="1600" dirty="0" smtClean="0"/>
              <a:t>evere allergic reactions and peripheral neuropathy (e.g., with docetaxel)</a:t>
            </a:r>
          </a:p>
          <a:p>
            <a:pPr marL="274320" indent="-274320">
              <a:buFont typeface="Arial"/>
              <a:buChar char="•"/>
            </a:pPr>
            <a:endParaRPr lang="en-GB" sz="1600" dirty="0" smtClean="0"/>
          </a:p>
        </p:txBody>
      </p:sp>
      <p:sp>
        <p:nvSpPr>
          <p:cNvPr id="11" name="Content Placeholder 2"/>
          <p:cNvSpPr txBox="1">
            <a:spLocks/>
          </p:cNvSpPr>
          <p:nvPr/>
        </p:nvSpPr>
        <p:spPr>
          <a:xfrm>
            <a:off x="4180117" y="2049780"/>
            <a:ext cx="1992084" cy="588645"/>
          </a:xfrm>
          <a:prstGeom prst="rect">
            <a:avLst/>
          </a:prstGeom>
        </p:spPr>
        <p:txBody>
          <a:bodyPr vert="horz" lIns="0" tIns="45720" rIns="0" bIns="45720" rtlCol="0">
            <a:noAutofit/>
          </a:bodyPr>
          <a:lstStyle>
            <a:lvl1pPr marL="68263" indent="-68263" algn="l" defTabSz="685800" rtl="0" eaLnBrk="1" fontAlgn="base" hangingPunct="1">
              <a:lnSpc>
                <a:spcPct val="90000"/>
              </a:lnSpc>
              <a:spcBef>
                <a:spcPts val="900"/>
              </a:spcBef>
              <a:spcAft>
                <a:spcPts val="150"/>
              </a:spcAft>
              <a:buClr>
                <a:schemeClr val="accent1"/>
              </a:buClr>
              <a:buSzPct val="100000"/>
              <a:buFont typeface="Calibri" charset="0"/>
              <a:buChar char=" "/>
              <a:defRPr sz="1800" kern="1200">
                <a:solidFill>
                  <a:srgbClr val="404040"/>
                </a:solidFill>
                <a:latin typeface="+mn-lt"/>
                <a:ea typeface="ＭＳ Ｐゴシック" charset="0"/>
                <a:cs typeface="Arial"/>
              </a:defRPr>
            </a:lvl1pPr>
            <a:lvl2pPr marL="287338" indent="-136525" algn="l" defTabSz="685800" rtl="0" eaLnBrk="1" fontAlgn="base" hangingPunct="1">
              <a:lnSpc>
                <a:spcPct val="90000"/>
              </a:lnSpc>
              <a:spcBef>
                <a:spcPts val="150"/>
              </a:spcBef>
              <a:spcAft>
                <a:spcPts val="300"/>
              </a:spcAft>
              <a:buClr>
                <a:schemeClr val="accent1"/>
              </a:buClr>
              <a:buFont typeface="Calibri" charset="0"/>
              <a:buChar char="◦"/>
              <a:defRPr sz="1500" kern="1200">
                <a:solidFill>
                  <a:srgbClr val="404040"/>
                </a:solidFill>
                <a:latin typeface="+mn-lt"/>
                <a:ea typeface="ＭＳ Ｐゴシック" charset="0"/>
                <a:cs typeface="Arial"/>
              </a:defRPr>
            </a:lvl2pPr>
            <a:lvl3pPr marL="423863" indent="-136525" algn="l" defTabSz="685800" rtl="0" eaLnBrk="1" fontAlgn="base" hangingPunct="1">
              <a:lnSpc>
                <a:spcPct val="90000"/>
              </a:lnSpc>
              <a:spcBef>
                <a:spcPts val="150"/>
              </a:spcBef>
              <a:spcAft>
                <a:spcPts val="300"/>
              </a:spcAft>
              <a:buClr>
                <a:schemeClr val="accent1"/>
              </a:buClr>
              <a:buFont typeface="Calibri" charset="0"/>
              <a:buChar char="◦"/>
              <a:defRPr sz="1200" kern="1200">
                <a:solidFill>
                  <a:srgbClr val="404040"/>
                </a:solidFill>
                <a:latin typeface="+mn-lt"/>
                <a:ea typeface="ＭＳ Ｐゴシック" charset="0"/>
                <a:cs typeface="Arial"/>
              </a:defRPr>
            </a:lvl3pPr>
            <a:lvl4pPr marL="561975" indent="-136525" algn="l" defTabSz="685800" rtl="0" eaLnBrk="1" fontAlgn="base" hangingPunct="1">
              <a:lnSpc>
                <a:spcPct val="90000"/>
              </a:lnSpc>
              <a:spcBef>
                <a:spcPts val="150"/>
              </a:spcBef>
              <a:spcAft>
                <a:spcPts val="300"/>
              </a:spcAft>
              <a:buClr>
                <a:schemeClr val="accent1"/>
              </a:buClr>
              <a:buFont typeface="Calibri" charset="0"/>
              <a:buChar char="◦"/>
              <a:defRPr sz="1200" kern="1200">
                <a:solidFill>
                  <a:srgbClr val="404040"/>
                </a:solidFill>
                <a:latin typeface="+mn-lt"/>
                <a:ea typeface="ＭＳ Ｐゴシック" charset="0"/>
                <a:cs typeface="Arial"/>
              </a:defRPr>
            </a:lvl4pPr>
            <a:lvl5pPr marL="698500" indent="-136525" algn="l" defTabSz="685800" rtl="0" eaLnBrk="1" fontAlgn="base" hangingPunct="1">
              <a:lnSpc>
                <a:spcPct val="90000"/>
              </a:lnSpc>
              <a:spcBef>
                <a:spcPts val="150"/>
              </a:spcBef>
              <a:spcAft>
                <a:spcPts val="300"/>
              </a:spcAft>
              <a:buClr>
                <a:schemeClr val="accent1"/>
              </a:buClr>
              <a:buFont typeface="Calibri" charset="0"/>
              <a:buChar char="◦"/>
              <a:defRPr sz="1200" kern="1200">
                <a:solidFill>
                  <a:srgbClr val="404040"/>
                </a:solidFill>
                <a:latin typeface="+mn-lt"/>
                <a:ea typeface="ＭＳ Ｐゴシック" charset="0"/>
                <a:cs typeface="Arial"/>
              </a:defRPr>
            </a:lvl5pPr>
            <a:lvl6pPr marL="8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6pPr>
            <a:lvl7pPr marL="9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7pPr>
            <a:lvl8pPr marL="11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8pPr>
            <a:lvl9pPr marL="12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9pPr>
          </a:lstStyle>
          <a:p>
            <a:pPr marL="457200" indent="-274320">
              <a:spcBef>
                <a:spcPts val="0"/>
              </a:spcBef>
              <a:buFont typeface="Calibri Light" panose="020F0302020204030204" pitchFamily="34" charset="0"/>
              <a:buChar char="–"/>
            </a:pPr>
            <a:r>
              <a:rPr lang="en-GB" sz="1600" dirty="0" smtClean="0"/>
              <a:t>Cabazitaxel</a:t>
            </a:r>
            <a:endParaRPr lang="en-GB" sz="1600" dirty="0"/>
          </a:p>
          <a:p>
            <a:pPr marL="457200" indent="-274320">
              <a:spcBef>
                <a:spcPts val="0"/>
              </a:spcBef>
              <a:buFont typeface="Calibri Light" panose="020F0302020204030204" pitchFamily="34" charset="0"/>
              <a:buChar char="–"/>
            </a:pPr>
            <a:r>
              <a:rPr lang="en-GB" sz="1600" dirty="0" smtClean="0"/>
              <a:t>Estramustine</a:t>
            </a:r>
            <a:endParaRPr lang="en-GB" sz="1600" dirty="0"/>
          </a:p>
        </p:txBody>
      </p:sp>
    </p:spTree>
    <p:extLst>
      <p:ext uri="{BB962C8B-B14F-4D97-AF65-F5344CB8AC3E}">
        <p14:creationId xmlns:p14="http://schemas.microsoft.com/office/powerpoint/2010/main" val="3880816902"/>
      </p:ext>
    </p:extLst>
  </p:cSld>
  <p:clrMapOvr>
    <a:masterClrMapping/>
  </p:clrMapOvr>
  <p:transition spd="slow">
    <p:push dir="u"/>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5553" y="84138"/>
            <a:ext cx="7102475" cy="638175"/>
          </a:xfrm>
        </p:spPr>
        <p:txBody>
          <a:bodyPr>
            <a:normAutofit/>
          </a:bodyPr>
          <a:lstStyle/>
          <a:p>
            <a:pPr indent="-274320"/>
            <a:r>
              <a:rPr lang="en-GB" sz="3000" b="1" dirty="0">
                <a:solidFill>
                  <a:schemeClr val="accent2">
                    <a:lumMod val="50000"/>
                  </a:schemeClr>
                </a:solidFill>
                <a:ea typeface="+mj-ea"/>
                <a:cs typeface="+mj-cs"/>
              </a:rPr>
              <a:t>Chemotherapy (cont.)</a:t>
            </a:r>
          </a:p>
        </p:txBody>
      </p:sp>
      <p:sp>
        <p:nvSpPr>
          <p:cNvPr id="3" name="Content Placeholder 2"/>
          <p:cNvSpPr>
            <a:spLocks noGrp="1"/>
          </p:cNvSpPr>
          <p:nvPr>
            <p:ph idx="1"/>
          </p:nvPr>
        </p:nvSpPr>
        <p:spPr>
          <a:xfrm>
            <a:off x="888996" y="1409701"/>
            <a:ext cx="7870371" cy="4011644"/>
          </a:xfrm>
        </p:spPr>
        <p:txBody>
          <a:bodyPr>
            <a:noAutofit/>
          </a:bodyPr>
          <a:lstStyle/>
          <a:p>
            <a:pPr marL="274320" indent="-274320">
              <a:lnSpc>
                <a:spcPct val="100000"/>
              </a:lnSpc>
              <a:buFont typeface="Arial"/>
              <a:buChar char="•"/>
            </a:pPr>
            <a:r>
              <a:rPr lang="en-GB" sz="1600" dirty="0" smtClean="0">
                <a:solidFill>
                  <a:schemeClr val="tx1"/>
                </a:solidFill>
              </a:rPr>
              <a:t>ADT + docetaxel for patients with ADT-naïve metastatic disease.</a:t>
            </a:r>
            <a:r>
              <a:rPr lang="en-GB" sz="1600" baseline="30000" dirty="0" smtClean="0">
                <a:solidFill>
                  <a:schemeClr val="tx1"/>
                </a:solidFill>
              </a:rPr>
              <a:t>1</a:t>
            </a:r>
            <a:endParaRPr lang="en-GB" sz="1600" dirty="0" smtClean="0">
              <a:solidFill>
                <a:schemeClr val="tx1"/>
              </a:solidFill>
            </a:endParaRPr>
          </a:p>
          <a:p>
            <a:pPr marL="274320" indent="-274320">
              <a:lnSpc>
                <a:spcPct val="100000"/>
              </a:lnSpc>
              <a:buFont typeface="Arial"/>
              <a:buChar char="•"/>
            </a:pPr>
            <a:r>
              <a:rPr lang="en-GB" sz="1600" dirty="0" smtClean="0">
                <a:solidFill>
                  <a:schemeClr val="tx1"/>
                </a:solidFill>
              </a:rPr>
              <a:t>Chemotherapy may be considered for men with asymptomatic or minimally symptomatic </a:t>
            </a:r>
            <a:r>
              <a:rPr lang="en-GB" sz="1600" dirty="0">
                <a:solidFill>
                  <a:schemeClr val="tx1"/>
                </a:solidFill>
              </a:rPr>
              <a:t>metastatic castration-resistant prostate </a:t>
            </a:r>
            <a:r>
              <a:rPr lang="en-GB" sz="1600" dirty="0" smtClean="0">
                <a:solidFill>
                  <a:schemeClr val="tx1"/>
                </a:solidFill>
              </a:rPr>
              <a:t>cancer (</a:t>
            </a:r>
            <a:r>
              <a:rPr lang="en-GB" sz="1600" dirty="0" err="1" smtClean="0">
                <a:solidFill>
                  <a:schemeClr val="tx1"/>
                </a:solidFill>
              </a:rPr>
              <a:t>mCRPC</a:t>
            </a:r>
            <a:r>
              <a:rPr lang="en-GB" sz="1600" dirty="0" smtClean="0">
                <a:solidFill>
                  <a:schemeClr val="tx1"/>
                </a:solidFill>
              </a:rPr>
              <a:t>).</a:t>
            </a:r>
            <a:r>
              <a:rPr lang="en-GB" sz="1600" baseline="30000" dirty="0" smtClean="0">
                <a:solidFill>
                  <a:schemeClr val="tx1"/>
                </a:solidFill>
              </a:rPr>
              <a:t>1</a:t>
            </a:r>
            <a:endParaRPr lang="en-GB" sz="1600" dirty="0" smtClean="0">
              <a:solidFill>
                <a:schemeClr val="tx1"/>
              </a:solidFill>
            </a:endParaRPr>
          </a:p>
          <a:p>
            <a:pPr marL="274320" indent="-274320">
              <a:lnSpc>
                <a:spcPct val="100000"/>
              </a:lnSpc>
              <a:buFont typeface="Arial"/>
              <a:buChar char="•"/>
            </a:pPr>
            <a:r>
              <a:rPr lang="en-GB" sz="1600" dirty="0" smtClean="0">
                <a:solidFill>
                  <a:schemeClr val="tx1"/>
                </a:solidFill>
              </a:rPr>
              <a:t>Docetaxel with or without prednisone is the preferred first line of treatment for symptomatic </a:t>
            </a:r>
            <a:r>
              <a:rPr lang="en-GB" sz="1600" dirty="0" err="1" smtClean="0">
                <a:solidFill>
                  <a:schemeClr val="tx1"/>
                </a:solidFill>
              </a:rPr>
              <a:t>mCRPC</a:t>
            </a:r>
            <a:r>
              <a:rPr lang="en-GB" sz="1600" dirty="0" smtClean="0">
                <a:solidFill>
                  <a:schemeClr val="tx1"/>
                </a:solidFill>
              </a:rPr>
              <a:t> [</a:t>
            </a:r>
            <a:r>
              <a:rPr lang="en-US" sz="1600" dirty="0" smtClean="0">
                <a:solidFill>
                  <a:schemeClr val="tx1"/>
                </a:solidFill>
              </a:rPr>
              <a:t>the </a:t>
            </a:r>
            <a:r>
              <a:rPr lang="en-US" sz="1600" dirty="0">
                <a:solidFill>
                  <a:schemeClr val="tx1"/>
                </a:solidFill>
              </a:rPr>
              <a:t>National Comprehensive Cancer Network (</a:t>
            </a:r>
            <a:r>
              <a:rPr lang="en-US" sz="1600" dirty="0" err="1">
                <a:solidFill>
                  <a:schemeClr val="tx1"/>
                </a:solidFill>
              </a:rPr>
              <a:t>NCCN</a:t>
            </a:r>
            <a:r>
              <a:rPr lang="en-US" sz="1600" dirty="0">
                <a:solidFill>
                  <a:schemeClr val="tx1"/>
                </a:solidFill>
              </a:rPr>
              <a:t>), </a:t>
            </a:r>
            <a:r>
              <a:rPr lang="en-GB" sz="1600" dirty="0" smtClean="0">
                <a:solidFill>
                  <a:schemeClr val="tx1"/>
                </a:solidFill>
              </a:rPr>
              <a:t> guidelines].</a:t>
            </a:r>
            <a:r>
              <a:rPr lang="en-GB" sz="1600" baseline="30000" dirty="0" smtClean="0">
                <a:solidFill>
                  <a:schemeClr val="tx1"/>
                </a:solidFill>
              </a:rPr>
              <a:t>1</a:t>
            </a:r>
            <a:endParaRPr lang="en-GB" sz="1600" dirty="0" smtClean="0">
              <a:solidFill>
                <a:schemeClr val="tx1"/>
              </a:solidFill>
            </a:endParaRPr>
          </a:p>
          <a:p>
            <a:pPr marL="274320" indent="-274320">
              <a:lnSpc>
                <a:spcPct val="100000"/>
              </a:lnSpc>
              <a:buFont typeface="Arial"/>
              <a:buChar char="•"/>
            </a:pPr>
            <a:r>
              <a:rPr lang="en-GB" sz="1600" dirty="0" smtClean="0">
                <a:solidFill>
                  <a:schemeClr val="tx1"/>
                </a:solidFill>
              </a:rPr>
              <a:t>Mitoxantrone and prednisone provide palliation but do not extend survival.</a:t>
            </a:r>
            <a:r>
              <a:rPr lang="en-GB" sz="1600" baseline="30000" dirty="0" smtClean="0">
                <a:solidFill>
                  <a:schemeClr val="tx1"/>
                </a:solidFill>
              </a:rPr>
              <a:t>1</a:t>
            </a:r>
            <a:endParaRPr lang="en-GB" sz="1600" dirty="0" smtClean="0">
              <a:solidFill>
                <a:schemeClr val="tx1"/>
              </a:solidFill>
            </a:endParaRPr>
          </a:p>
          <a:p>
            <a:pPr marL="274320" indent="-274320">
              <a:lnSpc>
                <a:spcPct val="100000"/>
              </a:lnSpc>
              <a:buFont typeface="Arial"/>
              <a:buChar char="•"/>
            </a:pPr>
            <a:r>
              <a:rPr lang="en-GB" sz="1600" dirty="0" smtClean="0">
                <a:solidFill>
                  <a:schemeClr val="tx1"/>
                </a:solidFill>
              </a:rPr>
              <a:t>Cabazitaxel with prednisone can prolong overall survival compared with mitoxantrone and prednisone and is the second-line choice in a post-</a:t>
            </a:r>
            <a:r>
              <a:rPr lang="en-GB" sz="1600" dirty="0" err="1" smtClean="0">
                <a:solidFill>
                  <a:schemeClr val="tx1"/>
                </a:solidFill>
              </a:rPr>
              <a:t>docetaxel</a:t>
            </a:r>
            <a:r>
              <a:rPr lang="en-GB" sz="1600" dirty="0" smtClean="0">
                <a:solidFill>
                  <a:schemeClr val="tx1"/>
                </a:solidFill>
              </a:rPr>
              <a:t> setting.</a:t>
            </a:r>
            <a:r>
              <a:rPr lang="en-GB" sz="1600" baseline="30000" dirty="0" smtClean="0">
                <a:solidFill>
                  <a:schemeClr val="tx1"/>
                </a:solidFill>
              </a:rPr>
              <a:t>1</a:t>
            </a:r>
            <a:endParaRPr lang="en-GB" sz="1600" dirty="0" smtClean="0">
              <a:solidFill>
                <a:schemeClr val="tx1"/>
              </a:solidFill>
            </a:endParaRPr>
          </a:p>
          <a:p>
            <a:pPr marL="274320" indent="-274320">
              <a:lnSpc>
                <a:spcPct val="100000"/>
              </a:lnSpc>
              <a:buFont typeface="Arial"/>
              <a:buChar char="•"/>
            </a:pPr>
            <a:r>
              <a:rPr lang="en-GB" sz="1600" dirty="0" smtClean="0">
                <a:solidFill>
                  <a:schemeClr val="tx1"/>
                </a:solidFill>
              </a:rPr>
              <a:t>Patients with no evidence of progression with prior docetaxel can be retreated with docetaxel.</a:t>
            </a:r>
            <a:r>
              <a:rPr lang="en-GB" sz="1600" baseline="30000" dirty="0" smtClean="0">
                <a:solidFill>
                  <a:schemeClr val="tx1"/>
                </a:solidFill>
              </a:rPr>
              <a:t>1</a:t>
            </a:r>
            <a:endParaRPr lang="en-GB" sz="1600" dirty="0" smtClean="0">
              <a:solidFill>
                <a:schemeClr val="tx1"/>
              </a:solidFill>
            </a:endParaRPr>
          </a:p>
          <a:p>
            <a:pPr marL="274320" indent="-274320">
              <a:lnSpc>
                <a:spcPct val="100000"/>
              </a:lnSpc>
              <a:buFont typeface="Arial"/>
              <a:buChar char="•"/>
            </a:pPr>
            <a:r>
              <a:rPr lang="en-GB" sz="1600" dirty="0" smtClean="0">
                <a:solidFill>
                  <a:schemeClr val="tx1"/>
                </a:solidFill>
              </a:rPr>
              <a:t>There is no chemotherapeutic regimen after cabazitaxel treatment that can prolong survival and quality of life; patients must participate in clinical trials.</a:t>
            </a:r>
            <a:r>
              <a:rPr lang="en-GB" sz="1600" baseline="30000" dirty="0" smtClean="0">
                <a:solidFill>
                  <a:schemeClr val="tx1"/>
                </a:solidFill>
              </a:rPr>
              <a:t>1</a:t>
            </a:r>
            <a:endParaRPr lang="en-GB" sz="1600" dirty="0" smtClean="0">
              <a:solidFill>
                <a:schemeClr val="tx1"/>
              </a:solidFill>
            </a:endParaRPr>
          </a:p>
          <a:p>
            <a:pPr marL="274320" indent="-274320">
              <a:lnSpc>
                <a:spcPct val="100000"/>
              </a:lnSpc>
              <a:buFont typeface="Arial"/>
              <a:buChar char="•"/>
            </a:pPr>
            <a:endParaRPr lang="en-GB" sz="1600" dirty="0" smtClean="0">
              <a:solidFill>
                <a:schemeClr val="tx1"/>
              </a:solidFill>
            </a:endParaRPr>
          </a:p>
        </p:txBody>
      </p:sp>
      <p:sp>
        <p:nvSpPr>
          <p:cNvPr id="5" name="TextBox 4"/>
          <p:cNvSpPr txBox="1"/>
          <p:nvPr/>
        </p:nvSpPr>
        <p:spPr>
          <a:xfrm>
            <a:off x="136525" y="6396025"/>
            <a:ext cx="2895344" cy="215444"/>
          </a:xfrm>
          <a:prstGeom prst="rect">
            <a:avLst/>
          </a:prstGeom>
          <a:noFill/>
        </p:spPr>
        <p:txBody>
          <a:bodyPr wrap="none" rtlCol="0">
            <a:spAutoFit/>
          </a:bodyPr>
          <a:lstStyle/>
          <a:p>
            <a:pPr marL="228600" lvl="0" indent="-228600">
              <a:buFont typeface="+mj-lt"/>
              <a:buAutoNum type="arabicPeriod"/>
              <a:defRPr/>
            </a:pPr>
            <a:r>
              <a:rPr lang="en-GB" sz="800" dirty="0" smtClean="0">
                <a:cs typeface="Arial"/>
              </a:rPr>
              <a:t>Coit DG, et al. </a:t>
            </a:r>
            <a:r>
              <a:rPr lang="en-GB" sz="800" i="1" dirty="0" smtClean="0">
                <a:cs typeface="Arial"/>
              </a:rPr>
              <a:t>J Natl Compr Canc Netw. </a:t>
            </a:r>
            <a:r>
              <a:rPr lang="en-GB" sz="800" dirty="0" smtClean="0">
                <a:cs typeface="Arial"/>
              </a:rPr>
              <a:t>2016;14(4):450-473.</a:t>
            </a:r>
            <a:endParaRPr lang="en-GB" sz="800" dirty="0">
              <a:cs typeface="Arial"/>
            </a:endParaRPr>
          </a:p>
        </p:txBody>
      </p:sp>
      <p:sp>
        <p:nvSpPr>
          <p:cNvPr id="9" name="Pentagon 8"/>
          <p:cNvSpPr/>
          <p:nvPr/>
        </p:nvSpPr>
        <p:spPr>
          <a:xfrm>
            <a:off x="-43103" y="1020483"/>
            <a:ext cx="696685" cy="387508"/>
          </a:xfrm>
          <a:prstGeom prst="homePlate">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10800000" scaled="1"/>
            <a:tileRect/>
          </a:gradFill>
          <a:ln>
            <a:no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sz="1600" dirty="0"/>
          </a:p>
        </p:txBody>
      </p:sp>
      <p:sp>
        <p:nvSpPr>
          <p:cNvPr id="10" name="TextBox 9"/>
          <p:cNvSpPr txBox="1"/>
          <p:nvPr/>
        </p:nvSpPr>
        <p:spPr>
          <a:xfrm>
            <a:off x="-27384" y="1044960"/>
            <a:ext cx="655629" cy="338554"/>
          </a:xfrm>
          <a:prstGeom prst="rect">
            <a:avLst/>
          </a:prstGeom>
          <a:noFill/>
        </p:spPr>
        <p:txBody>
          <a:bodyPr wrap="none" rtlCol="0">
            <a:spAutoFit/>
          </a:bodyPr>
          <a:lstStyle/>
          <a:p>
            <a:r>
              <a:rPr lang="en-GB" sz="1600" spc="-38" dirty="0" smtClean="0">
                <a:solidFill>
                  <a:srgbClr val="A7381D"/>
                </a:solidFill>
                <a:ea typeface="+mj-ea"/>
                <a:cs typeface="+mj-cs"/>
              </a:rPr>
              <a:t>23/35</a:t>
            </a:r>
            <a:endParaRPr lang="en-GB" sz="1600" spc="-38" dirty="0">
              <a:solidFill>
                <a:srgbClr val="A7381D"/>
              </a:solidFill>
              <a:ea typeface="+mj-ea"/>
              <a:cs typeface="+mj-cs"/>
            </a:endParaRPr>
          </a:p>
        </p:txBody>
      </p:sp>
    </p:spTree>
    <p:extLst>
      <p:ext uri="{BB962C8B-B14F-4D97-AF65-F5344CB8AC3E}">
        <p14:creationId xmlns:p14="http://schemas.microsoft.com/office/powerpoint/2010/main" val="4207082320"/>
      </p:ext>
    </p:extLst>
  </p:cSld>
  <p:clrMapOvr>
    <a:masterClrMapping/>
  </p:clrMapOvr>
  <p:transition spd="slow">
    <p:push dir="u"/>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5553" y="84138"/>
            <a:ext cx="7102475" cy="638175"/>
          </a:xfrm>
        </p:spPr>
        <p:txBody>
          <a:bodyPr>
            <a:normAutofit/>
          </a:bodyPr>
          <a:lstStyle/>
          <a:p>
            <a:pPr indent="-274320"/>
            <a:r>
              <a:rPr lang="en-GB" sz="3000" b="1" dirty="0">
                <a:solidFill>
                  <a:schemeClr val="accent2">
                    <a:lumMod val="50000"/>
                  </a:schemeClr>
                </a:solidFill>
                <a:ea typeface="+mj-ea"/>
                <a:cs typeface="+mj-cs"/>
              </a:rPr>
              <a:t>Bone-Directed Treatments</a:t>
            </a:r>
          </a:p>
        </p:txBody>
      </p:sp>
      <p:sp>
        <p:nvSpPr>
          <p:cNvPr id="3" name="Content Placeholder 2"/>
          <p:cNvSpPr>
            <a:spLocks noGrp="1"/>
          </p:cNvSpPr>
          <p:nvPr>
            <p:ph idx="1"/>
          </p:nvPr>
        </p:nvSpPr>
        <p:spPr>
          <a:xfrm>
            <a:off x="889001" y="1409700"/>
            <a:ext cx="8155005" cy="4006136"/>
          </a:xfrm>
        </p:spPr>
        <p:txBody>
          <a:bodyPr>
            <a:noAutofit/>
          </a:bodyPr>
          <a:lstStyle/>
          <a:p>
            <a:pPr marL="274320" indent="-274320">
              <a:lnSpc>
                <a:spcPct val="100000"/>
              </a:lnSpc>
              <a:buFont typeface="Arial"/>
              <a:buChar char="•"/>
            </a:pPr>
            <a:r>
              <a:rPr lang="en-GB" sz="1600" dirty="0" smtClean="0">
                <a:solidFill>
                  <a:schemeClr val="tx1"/>
                </a:solidFill>
              </a:rPr>
              <a:t>Hormone therapy, chemotherapy and vaccines can treat bone metastasis.</a:t>
            </a:r>
            <a:r>
              <a:rPr lang="en-GB" sz="1600" baseline="30000" dirty="0" smtClean="0">
                <a:solidFill>
                  <a:schemeClr val="tx1"/>
                </a:solidFill>
              </a:rPr>
              <a:t>1</a:t>
            </a:r>
            <a:endParaRPr lang="en-GB" sz="1600" dirty="0" smtClean="0">
              <a:solidFill>
                <a:schemeClr val="tx1"/>
              </a:solidFill>
            </a:endParaRPr>
          </a:p>
          <a:p>
            <a:pPr marL="274320" indent="-274320">
              <a:lnSpc>
                <a:spcPct val="100000"/>
              </a:lnSpc>
              <a:buFont typeface="Arial"/>
              <a:buChar char="•"/>
            </a:pPr>
            <a:r>
              <a:rPr lang="en-GB" sz="1600" dirty="0" smtClean="0">
                <a:solidFill>
                  <a:schemeClr val="tx1"/>
                </a:solidFill>
              </a:rPr>
              <a:t>Specific bone-directed treatments are more effective.</a:t>
            </a:r>
            <a:r>
              <a:rPr lang="en-GB" sz="1600" baseline="30000" dirty="0" smtClean="0">
                <a:solidFill>
                  <a:schemeClr val="tx1"/>
                </a:solidFill>
              </a:rPr>
              <a:t>1</a:t>
            </a:r>
            <a:endParaRPr lang="en-GB" sz="1600" dirty="0" smtClean="0">
              <a:solidFill>
                <a:schemeClr val="tx1"/>
              </a:solidFill>
            </a:endParaRPr>
          </a:p>
          <a:p>
            <a:pPr marL="274320" indent="-274320">
              <a:lnSpc>
                <a:spcPct val="100000"/>
              </a:lnSpc>
              <a:buFont typeface="Arial"/>
              <a:buChar char="•"/>
            </a:pPr>
            <a:r>
              <a:rPr lang="en-GB" sz="1600" dirty="0" smtClean="0">
                <a:solidFill>
                  <a:schemeClr val="tx1"/>
                </a:solidFill>
              </a:rPr>
              <a:t>Treatment choices include</a:t>
            </a:r>
            <a:r>
              <a:rPr lang="en-GB" sz="1600" baseline="30000" dirty="0" smtClean="0">
                <a:solidFill>
                  <a:schemeClr val="tx1"/>
                </a:solidFill>
              </a:rPr>
              <a:t>1,2</a:t>
            </a:r>
            <a:r>
              <a:rPr lang="en-GB" sz="1600" dirty="0" smtClean="0">
                <a:solidFill>
                  <a:schemeClr val="tx1"/>
                </a:solidFill>
              </a:rPr>
              <a:t>:</a:t>
            </a:r>
          </a:p>
          <a:p>
            <a:pPr marL="457200" lvl="1" indent="-274320">
              <a:lnSpc>
                <a:spcPct val="100000"/>
              </a:lnSpc>
              <a:spcBef>
                <a:spcPts val="0"/>
              </a:spcBef>
              <a:buFont typeface="Calibri Light" panose="020F0302020204030204" pitchFamily="34" charset="0"/>
              <a:buChar char="–"/>
            </a:pPr>
            <a:r>
              <a:rPr lang="en-GB" sz="1600" dirty="0" smtClean="0">
                <a:solidFill>
                  <a:schemeClr val="tx1"/>
                </a:solidFill>
              </a:rPr>
              <a:t>Bisphosphonates: </a:t>
            </a:r>
            <a:r>
              <a:rPr lang="en-GB" sz="1600" dirty="0" err="1" smtClean="0">
                <a:solidFill>
                  <a:schemeClr val="tx1"/>
                </a:solidFill>
              </a:rPr>
              <a:t>zoledronic</a:t>
            </a:r>
            <a:r>
              <a:rPr lang="en-GB" sz="1600" dirty="0" smtClean="0">
                <a:solidFill>
                  <a:schemeClr val="tx1"/>
                </a:solidFill>
              </a:rPr>
              <a:t> acid</a:t>
            </a:r>
          </a:p>
          <a:p>
            <a:pPr marL="457200" lvl="1" indent="-274320">
              <a:lnSpc>
                <a:spcPct val="100000"/>
              </a:lnSpc>
              <a:spcBef>
                <a:spcPts val="0"/>
              </a:spcBef>
              <a:buFont typeface="Calibri Light" panose="020F0302020204030204" pitchFamily="34" charset="0"/>
              <a:buChar char="–"/>
            </a:pPr>
            <a:r>
              <a:rPr lang="en-GB" sz="1600" dirty="0" err="1">
                <a:solidFill>
                  <a:schemeClr val="tx1"/>
                </a:solidFill>
              </a:rPr>
              <a:t>D</a:t>
            </a:r>
            <a:r>
              <a:rPr lang="en-GB" sz="1600" dirty="0" err="1" smtClean="0">
                <a:solidFill>
                  <a:schemeClr val="tx1"/>
                </a:solidFill>
              </a:rPr>
              <a:t>enosumab</a:t>
            </a:r>
            <a:endParaRPr lang="en-GB" sz="1600" dirty="0" smtClean="0">
              <a:solidFill>
                <a:schemeClr val="tx1"/>
              </a:solidFill>
            </a:endParaRPr>
          </a:p>
          <a:p>
            <a:pPr marL="182880" lvl="1" indent="0">
              <a:lnSpc>
                <a:spcPct val="100000"/>
              </a:lnSpc>
              <a:spcBef>
                <a:spcPts val="0"/>
              </a:spcBef>
              <a:buNone/>
            </a:pPr>
            <a:r>
              <a:rPr lang="en-US" sz="1600" b="1" dirty="0" smtClean="0">
                <a:solidFill>
                  <a:schemeClr val="tx1"/>
                </a:solidFill>
              </a:rPr>
              <a:t>      Note: </a:t>
            </a:r>
            <a:r>
              <a:rPr lang="en-US" sz="1600" dirty="0">
                <a:solidFill>
                  <a:schemeClr val="tx1"/>
                </a:solidFill>
              </a:rPr>
              <a:t>Vitamin D and calcium supplements are recommended during treatment with </a:t>
            </a:r>
            <a:r>
              <a:rPr lang="en-US" sz="1600" dirty="0" smtClean="0">
                <a:solidFill>
                  <a:schemeClr val="tx1"/>
                </a:solidFill>
              </a:rPr>
              <a:t/>
            </a:r>
            <a:br>
              <a:rPr lang="en-US" sz="1600" dirty="0" smtClean="0">
                <a:solidFill>
                  <a:schemeClr val="tx1"/>
                </a:solidFill>
              </a:rPr>
            </a:br>
            <a:r>
              <a:rPr lang="en-US" sz="1600" dirty="0" smtClean="0">
                <a:solidFill>
                  <a:schemeClr val="tx1"/>
                </a:solidFill>
              </a:rPr>
              <a:t>      </a:t>
            </a:r>
            <a:r>
              <a:rPr lang="en-US" sz="1600" dirty="0" err="1" smtClean="0">
                <a:solidFill>
                  <a:schemeClr val="tx1"/>
                </a:solidFill>
              </a:rPr>
              <a:t>denosumab</a:t>
            </a:r>
            <a:r>
              <a:rPr lang="en-US" sz="1600" dirty="0" smtClean="0">
                <a:solidFill>
                  <a:schemeClr val="tx1"/>
                </a:solidFill>
              </a:rPr>
              <a:t> </a:t>
            </a:r>
            <a:r>
              <a:rPr lang="en-US" sz="1600" dirty="0">
                <a:solidFill>
                  <a:schemeClr val="tx1"/>
                </a:solidFill>
              </a:rPr>
              <a:t>and bisphosphonates.</a:t>
            </a:r>
            <a:endParaRPr lang="en-GB" sz="1600" dirty="0" smtClean="0">
              <a:solidFill>
                <a:schemeClr val="tx1"/>
              </a:solidFill>
            </a:endParaRPr>
          </a:p>
          <a:p>
            <a:pPr marL="457200" lvl="1" indent="-274320">
              <a:lnSpc>
                <a:spcPct val="100000"/>
              </a:lnSpc>
              <a:spcBef>
                <a:spcPts val="0"/>
              </a:spcBef>
              <a:buFont typeface="Calibri Light" panose="020F0302020204030204" pitchFamily="34" charset="0"/>
              <a:buChar char="–"/>
            </a:pPr>
            <a:r>
              <a:rPr lang="en-GB" sz="1600" dirty="0" smtClean="0">
                <a:solidFill>
                  <a:schemeClr val="tx1"/>
                </a:solidFill>
              </a:rPr>
              <a:t>Corticosteroids: prednisone, dexamethasone</a:t>
            </a:r>
          </a:p>
          <a:p>
            <a:pPr marL="457200" lvl="1" indent="-274320">
              <a:lnSpc>
                <a:spcPct val="100000"/>
              </a:lnSpc>
              <a:spcBef>
                <a:spcPts val="0"/>
              </a:spcBef>
              <a:buFont typeface="Calibri Light" panose="020F0302020204030204" pitchFamily="34" charset="0"/>
              <a:buChar char="–"/>
            </a:pPr>
            <a:r>
              <a:rPr lang="en-GB" sz="1600" dirty="0" smtClean="0">
                <a:solidFill>
                  <a:schemeClr val="tx1"/>
                </a:solidFill>
              </a:rPr>
              <a:t>External radiation therapy</a:t>
            </a:r>
          </a:p>
          <a:p>
            <a:pPr marL="457200" lvl="1" indent="-274320">
              <a:lnSpc>
                <a:spcPct val="100000"/>
              </a:lnSpc>
              <a:spcBef>
                <a:spcPts val="0"/>
              </a:spcBef>
              <a:buFont typeface="Calibri Light" panose="020F0302020204030204" pitchFamily="34" charset="0"/>
              <a:buChar char="–"/>
            </a:pPr>
            <a:r>
              <a:rPr lang="en-GB" sz="1600" dirty="0" smtClean="0">
                <a:solidFill>
                  <a:schemeClr val="tx1"/>
                </a:solidFill>
              </a:rPr>
              <a:t>Radiopharmaceuticals: strontium-89, samarium-153, radium-223</a:t>
            </a:r>
          </a:p>
          <a:p>
            <a:pPr marL="457200" lvl="1" indent="-274320">
              <a:lnSpc>
                <a:spcPct val="100000"/>
              </a:lnSpc>
              <a:spcBef>
                <a:spcPts val="0"/>
              </a:spcBef>
              <a:buFont typeface="Calibri Light" panose="020F0302020204030204" pitchFamily="34" charset="0"/>
              <a:buChar char="–"/>
            </a:pPr>
            <a:r>
              <a:rPr lang="en-GB" sz="1600" dirty="0" smtClean="0">
                <a:solidFill>
                  <a:schemeClr val="tx1"/>
                </a:solidFill>
              </a:rPr>
              <a:t>Pain medications: ibuprofen, acetaminophen, morphine</a:t>
            </a:r>
          </a:p>
          <a:p>
            <a:pPr marL="274320" indent="-274320">
              <a:lnSpc>
                <a:spcPct val="100000"/>
              </a:lnSpc>
              <a:buFont typeface="Arial"/>
              <a:buChar char="•"/>
            </a:pPr>
            <a:endParaRPr lang="en-GB" sz="1600" dirty="0" smtClean="0">
              <a:solidFill>
                <a:schemeClr val="tx1"/>
              </a:solidFill>
            </a:endParaRPr>
          </a:p>
        </p:txBody>
      </p:sp>
      <p:sp>
        <p:nvSpPr>
          <p:cNvPr id="5" name="TextBox 4"/>
          <p:cNvSpPr txBox="1"/>
          <p:nvPr/>
        </p:nvSpPr>
        <p:spPr>
          <a:xfrm>
            <a:off x="136525" y="6260335"/>
            <a:ext cx="4793300" cy="338554"/>
          </a:xfrm>
          <a:prstGeom prst="rect">
            <a:avLst/>
          </a:prstGeom>
          <a:noFill/>
        </p:spPr>
        <p:txBody>
          <a:bodyPr wrap="none" rtlCol="0">
            <a:spAutoFit/>
          </a:bodyPr>
          <a:lstStyle/>
          <a:p>
            <a:pPr marL="228600" lvl="0" indent="-228600">
              <a:buFontTx/>
              <a:buAutoNum type="arabicPeriod"/>
              <a:defRPr/>
            </a:pPr>
            <a:r>
              <a:rPr lang="en-GB" sz="800" dirty="0" smtClean="0"/>
              <a:t>http://www.cancer.org/acs/groups/cid/documents/webcontent/003134-pdf.pdf. Accessed April 4, 2016.</a:t>
            </a:r>
          </a:p>
          <a:p>
            <a:pPr marL="228600" lvl="0" indent="-228600">
              <a:buFontTx/>
              <a:buAutoNum type="arabicPeriod"/>
              <a:defRPr/>
            </a:pPr>
            <a:r>
              <a:rPr lang="en-GB" sz="800" dirty="0" smtClean="0"/>
              <a:t>http://uroweb.org/wp-content/uploads/09-Prostate-Cancer_LR.pdf. Accessed April 8, 2016.</a:t>
            </a:r>
          </a:p>
        </p:txBody>
      </p:sp>
      <p:sp>
        <p:nvSpPr>
          <p:cNvPr id="9" name="Pentagon 8"/>
          <p:cNvSpPr/>
          <p:nvPr/>
        </p:nvSpPr>
        <p:spPr>
          <a:xfrm>
            <a:off x="-43103" y="1020483"/>
            <a:ext cx="696685" cy="387508"/>
          </a:xfrm>
          <a:prstGeom prst="homePlate">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10800000" scaled="1"/>
            <a:tileRect/>
          </a:gradFill>
          <a:ln>
            <a:no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sz="1600" dirty="0"/>
          </a:p>
        </p:txBody>
      </p:sp>
      <p:sp>
        <p:nvSpPr>
          <p:cNvPr id="10" name="TextBox 9"/>
          <p:cNvSpPr txBox="1"/>
          <p:nvPr/>
        </p:nvSpPr>
        <p:spPr>
          <a:xfrm>
            <a:off x="-27384" y="1044960"/>
            <a:ext cx="655629" cy="338554"/>
          </a:xfrm>
          <a:prstGeom prst="rect">
            <a:avLst/>
          </a:prstGeom>
          <a:noFill/>
        </p:spPr>
        <p:txBody>
          <a:bodyPr wrap="none" rtlCol="0">
            <a:spAutoFit/>
          </a:bodyPr>
          <a:lstStyle/>
          <a:p>
            <a:r>
              <a:rPr lang="en-GB" sz="1600" spc="-38" dirty="0" smtClean="0">
                <a:solidFill>
                  <a:srgbClr val="A7381D"/>
                </a:solidFill>
                <a:ea typeface="+mj-ea"/>
                <a:cs typeface="+mj-cs"/>
              </a:rPr>
              <a:t>24/35</a:t>
            </a:r>
            <a:endParaRPr lang="en-GB" sz="1600" spc="-38" dirty="0">
              <a:solidFill>
                <a:srgbClr val="A7381D"/>
              </a:solidFill>
              <a:ea typeface="+mj-ea"/>
              <a:cs typeface="+mj-cs"/>
            </a:endParaRPr>
          </a:p>
        </p:txBody>
      </p:sp>
    </p:spTree>
    <p:extLst>
      <p:ext uri="{BB962C8B-B14F-4D97-AF65-F5344CB8AC3E}">
        <p14:creationId xmlns:p14="http://schemas.microsoft.com/office/powerpoint/2010/main" val="2314425937"/>
      </p:ext>
    </p:extLst>
  </p:cSld>
  <p:clrMapOvr>
    <a:masterClrMapping/>
  </p:clrMapOvr>
  <p:transition spd="slow">
    <p:push dir="u"/>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5553" y="84138"/>
            <a:ext cx="7102475" cy="638175"/>
          </a:xfrm>
        </p:spPr>
        <p:txBody>
          <a:bodyPr>
            <a:normAutofit/>
          </a:bodyPr>
          <a:lstStyle/>
          <a:p>
            <a:pPr indent="-274320"/>
            <a:r>
              <a:rPr lang="en-GB" sz="3000" b="1" dirty="0">
                <a:solidFill>
                  <a:schemeClr val="accent2">
                    <a:lumMod val="50000"/>
                  </a:schemeClr>
                </a:solidFill>
                <a:ea typeface="+mj-ea"/>
                <a:cs typeface="+mj-cs"/>
              </a:rPr>
              <a:t>Immunotherapy</a:t>
            </a:r>
          </a:p>
        </p:txBody>
      </p:sp>
      <p:sp>
        <p:nvSpPr>
          <p:cNvPr id="3" name="Content Placeholder 2"/>
          <p:cNvSpPr>
            <a:spLocks noGrp="1"/>
          </p:cNvSpPr>
          <p:nvPr>
            <p:ph idx="1"/>
          </p:nvPr>
        </p:nvSpPr>
        <p:spPr>
          <a:xfrm>
            <a:off x="754380" y="1008065"/>
            <a:ext cx="7764920" cy="493224"/>
          </a:xfrm>
        </p:spPr>
        <p:txBody>
          <a:bodyPr>
            <a:noAutofit/>
          </a:bodyPr>
          <a:lstStyle/>
          <a:p>
            <a:pPr marL="274320" lvl="1" indent="-274320">
              <a:lnSpc>
                <a:spcPct val="100000"/>
              </a:lnSpc>
              <a:buFont typeface="Arial"/>
              <a:buChar char="•"/>
            </a:pPr>
            <a:r>
              <a:rPr lang="en-GB" sz="1600" noProof="0" dirty="0" smtClean="0">
                <a:solidFill>
                  <a:schemeClr val="tx1"/>
                </a:solidFill>
              </a:rPr>
              <a:t>Immunotherapies have demonstrated a significant overall benefit in patients with </a:t>
            </a:r>
            <a:r>
              <a:rPr lang="en-GB" sz="1600" dirty="0" smtClean="0">
                <a:solidFill>
                  <a:schemeClr val="tx1"/>
                </a:solidFill>
              </a:rPr>
              <a:t>castration</a:t>
            </a:r>
            <a:r>
              <a:rPr lang="en-GB" sz="1600" noProof="0" dirty="0" smtClean="0">
                <a:solidFill>
                  <a:schemeClr val="tx1"/>
                </a:solidFill>
              </a:rPr>
              <a:t>-resistant prostate cancer (CRPC).</a:t>
            </a:r>
            <a:r>
              <a:rPr lang="en-GB" sz="1600" baseline="30000" noProof="0" dirty="0" smtClean="0">
                <a:solidFill>
                  <a:schemeClr val="tx1"/>
                </a:solidFill>
              </a:rPr>
              <a:t>1</a:t>
            </a:r>
            <a:endParaRPr lang="en-GB" sz="1600" noProof="0" dirty="0" smtClean="0">
              <a:solidFill>
                <a:schemeClr val="tx1"/>
              </a:solidFill>
            </a:endParaRPr>
          </a:p>
        </p:txBody>
      </p:sp>
      <p:sp>
        <p:nvSpPr>
          <p:cNvPr id="4" name="TextBox 3"/>
          <p:cNvSpPr txBox="1"/>
          <p:nvPr/>
        </p:nvSpPr>
        <p:spPr>
          <a:xfrm>
            <a:off x="136525" y="6272263"/>
            <a:ext cx="4793300" cy="461665"/>
          </a:xfrm>
          <a:prstGeom prst="rect">
            <a:avLst/>
          </a:prstGeom>
          <a:noFill/>
        </p:spPr>
        <p:txBody>
          <a:bodyPr wrap="none" rtlCol="0">
            <a:spAutoFit/>
          </a:bodyPr>
          <a:lstStyle/>
          <a:p>
            <a:pPr marL="228600" indent="-228600">
              <a:buFont typeface="+mj-lt"/>
              <a:buAutoNum type="arabicPeriod"/>
            </a:pPr>
            <a:r>
              <a:rPr lang="en-GB" sz="800" dirty="0" smtClean="0"/>
              <a:t>http://uroweb.org/wp-content/uploads/09-Prostate-Cancer_LR.pdf. Accessed April 8, 2016.</a:t>
            </a:r>
          </a:p>
          <a:p>
            <a:pPr marL="228600" indent="-228600">
              <a:buFont typeface="+mj-lt"/>
              <a:buAutoNum type="arabicPeriod"/>
            </a:pPr>
            <a:r>
              <a:rPr lang="en-GB" sz="800" dirty="0" smtClean="0"/>
              <a:t>http://www.cancer.org/acs/groups/cid/documents/webcontent/003134-pdf.pdf. Accessed April 4, 2016.</a:t>
            </a:r>
          </a:p>
          <a:p>
            <a:endParaRPr lang="en-GB" sz="800" dirty="0"/>
          </a:p>
        </p:txBody>
      </p:sp>
      <p:sp>
        <p:nvSpPr>
          <p:cNvPr id="6" name="Pentagon 5"/>
          <p:cNvSpPr/>
          <p:nvPr/>
        </p:nvSpPr>
        <p:spPr>
          <a:xfrm>
            <a:off x="-43103" y="1020483"/>
            <a:ext cx="696685" cy="387508"/>
          </a:xfrm>
          <a:prstGeom prst="homePlate">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10800000" scaled="1"/>
            <a:tileRect/>
          </a:gradFill>
          <a:ln>
            <a:no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sz="1600" dirty="0"/>
          </a:p>
        </p:txBody>
      </p:sp>
      <p:sp>
        <p:nvSpPr>
          <p:cNvPr id="8" name="TextBox 7"/>
          <p:cNvSpPr txBox="1"/>
          <p:nvPr/>
        </p:nvSpPr>
        <p:spPr>
          <a:xfrm>
            <a:off x="-27384" y="1044960"/>
            <a:ext cx="655629" cy="338554"/>
          </a:xfrm>
          <a:prstGeom prst="rect">
            <a:avLst/>
          </a:prstGeom>
          <a:noFill/>
        </p:spPr>
        <p:txBody>
          <a:bodyPr wrap="none" rtlCol="0">
            <a:spAutoFit/>
          </a:bodyPr>
          <a:lstStyle/>
          <a:p>
            <a:r>
              <a:rPr lang="en-GB" sz="1600" spc="-38" dirty="0" smtClean="0">
                <a:solidFill>
                  <a:srgbClr val="A7381D"/>
                </a:solidFill>
                <a:ea typeface="+mj-ea"/>
                <a:cs typeface="+mj-cs"/>
              </a:rPr>
              <a:t>25/35</a:t>
            </a:r>
            <a:endParaRPr lang="en-GB" sz="1600" spc="-38" dirty="0">
              <a:solidFill>
                <a:srgbClr val="A7381D"/>
              </a:solidFill>
              <a:ea typeface="+mj-ea"/>
              <a:cs typeface="+mj-cs"/>
            </a:endParaRPr>
          </a:p>
        </p:txBody>
      </p:sp>
      <p:sp>
        <p:nvSpPr>
          <p:cNvPr id="15" name="Rounded Rectangle 14"/>
          <p:cNvSpPr/>
          <p:nvPr/>
        </p:nvSpPr>
        <p:spPr>
          <a:xfrm>
            <a:off x="754379" y="1969955"/>
            <a:ext cx="3840480" cy="3230404"/>
          </a:xfrm>
          <a:prstGeom prst="roundRect">
            <a:avLst>
              <a:gd name="adj" fmla="val 5165"/>
            </a:avLst>
          </a:prstGeom>
          <a:gradFill flip="none" rotWithShape="1">
            <a:gsLst>
              <a:gs pos="0">
                <a:srgbClr val="EA5532">
                  <a:lumMod val="97000"/>
                </a:srgbClr>
              </a:gs>
              <a:gs pos="39000">
                <a:srgbClr val="EA5532"/>
              </a:gs>
              <a:gs pos="52000">
                <a:srgbClr val="EA5532"/>
              </a:gs>
              <a:gs pos="100000">
                <a:srgbClr val="EE2A33"/>
              </a:gs>
            </a:gsLst>
            <a:lin ang="5400000" scaled="1"/>
            <a:tileRect/>
          </a:gradFill>
          <a:ln w="44450">
            <a:solidFill>
              <a:schemeClr val="bg1"/>
            </a:solidFill>
          </a:ln>
          <a:effectLst>
            <a:outerShdw blurRad="114300" dist="762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182880" tIns="182880" rIns="0" bIns="274320" rtlCol="0" anchor="b" anchorCtr="0">
            <a:spAutoFit/>
          </a:bodyPr>
          <a:lstStyle/>
          <a:p>
            <a:r>
              <a:rPr lang="en-GB" sz="1400" b="1" dirty="0" smtClean="0"/>
              <a:t>Sipuleucel-T</a:t>
            </a:r>
            <a:r>
              <a:rPr lang="en-GB" sz="1400" b="1" baseline="30000" dirty="0" smtClean="0"/>
              <a:t>1,2 </a:t>
            </a:r>
          </a:p>
          <a:p>
            <a:pPr marL="274320" lvl="2" indent="-285750">
              <a:spcBef>
                <a:spcPts val="600"/>
              </a:spcBef>
              <a:buClr>
                <a:schemeClr val="bg1"/>
              </a:buClr>
              <a:buFont typeface="Arial" panose="020B0604020202020204" pitchFamily="34" charset="0"/>
              <a:buChar char="•"/>
            </a:pPr>
            <a:r>
              <a:rPr lang="en-GB" sz="1400" dirty="0"/>
              <a:t>Is an active cellular immunotherapy</a:t>
            </a:r>
            <a:r>
              <a:rPr lang="en-GB" sz="1400" baseline="30000" dirty="0"/>
              <a:t>1</a:t>
            </a:r>
          </a:p>
          <a:p>
            <a:pPr marL="274320" lvl="2" indent="-285750">
              <a:spcBef>
                <a:spcPts val="600"/>
              </a:spcBef>
              <a:buClr>
                <a:schemeClr val="bg1"/>
              </a:buClr>
              <a:buFont typeface="Arial" panose="020B0604020202020204" pitchFamily="34" charset="0"/>
              <a:buChar char="•"/>
            </a:pPr>
            <a:r>
              <a:rPr lang="en-GB" sz="1400" dirty="0"/>
              <a:t>Is used in hormone-refractory metastatic prostate cancer</a:t>
            </a:r>
            <a:r>
              <a:rPr lang="en-GB" sz="1400" baseline="30000" dirty="0"/>
              <a:t>2</a:t>
            </a:r>
          </a:p>
          <a:p>
            <a:pPr marL="274320" lvl="2" indent="-285750">
              <a:spcBef>
                <a:spcPts val="600"/>
              </a:spcBef>
              <a:buClr>
                <a:schemeClr val="bg1"/>
              </a:buClr>
              <a:buFont typeface="Arial" panose="020B0604020202020204" pitchFamily="34" charset="0"/>
              <a:buChar char="•"/>
            </a:pPr>
            <a:r>
              <a:rPr lang="en-GB" sz="1400" dirty="0"/>
              <a:t>Consists of autologous peripheral blood mononuclear cells that have been </a:t>
            </a:r>
            <a:r>
              <a:rPr lang="en-GB" sz="1400" dirty="0" smtClean="0"/>
              <a:t>exposed ex </a:t>
            </a:r>
            <a:r>
              <a:rPr lang="en-GB" sz="1400" dirty="0"/>
              <a:t>vivo to a recombinant fusion protein</a:t>
            </a:r>
            <a:r>
              <a:rPr lang="en-GB" sz="1400" baseline="30000" dirty="0"/>
              <a:t>1</a:t>
            </a:r>
          </a:p>
          <a:p>
            <a:pPr marL="274320" lvl="2" indent="-285750">
              <a:spcBef>
                <a:spcPts val="600"/>
              </a:spcBef>
              <a:buClr>
                <a:schemeClr val="bg1"/>
              </a:buClr>
              <a:buFont typeface="Arial" panose="020B0604020202020204" pitchFamily="34" charset="0"/>
              <a:buChar char="•"/>
            </a:pPr>
            <a:r>
              <a:rPr lang="en-GB" sz="1400" dirty="0"/>
              <a:t>Has side effects such as chills, </a:t>
            </a:r>
            <a:r>
              <a:rPr lang="en-GB" sz="1400" dirty="0" smtClean="0"/>
              <a:t>fever headache</a:t>
            </a:r>
            <a:r>
              <a:rPr lang="en-GB" sz="1400" dirty="0"/>
              <a:t>, myalgia, sweating </a:t>
            </a:r>
            <a:r>
              <a:rPr lang="en-GB" sz="1400" dirty="0" smtClean="0"/>
              <a:t>and influenza-like </a:t>
            </a:r>
            <a:r>
              <a:rPr lang="en-GB" sz="1400" dirty="0"/>
              <a:t>symptoms</a:t>
            </a:r>
            <a:r>
              <a:rPr lang="en-GB" sz="1400" baseline="30000" dirty="0"/>
              <a:t>2</a:t>
            </a:r>
          </a:p>
        </p:txBody>
      </p:sp>
      <p:sp>
        <p:nvSpPr>
          <p:cNvPr id="16" name="Rounded Rectangle 15"/>
          <p:cNvSpPr/>
          <p:nvPr/>
        </p:nvSpPr>
        <p:spPr>
          <a:xfrm>
            <a:off x="4788212" y="1970377"/>
            <a:ext cx="3840480" cy="3227832"/>
          </a:xfrm>
          <a:prstGeom prst="roundRect">
            <a:avLst>
              <a:gd name="adj" fmla="val 5165"/>
            </a:avLst>
          </a:prstGeom>
          <a:gradFill flip="none" rotWithShape="1">
            <a:gsLst>
              <a:gs pos="0">
                <a:srgbClr val="EA5532">
                  <a:lumMod val="97000"/>
                </a:srgbClr>
              </a:gs>
              <a:gs pos="39000">
                <a:srgbClr val="EA5532"/>
              </a:gs>
              <a:gs pos="52000">
                <a:srgbClr val="EA5532"/>
              </a:gs>
              <a:gs pos="100000">
                <a:srgbClr val="EE2A33"/>
              </a:gs>
            </a:gsLst>
            <a:lin ang="5400000" scaled="1"/>
            <a:tileRect/>
          </a:gradFill>
          <a:ln w="44450">
            <a:solidFill>
              <a:schemeClr val="bg1"/>
            </a:solidFill>
          </a:ln>
          <a:effectLst>
            <a:outerShdw blurRad="114300" dist="762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182880" tIns="0" rIns="91440" bIns="274320" rtlCol="0" anchor="b" anchorCtr="0">
            <a:spAutoFit/>
          </a:bodyPr>
          <a:lstStyle/>
          <a:p>
            <a:pPr lvl="1">
              <a:spcBef>
                <a:spcPts val="600"/>
              </a:spcBef>
              <a:buClr>
                <a:schemeClr val="accent1"/>
              </a:buClr>
              <a:buSzPct val="100000"/>
              <a:defRPr/>
            </a:pPr>
            <a:endParaRPr lang="en-GB" sz="1600" dirty="0">
              <a:solidFill>
                <a:schemeClr val="bg1"/>
              </a:solidFill>
            </a:endParaRPr>
          </a:p>
          <a:p>
            <a:pPr marL="0" lvl="1"/>
            <a:r>
              <a:rPr lang="en-GB" sz="1400" b="1" dirty="0"/>
              <a:t>PROSTVAC</a:t>
            </a:r>
            <a:r>
              <a:rPr lang="en-GB" sz="1400" b="1" baseline="30000" dirty="0"/>
              <a:t>1,2</a:t>
            </a:r>
          </a:p>
          <a:p>
            <a:pPr marL="274320" lvl="1" indent="-285750">
              <a:spcBef>
                <a:spcPts val="600"/>
              </a:spcBef>
              <a:buClr>
                <a:schemeClr val="bg1"/>
              </a:buClr>
              <a:buFont typeface="Arial" panose="020B0604020202020204" pitchFamily="34" charset="0"/>
              <a:buChar char="•"/>
            </a:pPr>
            <a:r>
              <a:rPr lang="en-GB" sz="1400" dirty="0"/>
              <a:t>Is still in clinical trials</a:t>
            </a:r>
          </a:p>
          <a:p>
            <a:pPr marL="274320" lvl="1" indent="-285750">
              <a:spcBef>
                <a:spcPts val="600"/>
              </a:spcBef>
              <a:buClr>
                <a:schemeClr val="bg1"/>
              </a:buClr>
              <a:buFont typeface="Arial" panose="020B0604020202020204" pitchFamily="34" charset="0"/>
              <a:buChar char="•"/>
            </a:pPr>
            <a:r>
              <a:rPr lang="en-GB" sz="1400" dirty="0"/>
              <a:t>Uses a genetically modified virus </a:t>
            </a:r>
            <a:r>
              <a:rPr lang="en-GB" sz="1400" dirty="0" smtClean="0"/>
              <a:t>that contains </a:t>
            </a:r>
            <a:r>
              <a:rPr lang="en-GB" sz="1400" dirty="0"/>
              <a:t>a PSA</a:t>
            </a:r>
          </a:p>
          <a:p>
            <a:pPr marL="274320" lvl="1" indent="-285750">
              <a:spcBef>
                <a:spcPts val="600"/>
              </a:spcBef>
              <a:buClr>
                <a:schemeClr val="bg1"/>
              </a:buClr>
              <a:buFont typeface="Arial" panose="020B0604020202020204" pitchFamily="34" charset="0"/>
              <a:buChar char="•"/>
            </a:pPr>
            <a:r>
              <a:rPr lang="en-GB" sz="1400" dirty="0"/>
              <a:t>Initiates immune response to the virus</a:t>
            </a:r>
          </a:p>
          <a:p>
            <a:pPr marL="274320" lvl="1" indent="-285750">
              <a:spcBef>
                <a:spcPts val="600"/>
              </a:spcBef>
              <a:buClr>
                <a:schemeClr val="bg1"/>
              </a:buClr>
              <a:buFont typeface="Arial" panose="020B0604020202020204" pitchFamily="34" charset="0"/>
              <a:buChar char="•"/>
            </a:pPr>
            <a:r>
              <a:rPr lang="en-GB" sz="1400" dirty="0"/>
              <a:t>Encourages immune system to recognise and destroy cancer </a:t>
            </a:r>
            <a:r>
              <a:rPr lang="en-GB" sz="1400" dirty="0" smtClean="0"/>
              <a:t>cells</a:t>
            </a:r>
          </a:p>
          <a:p>
            <a:pPr marL="274320" lvl="1" indent="-285750">
              <a:spcBef>
                <a:spcPts val="600"/>
              </a:spcBef>
              <a:buClr>
                <a:schemeClr val="bg1"/>
              </a:buClr>
              <a:buFont typeface="Arial" panose="020B0604020202020204" pitchFamily="34" charset="0"/>
              <a:buChar char="•"/>
            </a:pPr>
            <a:endParaRPr lang="en-GB" sz="1400" dirty="0" smtClean="0"/>
          </a:p>
          <a:p>
            <a:pPr marL="274320" lvl="1" indent="-285750">
              <a:spcBef>
                <a:spcPts val="600"/>
              </a:spcBef>
              <a:buClr>
                <a:schemeClr val="bg1"/>
              </a:buClr>
              <a:buFont typeface="Arial" panose="020B0604020202020204" pitchFamily="34" charset="0"/>
              <a:buChar char="•"/>
            </a:pPr>
            <a:endParaRPr lang="en-US" sz="1400" dirty="0"/>
          </a:p>
          <a:p>
            <a:pPr marL="274320" lvl="1" indent="-285750">
              <a:spcBef>
                <a:spcPts val="600"/>
              </a:spcBef>
              <a:buClr>
                <a:schemeClr val="bg1"/>
              </a:buClr>
              <a:buFont typeface="Arial" panose="020B0604020202020204" pitchFamily="34" charset="0"/>
              <a:buChar char="•"/>
            </a:pPr>
            <a:endParaRPr lang="en-GB" sz="1400" dirty="0"/>
          </a:p>
        </p:txBody>
      </p:sp>
    </p:spTree>
    <p:extLst>
      <p:ext uri="{BB962C8B-B14F-4D97-AF65-F5344CB8AC3E}">
        <p14:creationId xmlns:p14="http://schemas.microsoft.com/office/powerpoint/2010/main" val="99472917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20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2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115476" y="1816488"/>
            <a:ext cx="8915655" cy="3849111"/>
            <a:chOff x="525160" y="1739632"/>
            <a:chExt cx="8915655" cy="3849111"/>
          </a:xfrm>
          <a:effectLst>
            <a:outerShdw blurRad="114300" dist="76200" dir="5400000" algn="ctr" rotWithShape="0">
              <a:srgbClr val="000000">
                <a:alpha val="29000"/>
              </a:srgbClr>
            </a:outerShdw>
          </a:effectLst>
        </p:grpSpPr>
        <p:sp>
          <p:nvSpPr>
            <p:cNvPr id="96" name="Rectangle 87"/>
            <p:cNvSpPr>
              <a:spLocks noChangeArrowheads="1"/>
            </p:cNvSpPr>
            <p:nvPr/>
          </p:nvSpPr>
          <p:spPr bwMode="auto">
            <a:xfrm>
              <a:off x="4611385" y="2117459"/>
              <a:ext cx="4826185" cy="1425185"/>
            </a:xfrm>
            <a:prstGeom prst="rect">
              <a:avLst/>
            </a:prstGeom>
            <a:solidFill>
              <a:srgbClr val="FACAC7"/>
            </a:solidFill>
            <a:ln>
              <a:noFill/>
            </a:ln>
          </p:spPr>
          <p:txBody>
            <a:bodyPr vert="horz" wrap="square" lIns="91440" tIns="45720" rIns="91440" bIns="45720" numCol="1" anchor="t" anchorCtr="0" compatLnSpc="1">
              <a:prstTxWarp prst="textNoShape">
                <a:avLst/>
              </a:prstTxWarp>
            </a:bodyPr>
            <a:lstStyle/>
            <a:p>
              <a:endParaRPr lang="en-US"/>
            </a:p>
          </p:txBody>
        </p:sp>
        <p:sp>
          <p:nvSpPr>
            <p:cNvPr id="94" name="Rectangle 85"/>
            <p:cNvSpPr>
              <a:spLocks noChangeArrowheads="1"/>
            </p:cNvSpPr>
            <p:nvPr/>
          </p:nvSpPr>
          <p:spPr bwMode="auto">
            <a:xfrm>
              <a:off x="533097" y="2117459"/>
              <a:ext cx="1713347" cy="1425185"/>
            </a:xfrm>
            <a:prstGeom prst="rect">
              <a:avLst/>
            </a:prstGeom>
            <a:solidFill>
              <a:srgbClr val="FACAC7"/>
            </a:solidFill>
            <a:ln>
              <a:noFill/>
            </a:ln>
          </p:spPr>
          <p:txBody>
            <a:bodyPr vert="horz" wrap="square" lIns="91440" tIns="45720" rIns="91440" bIns="45720" numCol="1" anchor="t" anchorCtr="0" compatLnSpc="1">
              <a:prstTxWarp prst="textNoShape">
                <a:avLst/>
              </a:prstTxWarp>
            </a:bodyPr>
            <a:lstStyle/>
            <a:p>
              <a:endParaRPr lang="en-US"/>
            </a:p>
          </p:txBody>
        </p:sp>
        <p:sp>
          <p:nvSpPr>
            <p:cNvPr id="95" name="Rectangle 86"/>
            <p:cNvSpPr>
              <a:spLocks noChangeArrowheads="1"/>
            </p:cNvSpPr>
            <p:nvPr/>
          </p:nvSpPr>
          <p:spPr bwMode="auto">
            <a:xfrm>
              <a:off x="2249185" y="2117459"/>
              <a:ext cx="2360612" cy="1425185"/>
            </a:xfrm>
            <a:prstGeom prst="rect">
              <a:avLst/>
            </a:prstGeom>
            <a:solidFill>
              <a:srgbClr val="FACAC7"/>
            </a:solidFill>
            <a:ln>
              <a:noFill/>
            </a:ln>
          </p:spPr>
          <p:txBody>
            <a:bodyPr vert="horz" wrap="square" lIns="91440" tIns="45720" rIns="91440" bIns="45720" numCol="1" anchor="t" anchorCtr="0" compatLnSpc="1">
              <a:prstTxWarp prst="textNoShape">
                <a:avLst/>
              </a:prstTxWarp>
            </a:bodyPr>
            <a:lstStyle/>
            <a:p>
              <a:endParaRPr lang="en-US"/>
            </a:p>
          </p:txBody>
        </p:sp>
        <p:sp>
          <p:nvSpPr>
            <p:cNvPr id="97" name="Rectangle 88"/>
            <p:cNvSpPr>
              <a:spLocks noChangeArrowheads="1"/>
            </p:cNvSpPr>
            <p:nvPr/>
          </p:nvSpPr>
          <p:spPr bwMode="auto">
            <a:xfrm flipH="1" flipV="1">
              <a:off x="533097" y="3531081"/>
              <a:ext cx="1714500" cy="2057660"/>
            </a:xfrm>
            <a:prstGeom prst="round1Rect">
              <a:avLst>
                <a:gd name="adj" fmla="val 11482"/>
              </a:avLst>
            </a:prstGeom>
            <a:solidFill>
              <a:srgbClr val="ECB1C4"/>
            </a:solidFill>
            <a:ln>
              <a:noFill/>
            </a:ln>
          </p:spPr>
          <p:txBody>
            <a:bodyPr vert="horz" wrap="square" lIns="91440" tIns="45720" rIns="91440" bIns="45720" numCol="1" anchor="t" anchorCtr="0" compatLnSpc="1">
              <a:prstTxWarp prst="textNoShape">
                <a:avLst/>
              </a:prstTxWarp>
            </a:bodyPr>
            <a:lstStyle/>
            <a:p>
              <a:endParaRPr lang="en-US"/>
            </a:p>
          </p:txBody>
        </p:sp>
        <p:sp>
          <p:nvSpPr>
            <p:cNvPr id="98" name="Rectangle 89"/>
            <p:cNvSpPr>
              <a:spLocks noChangeArrowheads="1"/>
            </p:cNvSpPr>
            <p:nvPr/>
          </p:nvSpPr>
          <p:spPr bwMode="auto">
            <a:xfrm>
              <a:off x="2249185" y="3531083"/>
              <a:ext cx="2362200" cy="2057660"/>
            </a:xfrm>
            <a:prstGeom prst="rect">
              <a:avLst/>
            </a:prstGeom>
            <a:solidFill>
              <a:srgbClr val="ECB1C4"/>
            </a:solidFill>
            <a:ln>
              <a:noFill/>
            </a:ln>
          </p:spPr>
          <p:txBody>
            <a:bodyPr vert="horz" wrap="square" lIns="91440" tIns="45720" rIns="91440" bIns="45720" numCol="1" anchor="t" anchorCtr="0" compatLnSpc="1">
              <a:prstTxWarp prst="textNoShape">
                <a:avLst/>
              </a:prstTxWarp>
            </a:bodyPr>
            <a:lstStyle/>
            <a:p>
              <a:endParaRPr lang="en-US"/>
            </a:p>
          </p:txBody>
        </p:sp>
        <p:sp>
          <p:nvSpPr>
            <p:cNvPr id="7" name="TextBox 6"/>
            <p:cNvSpPr txBox="1"/>
            <p:nvPr/>
          </p:nvSpPr>
          <p:spPr>
            <a:xfrm>
              <a:off x="6181482" y="4900467"/>
              <a:ext cx="2374368" cy="215444"/>
            </a:xfrm>
            <a:prstGeom prst="rect">
              <a:avLst/>
            </a:prstGeom>
            <a:noFill/>
          </p:spPr>
          <p:txBody>
            <a:bodyPr wrap="none" rtlCol="0">
              <a:spAutoFit/>
            </a:bodyPr>
            <a:lstStyle/>
            <a:p>
              <a:pPr algn="r"/>
              <a:r>
                <a:rPr lang="en-GB" sz="800" dirty="0" smtClean="0"/>
                <a:t>Adapted from Mottet, 2015</a:t>
              </a:r>
              <a:r>
                <a:rPr lang="en-GB" sz="800" baseline="30000" dirty="0" smtClean="0"/>
                <a:t>1</a:t>
              </a:r>
              <a:r>
                <a:rPr lang="en-GB" sz="800" dirty="0" smtClean="0"/>
                <a:t>; Prostate Cancer, 2016</a:t>
              </a:r>
              <a:r>
                <a:rPr lang="en-GB" sz="800" baseline="30000" dirty="0" smtClean="0"/>
                <a:t>2</a:t>
              </a:r>
              <a:endParaRPr lang="en-GB" sz="800" baseline="30000" dirty="0"/>
            </a:p>
          </p:txBody>
        </p:sp>
        <p:sp>
          <p:nvSpPr>
            <p:cNvPr id="90" name="AutoShape 80"/>
            <p:cNvSpPr>
              <a:spLocks noChangeAspect="1" noChangeArrowheads="1" noTextEdit="1"/>
            </p:cNvSpPr>
            <p:nvPr/>
          </p:nvSpPr>
          <p:spPr bwMode="auto">
            <a:xfrm>
              <a:off x="525160" y="1739634"/>
              <a:ext cx="8126412" cy="2981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Rectangle 90"/>
            <p:cNvSpPr>
              <a:spLocks noChangeArrowheads="1"/>
            </p:cNvSpPr>
            <p:nvPr/>
          </p:nvSpPr>
          <p:spPr bwMode="auto">
            <a:xfrm flipV="1">
              <a:off x="4611384" y="3531080"/>
              <a:ext cx="4829431" cy="2057660"/>
            </a:xfrm>
            <a:prstGeom prst="round1Rect">
              <a:avLst>
                <a:gd name="adj" fmla="val 11548"/>
              </a:avLst>
            </a:prstGeom>
            <a:solidFill>
              <a:srgbClr val="ECB1C4"/>
            </a:solidFill>
            <a:ln>
              <a:noFill/>
            </a:ln>
          </p:spPr>
          <p:txBody>
            <a:bodyPr vert="horz" wrap="square" lIns="91440" tIns="45720" rIns="91440" bIns="45720" numCol="1" anchor="t" anchorCtr="0" compatLnSpc="1">
              <a:prstTxWarp prst="textNoShape">
                <a:avLst/>
              </a:prstTxWarp>
            </a:bodyPr>
            <a:lstStyle/>
            <a:p>
              <a:endParaRPr lang="en-US"/>
            </a:p>
          </p:txBody>
        </p:sp>
        <p:sp>
          <p:nvSpPr>
            <p:cNvPr id="102" name="Line 93"/>
            <p:cNvSpPr>
              <a:spLocks noChangeShapeType="1"/>
            </p:cNvSpPr>
            <p:nvPr/>
          </p:nvSpPr>
          <p:spPr bwMode="auto">
            <a:xfrm>
              <a:off x="526747" y="2346059"/>
              <a:ext cx="8107362" cy="0"/>
            </a:xfrm>
            <a:prstGeom prst="line">
              <a:avLst/>
            </a:prstGeom>
            <a:noFill/>
            <a:ln w="12700">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6" name="Line 97"/>
            <p:cNvSpPr>
              <a:spLocks noChangeShapeType="1"/>
            </p:cNvSpPr>
            <p:nvPr/>
          </p:nvSpPr>
          <p:spPr bwMode="auto">
            <a:xfrm flipH="1">
              <a:off x="526747" y="1745984"/>
              <a:ext cx="8107362" cy="0"/>
            </a:xfrm>
            <a:prstGeom prst="line">
              <a:avLst/>
            </a:prstGeom>
            <a:noFill/>
            <a:ln w="12700">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3" name="Rectangle 84"/>
            <p:cNvSpPr>
              <a:spLocks noChangeArrowheads="1"/>
            </p:cNvSpPr>
            <p:nvPr/>
          </p:nvSpPr>
          <p:spPr bwMode="auto">
            <a:xfrm>
              <a:off x="4611384" y="1745984"/>
              <a:ext cx="4829431" cy="593725"/>
            </a:xfrm>
            <a:prstGeom prst="round1Rect">
              <a:avLst>
                <a:gd name="adj" fmla="val 50000"/>
              </a:avLst>
            </a:prstGeom>
            <a:solidFill>
              <a:srgbClr val="E95531"/>
            </a:solidFill>
            <a:ln>
              <a:noFill/>
            </a:ln>
          </p:spPr>
          <p:txBody>
            <a:bodyPr vert="horz" wrap="square" lIns="91440" tIns="45720" rIns="91440" bIns="45720" numCol="1" anchor="t" anchorCtr="0" compatLnSpc="1">
              <a:prstTxWarp prst="textNoShape">
                <a:avLst/>
              </a:prstTxWarp>
            </a:bodyPr>
            <a:lstStyle/>
            <a:p>
              <a:endParaRPr lang="en-US"/>
            </a:p>
          </p:txBody>
        </p:sp>
        <p:sp>
          <p:nvSpPr>
            <p:cNvPr id="92" name="Rectangle 83"/>
            <p:cNvSpPr>
              <a:spLocks noChangeArrowheads="1"/>
            </p:cNvSpPr>
            <p:nvPr/>
          </p:nvSpPr>
          <p:spPr bwMode="auto">
            <a:xfrm>
              <a:off x="2249185" y="1745983"/>
              <a:ext cx="2362200" cy="593725"/>
            </a:xfrm>
            <a:prstGeom prst="rect">
              <a:avLst/>
            </a:prstGeom>
            <a:solidFill>
              <a:srgbClr val="E95531"/>
            </a:solidFill>
            <a:ln>
              <a:noFill/>
            </a:ln>
          </p:spPr>
          <p:txBody>
            <a:bodyPr vert="horz" wrap="square" lIns="91440" tIns="45720" rIns="91440" bIns="45720" numCol="1" anchor="t" anchorCtr="0" compatLnSpc="1">
              <a:prstTxWarp prst="textNoShape">
                <a:avLst/>
              </a:prstTxWarp>
            </a:bodyPr>
            <a:lstStyle/>
            <a:p>
              <a:endParaRPr lang="en-US"/>
            </a:p>
          </p:txBody>
        </p:sp>
        <p:sp>
          <p:nvSpPr>
            <p:cNvPr id="91" name="Rectangle 82"/>
            <p:cNvSpPr>
              <a:spLocks noChangeArrowheads="1"/>
            </p:cNvSpPr>
            <p:nvPr/>
          </p:nvSpPr>
          <p:spPr bwMode="auto">
            <a:xfrm flipH="1">
              <a:off x="533097" y="1745983"/>
              <a:ext cx="1714500" cy="593725"/>
            </a:xfrm>
            <a:prstGeom prst="round1Rect">
              <a:avLst>
                <a:gd name="adj" fmla="val 50000"/>
              </a:avLst>
            </a:prstGeom>
            <a:solidFill>
              <a:srgbClr val="E95531"/>
            </a:solidFill>
            <a:ln>
              <a:noFill/>
            </a:ln>
          </p:spPr>
          <p:txBody>
            <a:bodyPr vert="horz" wrap="square" lIns="91440" tIns="45720" rIns="91440" bIns="45720" numCol="1" anchor="t" anchorCtr="0" compatLnSpc="1">
              <a:prstTxWarp prst="textNoShape">
                <a:avLst/>
              </a:prstTxWarp>
            </a:bodyPr>
            <a:lstStyle/>
            <a:p>
              <a:endParaRPr lang="en-US"/>
            </a:p>
          </p:txBody>
        </p:sp>
        <p:sp>
          <p:nvSpPr>
            <p:cNvPr id="100" name="Line 91"/>
            <p:cNvSpPr>
              <a:spLocks noChangeShapeType="1"/>
            </p:cNvSpPr>
            <p:nvPr/>
          </p:nvSpPr>
          <p:spPr bwMode="auto">
            <a:xfrm>
              <a:off x="1992636" y="1739633"/>
              <a:ext cx="1588" cy="3798312"/>
            </a:xfrm>
            <a:prstGeom prst="line">
              <a:avLst/>
            </a:prstGeom>
            <a:noFill/>
            <a:ln w="12700">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1" name="Line 92"/>
            <p:cNvSpPr>
              <a:spLocks noChangeShapeType="1"/>
            </p:cNvSpPr>
            <p:nvPr/>
          </p:nvSpPr>
          <p:spPr bwMode="auto">
            <a:xfrm>
              <a:off x="4611385" y="1739632"/>
              <a:ext cx="0" cy="3798311"/>
            </a:xfrm>
            <a:prstGeom prst="line">
              <a:avLst/>
            </a:prstGeom>
            <a:noFill/>
            <a:ln w="12700">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3" name="Line 94"/>
            <p:cNvSpPr>
              <a:spLocks noChangeShapeType="1"/>
            </p:cNvSpPr>
            <p:nvPr/>
          </p:nvSpPr>
          <p:spPr bwMode="auto">
            <a:xfrm>
              <a:off x="526746" y="3531080"/>
              <a:ext cx="8910823" cy="0"/>
            </a:xfrm>
            <a:prstGeom prst="line">
              <a:avLst/>
            </a:prstGeom>
            <a:noFill/>
            <a:ln w="12700">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graphicFrame>
        <p:nvGraphicFramePr>
          <p:cNvPr id="165" name="Table 164"/>
          <p:cNvGraphicFramePr>
            <a:graphicFrameLocks noGrp="1"/>
          </p:cNvGraphicFramePr>
          <p:nvPr>
            <p:extLst>
              <p:ext uri="{D42A27DB-BD31-4B8C-83A1-F6EECF244321}">
                <p14:modId xmlns:p14="http://schemas.microsoft.com/office/powerpoint/2010/main" val="4053432264"/>
              </p:ext>
            </p:extLst>
          </p:nvPr>
        </p:nvGraphicFramePr>
        <p:xfrm>
          <a:off x="199489" y="1909733"/>
          <a:ext cx="8828396" cy="3688080"/>
        </p:xfrm>
        <a:graphic>
          <a:graphicData uri="http://schemas.openxmlformats.org/drawingml/2006/table">
            <a:tbl>
              <a:tblPr firstRow="1" bandRow="1">
                <a:tableStyleId>{2D5ABB26-0587-4C30-8999-92F81FD0307C}</a:tableStyleId>
              </a:tblPr>
              <a:tblGrid>
                <a:gridCol w="1402524"/>
                <a:gridCol w="2371676"/>
                <a:gridCol w="5054196"/>
              </a:tblGrid>
              <a:tr h="414365">
                <a:tc>
                  <a:txBody>
                    <a:bodyPr/>
                    <a:lstStyle/>
                    <a:p>
                      <a:r>
                        <a:rPr lang="en-GB" sz="1400" b="1" dirty="0" smtClean="0">
                          <a:solidFill>
                            <a:schemeClr val="bg1"/>
                          </a:solidFill>
                          <a:latin typeface="+mn-lt"/>
                        </a:rPr>
                        <a:t>Experimental</a:t>
                      </a:r>
                      <a:r>
                        <a:rPr lang="en-GB" sz="1400" b="1" baseline="0" dirty="0" smtClean="0">
                          <a:solidFill>
                            <a:schemeClr val="bg1"/>
                          </a:solidFill>
                          <a:latin typeface="+mn-lt"/>
                        </a:rPr>
                        <a:t> therapy</a:t>
                      </a:r>
                      <a:endParaRPr lang="en-GB" sz="1400" b="1" dirty="0">
                        <a:solidFill>
                          <a:schemeClr val="bg1"/>
                        </a:solidFill>
                        <a:latin typeface="+mn-lt"/>
                      </a:endParaRPr>
                    </a:p>
                  </a:txBody>
                  <a:tcPr>
                    <a:lnR>
                      <a:noFill/>
                    </a:lnR>
                  </a:tcPr>
                </a:tc>
                <a:tc>
                  <a:txBody>
                    <a:bodyPr/>
                    <a:lstStyle/>
                    <a:p>
                      <a:pPr marL="274320"/>
                      <a:r>
                        <a:rPr lang="en-GB" sz="1400" b="1" dirty="0" smtClean="0">
                          <a:solidFill>
                            <a:schemeClr val="bg1"/>
                          </a:solidFill>
                          <a:latin typeface="+mn-lt"/>
                        </a:rPr>
                        <a:t>Description</a:t>
                      </a:r>
                      <a:endParaRPr lang="en-GB" sz="1400" b="1" dirty="0">
                        <a:solidFill>
                          <a:schemeClr val="bg1"/>
                        </a:solidFill>
                        <a:latin typeface="+mn-lt"/>
                      </a:endParaRPr>
                    </a:p>
                  </a:txBody>
                  <a:tcPr marL="0" marT="91440">
                    <a:lnL>
                      <a:noFill/>
                    </a:lnL>
                    <a:lnR>
                      <a:noFill/>
                    </a:lnR>
                    <a:lnT>
                      <a:noFill/>
                    </a:lnT>
                    <a:lnB>
                      <a:noFill/>
                    </a:lnB>
                    <a:lnTlToBr w="12700" cmpd="sng">
                      <a:noFill/>
                      <a:prstDash val="solid"/>
                    </a:lnTlToBr>
                    <a:lnBlToTr w="12700" cmpd="sng">
                      <a:noFill/>
                      <a:prstDash val="solid"/>
                    </a:lnBlToTr>
                  </a:tcPr>
                </a:tc>
                <a:tc>
                  <a:txBody>
                    <a:bodyPr/>
                    <a:lstStyle/>
                    <a:p>
                      <a:pPr marL="274320" indent="-274320"/>
                      <a:r>
                        <a:rPr lang="en-GB" sz="1400" b="1" dirty="0" smtClean="0">
                          <a:solidFill>
                            <a:schemeClr val="bg1"/>
                          </a:solidFill>
                          <a:latin typeface="+mn-lt"/>
                        </a:rPr>
                        <a:t>Side effects/complications</a:t>
                      </a:r>
                      <a:endParaRPr lang="en-GB" sz="1400" b="1" dirty="0">
                        <a:solidFill>
                          <a:schemeClr val="bg1"/>
                        </a:solidFill>
                        <a:latin typeface="+mn-lt"/>
                      </a:endParaRPr>
                    </a:p>
                  </a:txBody>
                  <a:tcPr marL="457200" marR="365760">
                    <a:lnL>
                      <a:noFill/>
                    </a:lnL>
                  </a:tcPr>
                </a:tc>
              </a:tr>
              <a:tr h="884705">
                <a:tc>
                  <a:txBody>
                    <a:bodyPr/>
                    <a:lstStyle/>
                    <a:p>
                      <a:r>
                        <a:rPr lang="en-GB" sz="1400" dirty="0" smtClean="0">
                          <a:latin typeface="+mn-lt"/>
                        </a:rPr>
                        <a:t>HIFU</a:t>
                      </a:r>
                      <a:endParaRPr lang="en-GB" sz="1400" dirty="0">
                        <a:latin typeface="+mn-lt"/>
                      </a:endParaRPr>
                    </a:p>
                  </a:txBody>
                  <a:tcPr/>
                </a:tc>
                <a:tc>
                  <a:txBody>
                    <a:bodyPr/>
                    <a:lstStyle/>
                    <a:p>
                      <a:pPr marL="274320" marR="0" indent="-171450" algn="l" defTabSz="685800" rtl="0" eaLnBrk="1" fontAlgn="auto" latinLnBrk="0" hangingPunct="1">
                        <a:lnSpc>
                          <a:spcPct val="100000"/>
                        </a:lnSpc>
                        <a:spcBef>
                          <a:spcPts val="0"/>
                        </a:spcBef>
                        <a:spcAft>
                          <a:spcPts val="0"/>
                        </a:spcAft>
                        <a:buClr>
                          <a:srgbClr val="E95531"/>
                        </a:buClr>
                        <a:buSzTx/>
                        <a:buFont typeface="Arial" panose="020B0604020202020204" pitchFamily="34" charset="0"/>
                        <a:buChar char="•"/>
                        <a:tabLst/>
                        <a:defRPr/>
                      </a:pPr>
                      <a:r>
                        <a:rPr lang="en-GB" sz="1400" dirty="0" smtClean="0">
                          <a:latin typeface="+mn-lt"/>
                        </a:rPr>
                        <a:t>Uses focussed</a:t>
                      </a:r>
                      <a:r>
                        <a:rPr lang="en-GB" sz="1400" baseline="0" dirty="0" smtClean="0">
                          <a:latin typeface="+mn-lt"/>
                        </a:rPr>
                        <a:t> ultrasound waves to cause tissue damage by mechanical and thermal effects and cavitation</a:t>
                      </a:r>
                      <a:r>
                        <a:rPr lang="en-GB" sz="1400" baseline="30000" dirty="0" smtClean="0">
                          <a:latin typeface="+mn-lt"/>
                        </a:rPr>
                        <a:t>1</a:t>
                      </a:r>
                    </a:p>
                  </a:txBody>
                  <a:tcPr marL="0">
                    <a:lnT>
                      <a:noFill/>
                    </a:lnT>
                  </a:tcPr>
                </a:tc>
                <a:tc>
                  <a:txBody>
                    <a:bodyPr/>
                    <a:lstStyle/>
                    <a:p>
                      <a:pPr marL="274320" marR="0" indent="-274320" algn="l" defTabSz="685800" rtl="0" eaLnBrk="1" fontAlgn="auto" latinLnBrk="0" hangingPunct="1">
                        <a:lnSpc>
                          <a:spcPct val="100000"/>
                        </a:lnSpc>
                        <a:spcBef>
                          <a:spcPts val="0"/>
                        </a:spcBef>
                        <a:spcAft>
                          <a:spcPts val="0"/>
                        </a:spcAft>
                        <a:buClr>
                          <a:srgbClr val="E95531"/>
                        </a:buClr>
                        <a:buSzTx/>
                        <a:buFont typeface="Arial" panose="020B0604020202020204" pitchFamily="34" charset="0"/>
                        <a:buChar char="•"/>
                        <a:tabLst/>
                        <a:defRPr/>
                      </a:pPr>
                      <a:r>
                        <a:rPr lang="en-GB" sz="1400" dirty="0" smtClean="0">
                          <a:latin typeface="+mn-lt"/>
                        </a:rPr>
                        <a:t>Incontinence</a:t>
                      </a:r>
                      <a:r>
                        <a:rPr lang="en-GB" sz="1400" baseline="30000" dirty="0" smtClean="0">
                          <a:latin typeface="+mn-lt"/>
                        </a:rPr>
                        <a:t>1</a:t>
                      </a:r>
                      <a:endParaRPr lang="en-GB" sz="1400" dirty="0" smtClean="0">
                        <a:latin typeface="+mn-lt"/>
                      </a:endParaRPr>
                    </a:p>
                    <a:p>
                      <a:pPr marL="274320" marR="0" indent="-274320" algn="l" defTabSz="685800" rtl="0" eaLnBrk="1" fontAlgn="auto" latinLnBrk="0" hangingPunct="1">
                        <a:lnSpc>
                          <a:spcPct val="100000"/>
                        </a:lnSpc>
                        <a:spcBef>
                          <a:spcPts val="0"/>
                        </a:spcBef>
                        <a:spcAft>
                          <a:spcPts val="0"/>
                        </a:spcAft>
                        <a:buClr>
                          <a:srgbClr val="E95531"/>
                        </a:buClr>
                        <a:buSzTx/>
                        <a:buFont typeface="Arial" panose="020B0604020202020204" pitchFamily="34" charset="0"/>
                        <a:buChar char="•"/>
                        <a:tabLst/>
                        <a:defRPr/>
                      </a:pPr>
                      <a:r>
                        <a:rPr lang="en-GB" sz="1400" dirty="0" smtClean="0">
                          <a:latin typeface="+mn-lt"/>
                        </a:rPr>
                        <a:t>Erectile dysfunction</a:t>
                      </a:r>
                      <a:r>
                        <a:rPr lang="en-GB" sz="1400" baseline="30000" dirty="0" smtClean="0">
                          <a:latin typeface="+mn-lt"/>
                        </a:rPr>
                        <a:t>1</a:t>
                      </a:r>
                      <a:endParaRPr lang="en-GB" sz="1400" dirty="0" smtClean="0">
                        <a:latin typeface="+mn-lt"/>
                      </a:endParaRPr>
                    </a:p>
                    <a:p>
                      <a:pPr marL="274320" marR="0" indent="-274320" algn="l" defTabSz="685800" rtl="0" eaLnBrk="1" fontAlgn="auto" latinLnBrk="0" hangingPunct="1">
                        <a:lnSpc>
                          <a:spcPct val="100000"/>
                        </a:lnSpc>
                        <a:spcBef>
                          <a:spcPts val="0"/>
                        </a:spcBef>
                        <a:spcAft>
                          <a:spcPts val="0"/>
                        </a:spcAft>
                        <a:buClr>
                          <a:srgbClr val="E95531"/>
                        </a:buClr>
                        <a:buSzTx/>
                        <a:buFont typeface="Arial" panose="020B0604020202020204" pitchFamily="34" charset="0"/>
                        <a:buChar char="•"/>
                        <a:tabLst/>
                        <a:defRPr/>
                      </a:pPr>
                      <a:r>
                        <a:rPr lang="en-GB" sz="1400" dirty="0" smtClean="0">
                          <a:latin typeface="+mn-lt"/>
                        </a:rPr>
                        <a:t>Urge incontinence</a:t>
                      </a:r>
                      <a:r>
                        <a:rPr lang="en-GB" sz="1400" baseline="30000" dirty="0" smtClean="0">
                          <a:latin typeface="+mn-lt"/>
                        </a:rPr>
                        <a:t>1</a:t>
                      </a:r>
                      <a:endParaRPr lang="en-GB" sz="1400" dirty="0" smtClean="0">
                        <a:latin typeface="+mn-lt"/>
                      </a:endParaRPr>
                    </a:p>
                    <a:p>
                      <a:pPr marL="274320" marR="0" indent="-274320" algn="l" defTabSz="685800" rtl="0" eaLnBrk="1" fontAlgn="auto" latinLnBrk="0" hangingPunct="1">
                        <a:lnSpc>
                          <a:spcPct val="100000"/>
                        </a:lnSpc>
                        <a:spcBef>
                          <a:spcPts val="0"/>
                        </a:spcBef>
                        <a:spcAft>
                          <a:spcPts val="0"/>
                        </a:spcAft>
                        <a:buClr>
                          <a:srgbClr val="E95531"/>
                        </a:buClr>
                        <a:buSzTx/>
                        <a:buFont typeface="Arial" panose="020B0604020202020204" pitchFamily="34" charset="0"/>
                        <a:buChar char="•"/>
                        <a:tabLst/>
                        <a:defRPr/>
                      </a:pPr>
                      <a:r>
                        <a:rPr lang="en-GB" sz="1400" dirty="0" smtClean="0">
                          <a:latin typeface="+mn-lt"/>
                        </a:rPr>
                        <a:t>Dysuria</a:t>
                      </a:r>
                      <a:r>
                        <a:rPr lang="en-GB" sz="1400" baseline="30000" dirty="0" smtClean="0">
                          <a:latin typeface="+mn-lt"/>
                        </a:rPr>
                        <a:t>1</a:t>
                      </a:r>
                    </a:p>
                  </a:txBody>
                  <a:tcPr marL="457200"/>
                </a:tc>
              </a:tr>
              <a:tr h="1608713">
                <a:tc>
                  <a:txBody>
                    <a:bodyPr/>
                    <a:lstStyle/>
                    <a:p>
                      <a:pPr>
                        <a:lnSpc>
                          <a:spcPct val="150000"/>
                        </a:lnSpc>
                      </a:pPr>
                      <a:r>
                        <a:rPr lang="en-GB" sz="1400" dirty="0" smtClean="0">
                          <a:latin typeface="+mn-lt"/>
                        </a:rPr>
                        <a:t>Cryosurgery</a:t>
                      </a:r>
                      <a:endParaRPr lang="en-GB" sz="1400" dirty="0">
                        <a:latin typeface="+mn-lt"/>
                      </a:endParaRPr>
                    </a:p>
                  </a:txBody>
                  <a:tcPr/>
                </a:tc>
                <a:tc>
                  <a:txBody>
                    <a:bodyPr/>
                    <a:lstStyle/>
                    <a:p>
                      <a:pPr marL="274320" indent="-171450">
                        <a:lnSpc>
                          <a:spcPct val="100000"/>
                        </a:lnSpc>
                        <a:buClr>
                          <a:srgbClr val="E95531"/>
                        </a:buClr>
                        <a:buFont typeface="Arial" panose="020B0604020202020204" pitchFamily="34" charset="0"/>
                        <a:buChar char="•"/>
                      </a:pPr>
                      <a:r>
                        <a:rPr lang="en-GB" sz="1400" dirty="0" smtClean="0">
                          <a:latin typeface="+mn-lt"/>
                        </a:rPr>
                        <a:t>Uses freezing techniques to </a:t>
                      </a:r>
                      <a:r>
                        <a:rPr lang="en-GB" sz="1400" dirty="0" err="1" smtClean="0">
                          <a:latin typeface="+mn-lt"/>
                        </a:rPr>
                        <a:t>inducecell</a:t>
                      </a:r>
                      <a:r>
                        <a:rPr lang="en-GB" sz="1400" dirty="0" smtClean="0">
                          <a:latin typeface="+mn-lt"/>
                        </a:rPr>
                        <a:t> death</a:t>
                      </a:r>
                      <a:r>
                        <a:rPr lang="en-GB" sz="1400" baseline="30000" dirty="0" smtClean="0">
                          <a:latin typeface="+mn-lt"/>
                        </a:rPr>
                        <a:t>1</a:t>
                      </a:r>
                    </a:p>
                  </a:txBody>
                  <a:tcPr marL="0"/>
                </a:tc>
                <a:tc>
                  <a:txBody>
                    <a:bodyPr/>
                    <a:lstStyle/>
                    <a:p>
                      <a:pPr marL="274320" marR="0" lvl="0" indent="-274320" algn="l" defTabSz="685800" rtl="0" eaLnBrk="1" fontAlgn="auto" latinLnBrk="0" hangingPunct="1">
                        <a:lnSpc>
                          <a:spcPct val="100000"/>
                        </a:lnSpc>
                        <a:spcBef>
                          <a:spcPts val="0"/>
                        </a:spcBef>
                        <a:spcAft>
                          <a:spcPts val="0"/>
                        </a:spcAft>
                        <a:buClr>
                          <a:srgbClr val="E95531"/>
                        </a:buClr>
                        <a:buSzTx/>
                        <a:buFont typeface="Arial" panose="020B0604020202020204" pitchFamily="34" charset="0"/>
                        <a:buChar char="•"/>
                        <a:tabLst/>
                        <a:defRPr/>
                      </a:pPr>
                      <a:r>
                        <a:rPr lang="en-GB" sz="1400" dirty="0" smtClean="0">
                          <a:latin typeface="+mn-lt"/>
                        </a:rPr>
                        <a:t>Worse in patients who have undergone</a:t>
                      </a:r>
                      <a:r>
                        <a:rPr lang="en-GB" sz="1400" baseline="0" dirty="0" smtClean="0">
                          <a:latin typeface="+mn-lt"/>
                        </a:rPr>
                        <a:t> </a:t>
                      </a:r>
                      <a:r>
                        <a:rPr lang="en-GB" sz="1400" dirty="0" smtClean="0">
                          <a:latin typeface="+mn-lt"/>
                        </a:rPr>
                        <a:t>radiation therapy</a:t>
                      </a:r>
                      <a:r>
                        <a:rPr lang="en-GB" sz="1400" baseline="30000" dirty="0" smtClean="0">
                          <a:latin typeface="+mn-lt"/>
                        </a:rPr>
                        <a:t>2</a:t>
                      </a:r>
                      <a:endParaRPr lang="en-GB" sz="1400" dirty="0" smtClean="0">
                        <a:latin typeface="+mn-lt"/>
                      </a:endParaRPr>
                    </a:p>
                    <a:p>
                      <a:pPr marL="274320" marR="0" lvl="0" indent="-274320" algn="l" defTabSz="685800" rtl="0" eaLnBrk="1" fontAlgn="auto" latinLnBrk="0" hangingPunct="1">
                        <a:lnSpc>
                          <a:spcPct val="100000"/>
                        </a:lnSpc>
                        <a:spcBef>
                          <a:spcPts val="0"/>
                        </a:spcBef>
                        <a:spcAft>
                          <a:spcPts val="0"/>
                        </a:spcAft>
                        <a:buClr>
                          <a:srgbClr val="E95531"/>
                        </a:buClr>
                        <a:buSzTx/>
                        <a:buFont typeface="Arial" panose="020B0604020202020204" pitchFamily="34" charset="0"/>
                        <a:buChar char="•"/>
                        <a:tabLst/>
                        <a:defRPr/>
                      </a:pPr>
                      <a:r>
                        <a:rPr lang="en-GB" sz="1400" dirty="0" smtClean="0">
                          <a:latin typeface="+mn-lt"/>
                        </a:rPr>
                        <a:t>Blood in urine</a:t>
                      </a:r>
                      <a:r>
                        <a:rPr lang="en-GB" sz="1400" baseline="30000" dirty="0" smtClean="0">
                          <a:latin typeface="+mn-lt"/>
                        </a:rPr>
                        <a:t>2</a:t>
                      </a:r>
                      <a:endParaRPr lang="en-GB" sz="1400" dirty="0" smtClean="0">
                        <a:latin typeface="+mn-lt"/>
                      </a:endParaRPr>
                    </a:p>
                    <a:p>
                      <a:pPr marL="274320" marR="0" lvl="0" indent="-274320" algn="l" defTabSz="685800" rtl="0" eaLnBrk="1" fontAlgn="auto" latinLnBrk="0" hangingPunct="1">
                        <a:lnSpc>
                          <a:spcPct val="100000"/>
                        </a:lnSpc>
                        <a:spcBef>
                          <a:spcPts val="0"/>
                        </a:spcBef>
                        <a:spcAft>
                          <a:spcPts val="0"/>
                        </a:spcAft>
                        <a:buClr>
                          <a:srgbClr val="E95531"/>
                        </a:buClr>
                        <a:buSzTx/>
                        <a:buFont typeface="Arial" panose="020B0604020202020204" pitchFamily="34" charset="0"/>
                        <a:buChar char="•"/>
                        <a:tabLst/>
                        <a:defRPr/>
                      </a:pPr>
                      <a:r>
                        <a:rPr lang="en-GB" sz="1400" dirty="0" smtClean="0">
                          <a:latin typeface="+mn-lt"/>
                        </a:rPr>
                        <a:t>Swelling of penis/scrotum</a:t>
                      </a:r>
                      <a:r>
                        <a:rPr lang="en-GB" sz="1400" baseline="30000" dirty="0" smtClean="0">
                          <a:latin typeface="+mn-lt"/>
                        </a:rPr>
                        <a:t>2</a:t>
                      </a:r>
                      <a:endParaRPr lang="en-GB" sz="1400" dirty="0" smtClean="0">
                        <a:latin typeface="+mn-lt"/>
                      </a:endParaRPr>
                    </a:p>
                    <a:p>
                      <a:pPr marL="274320" marR="0" lvl="0" indent="-274320" algn="l" defTabSz="685800" rtl="0" eaLnBrk="1" fontAlgn="auto" latinLnBrk="0" hangingPunct="1">
                        <a:lnSpc>
                          <a:spcPct val="100000"/>
                        </a:lnSpc>
                        <a:spcBef>
                          <a:spcPts val="0"/>
                        </a:spcBef>
                        <a:spcAft>
                          <a:spcPts val="0"/>
                        </a:spcAft>
                        <a:buClr>
                          <a:srgbClr val="E95531"/>
                        </a:buClr>
                        <a:buSzTx/>
                        <a:buFont typeface="Arial" panose="020B0604020202020204" pitchFamily="34" charset="0"/>
                        <a:buChar char="•"/>
                        <a:tabLst/>
                        <a:defRPr/>
                      </a:pPr>
                      <a:r>
                        <a:rPr lang="en-GB" sz="1400" dirty="0" smtClean="0">
                          <a:latin typeface="+mn-lt"/>
                        </a:rPr>
                        <a:t>Pain</a:t>
                      </a:r>
                      <a:r>
                        <a:rPr lang="en-GB" sz="1400" baseline="0" dirty="0" smtClean="0">
                          <a:latin typeface="+mn-lt"/>
                        </a:rPr>
                        <a:t> and </a:t>
                      </a:r>
                      <a:r>
                        <a:rPr lang="en-GB" sz="1400" dirty="0" smtClean="0">
                          <a:latin typeface="+mn-lt"/>
                        </a:rPr>
                        <a:t>burning sensation in bladder and rectum</a:t>
                      </a:r>
                      <a:r>
                        <a:rPr lang="en-GB" sz="1400" baseline="30000" dirty="0" smtClean="0">
                          <a:latin typeface="+mn-lt"/>
                        </a:rPr>
                        <a:t>2</a:t>
                      </a:r>
                      <a:endParaRPr lang="en-GB" sz="1400" dirty="0" smtClean="0">
                        <a:latin typeface="+mn-lt"/>
                      </a:endParaRPr>
                    </a:p>
                    <a:p>
                      <a:pPr marL="274320" marR="0" lvl="0" indent="-274320" algn="l" defTabSz="685800" rtl="0" eaLnBrk="1" fontAlgn="auto" latinLnBrk="0" hangingPunct="1">
                        <a:lnSpc>
                          <a:spcPct val="100000"/>
                        </a:lnSpc>
                        <a:spcBef>
                          <a:spcPts val="0"/>
                        </a:spcBef>
                        <a:spcAft>
                          <a:spcPts val="0"/>
                        </a:spcAft>
                        <a:buClr>
                          <a:srgbClr val="E95531"/>
                        </a:buClr>
                        <a:buSzTx/>
                        <a:buFont typeface="Arial" panose="020B0604020202020204" pitchFamily="34" charset="0"/>
                        <a:buChar char="•"/>
                        <a:tabLst/>
                        <a:defRPr/>
                      </a:pPr>
                      <a:r>
                        <a:rPr lang="en-US" sz="1400" dirty="0" smtClean="0">
                          <a:latin typeface="+mn-lt"/>
                        </a:rPr>
                        <a:t>Increase in the need to empty bladder and bowels</a:t>
                      </a:r>
                      <a:r>
                        <a:rPr lang="en-GB" sz="1400" baseline="30000" dirty="0" smtClean="0">
                          <a:latin typeface="+mn-lt"/>
                        </a:rPr>
                        <a:t>2</a:t>
                      </a:r>
                      <a:endParaRPr lang="en-GB" sz="1400" dirty="0" smtClean="0">
                        <a:latin typeface="+mn-lt"/>
                      </a:endParaRPr>
                    </a:p>
                    <a:p>
                      <a:pPr marL="274320" marR="0" lvl="0" indent="-274320" algn="l" defTabSz="685800" rtl="0" eaLnBrk="1" fontAlgn="auto" latinLnBrk="0" hangingPunct="1">
                        <a:lnSpc>
                          <a:spcPct val="100000"/>
                        </a:lnSpc>
                        <a:spcBef>
                          <a:spcPts val="0"/>
                        </a:spcBef>
                        <a:spcAft>
                          <a:spcPts val="0"/>
                        </a:spcAft>
                        <a:buClr>
                          <a:srgbClr val="E95531"/>
                        </a:buClr>
                        <a:buSzTx/>
                        <a:buFont typeface="Arial" panose="020B0604020202020204" pitchFamily="34" charset="0"/>
                        <a:buChar char="•"/>
                        <a:tabLst/>
                        <a:defRPr/>
                      </a:pPr>
                      <a:r>
                        <a:rPr lang="en-GB" sz="1400" dirty="0" smtClean="0">
                          <a:latin typeface="+mn-lt"/>
                        </a:rPr>
                        <a:t>Erectile dysfunction</a:t>
                      </a:r>
                      <a:r>
                        <a:rPr lang="en-GB" sz="1400" baseline="30000" dirty="0" smtClean="0">
                          <a:latin typeface="+mn-lt"/>
                        </a:rPr>
                        <a:t>2</a:t>
                      </a:r>
                      <a:endParaRPr lang="en-GB" sz="1400" dirty="0" smtClean="0">
                        <a:latin typeface="+mn-lt"/>
                      </a:endParaRPr>
                    </a:p>
                    <a:p>
                      <a:pPr marL="274320" marR="0" lvl="0" indent="-274320" algn="l" defTabSz="685800" rtl="0" eaLnBrk="1" fontAlgn="auto" latinLnBrk="0" hangingPunct="1">
                        <a:lnSpc>
                          <a:spcPct val="100000"/>
                        </a:lnSpc>
                        <a:spcBef>
                          <a:spcPts val="0"/>
                        </a:spcBef>
                        <a:spcAft>
                          <a:spcPts val="0"/>
                        </a:spcAft>
                        <a:buClr>
                          <a:srgbClr val="E95531"/>
                        </a:buClr>
                        <a:buSzTx/>
                        <a:buFont typeface="Arial" panose="020B0604020202020204" pitchFamily="34" charset="0"/>
                        <a:buChar char="•"/>
                        <a:tabLst/>
                        <a:defRPr/>
                      </a:pPr>
                      <a:r>
                        <a:rPr lang="en-GB" sz="1400" dirty="0" smtClean="0">
                          <a:latin typeface="+mn-lt"/>
                        </a:rPr>
                        <a:t>Urinary incontinence</a:t>
                      </a:r>
                      <a:r>
                        <a:rPr lang="en-GB" sz="1400" baseline="30000" dirty="0" smtClean="0">
                          <a:latin typeface="+mn-lt"/>
                        </a:rPr>
                        <a:t>2</a:t>
                      </a:r>
                      <a:endParaRPr lang="en-GB" sz="1400" dirty="0" smtClean="0">
                        <a:latin typeface="+mn-lt"/>
                      </a:endParaRPr>
                    </a:p>
                    <a:p>
                      <a:pPr marL="274320" marR="0" lvl="0" indent="-274320" algn="l" defTabSz="685800" rtl="0" eaLnBrk="1" fontAlgn="auto" latinLnBrk="0" hangingPunct="1">
                        <a:lnSpc>
                          <a:spcPct val="100000"/>
                        </a:lnSpc>
                        <a:spcBef>
                          <a:spcPts val="0"/>
                        </a:spcBef>
                        <a:spcAft>
                          <a:spcPts val="0"/>
                        </a:spcAft>
                        <a:buClr>
                          <a:srgbClr val="E95531"/>
                        </a:buClr>
                        <a:buSzTx/>
                        <a:buFont typeface="Arial" panose="020B0604020202020204" pitchFamily="34" charset="0"/>
                        <a:buChar char="•"/>
                        <a:tabLst/>
                        <a:defRPr/>
                      </a:pPr>
                      <a:r>
                        <a:rPr lang="en-GB" sz="1400" dirty="0" smtClean="0">
                          <a:latin typeface="+mn-lt"/>
                        </a:rPr>
                        <a:t>Development of fistula (rare but serious problem)</a:t>
                      </a:r>
                      <a:r>
                        <a:rPr lang="en-GB" sz="1400" baseline="30000" dirty="0" smtClean="0">
                          <a:latin typeface="+mn-lt"/>
                        </a:rPr>
                        <a:t>2</a:t>
                      </a:r>
                      <a:endParaRPr lang="en-GB" sz="1400" dirty="0" smtClean="0">
                        <a:latin typeface="+mn-lt"/>
                      </a:endParaRPr>
                    </a:p>
                  </a:txBody>
                  <a:tcPr marL="457200"/>
                </a:tc>
              </a:tr>
            </a:tbl>
          </a:graphicData>
        </a:graphic>
      </p:graphicFrame>
      <p:sp>
        <p:nvSpPr>
          <p:cNvPr id="2" name="Title 1"/>
          <p:cNvSpPr>
            <a:spLocks noGrp="1"/>
          </p:cNvSpPr>
          <p:nvPr>
            <p:ph type="title"/>
          </p:nvPr>
        </p:nvSpPr>
        <p:spPr>
          <a:xfrm>
            <a:off x="165553" y="84138"/>
            <a:ext cx="7102475" cy="638175"/>
          </a:xfrm>
        </p:spPr>
        <p:txBody>
          <a:bodyPr>
            <a:normAutofit/>
          </a:bodyPr>
          <a:lstStyle/>
          <a:p>
            <a:pPr indent="-274320"/>
            <a:r>
              <a:rPr lang="en-GB" sz="3000" b="1" dirty="0">
                <a:solidFill>
                  <a:schemeClr val="accent2">
                    <a:lumMod val="50000"/>
                  </a:schemeClr>
                </a:solidFill>
                <a:ea typeface="+mj-ea"/>
                <a:cs typeface="+mj-cs"/>
              </a:rPr>
              <a:t>Experimental Therapeutic Options</a:t>
            </a:r>
          </a:p>
        </p:txBody>
      </p:sp>
      <p:sp>
        <p:nvSpPr>
          <p:cNvPr id="4" name="TextBox 3"/>
          <p:cNvSpPr txBox="1"/>
          <p:nvPr/>
        </p:nvSpPr>
        <p:spPr>
          <a:xfrm>
            <a:off x="136525" y="6136064"/>
            <a:ext cx="4793300" cy="584775"/>
          </a:xfrm>
          <a:prstGeom prst="rect">
            <a:avLst/>
          </a:prstGeom>
          <a:noFill/>
        </p:spPr>
        <p:txBody>
          <a:bodyPr wrap="none" rtlCol="0">
            <a:spAutoFit/>
          </a:bodyPr>
          <a:lstStyle/>
          <a:p>
            <a:endParaRPr lang="en-GB" sz="800" dirty="0" smtClean="0"/>
          </a:p>
          <a:p>
            <a:pPr marL="228600" lvl="0" indent="-228600">
              <a:buFont typeface="+mj-lt"/>
              <a:buAutoNum type="arabicPeriod"/>
            </a:pPr>
            <a:r>
              <a:rPr lang="en-GB" sz="800" dirty="0" smtClean="0"/>
              <a:t>http://uroweb.org/wp-content/uploads/09-Prostate-Cancer_LR.pdf. Accessed April 8, 2016.</a:t>
            </a:r>
          </a:p>
          <a:p>
            <a:pPr marL="228600" lvl="0" indent="-228600">
              <a:buFont typeface="+mj-lt"/>
              <a:buAutoNum type="arabicPeriod"/>
            </a:pPr>
            <a:r>
              <a:rPr lang="en-GB" sz="800" dirty="0" smtClean="0">
                <a:solidFill>
                  <a:prstClr val="black"/>
                </a:solidFill>
              </a:rPr>
              <a:t>http://www.cancer.org/acs/groups/cid/documents/webcontent/003134-pdf.pdf. Accessed April 4, 2016.</a:t>
            </a:r>
            <a:endParaRPr lang="en-GB" sz="800" dirty="0" smtClean="0"/>
          </a:p>
          <a:p>
            <a:endParaRPr lang="en-GB" sz="800" dirty="0"/>
          </a:p>
        </p:txBody>
      </p:sp>
      <p:sp>
        <p:nvSpPr>
          <p:cNvPr id="3" name="TextBox 2"/>
          <p:cNvSpPr txBox="1"/>
          <p:nvPr/>
        </p:nvSpPr>
        <p:spPr>
          <a:xfrm>
            <a:off x="118168" y="5736932"/>
            <a:ext cx="4244283" cy="276999"/>
          </a:xfrm>
          <a:prstGeom prst="rect">
            <a:avLst/>
          </a:prstGeom>
          <a:noFill/>
        </p:spPr>
        <p:txBody>
          <a:bodyPr wrap="square" rtlCol="0">
            <a:spAutoFit/>
          </a:bodyPr>
          <a:lstStyle/>
          <a:p>
            <a:r>
              <a:rPr lang="en-GB" sz="1200" dirty="0" smtClean="0"/>
              <a:t>HIFU, high-intensity focussed ultrasound. </a:t>
            </a:r>
            <a:endParaRPr lang="en-GB" sz="1200" dirty="0"/>
          </a:p>
        </p:txBody>
      </p:sp>
      <p:sp>
        <p:nvSpPr>
          <p:cNvPr id="9" name="TextBox 8"/>
          <p:cNvSpPr txBox="1"/>
          <p:nvPr/>
        </p:nvSpPr>
        <p:spPr>
          <a:xfrm>
            <a:off x="571500" y="1307373"/>
            <a:ext cx="8209535" cy="338554"/>
          </a:xfrm>
          <a:prstGeom prst="rect">
            <a:avLst/>
          </a:prstGeom>
          <a:noFill/>
        </p:spPr>
        <p:txBody>
          <a:bodyPr wrap="square" rtlCol="0">
            <a:spAutoFit/>
          </a:bodyPr>
          <a:lstStyle/>
          <a:p>
            <a:pPr algn="ctr"/>
            <a:r>
              <a:rPr lang="en-GB" sz="1600" b="1" dirty="0" smtClean="0"/>
              <a:t>Types of experimental therapies</a:t>
            </a:r>
            <a:r>
              <a:rPr lang="en-GB" sz="1600" b="1" baseline="30000" dirty="0" smtClean="0"/>
              <a:t>1,2</a:t>
            </a:r>
            <a:endParaRPr lang="en-GB" sz="1600" b="1" dirty="0"/>
          </a:p>
        </p:txBody>
      </p:sp>
      <p:sp>
        <p:nvSpPr>
          <p:cNvPr id="10" name="Pentagon 9"/>
          <p:cNvSpPr/>
          <p:nvPr/>
        </p:nvSpPr>
        <p:spPr>
          <a:xfrm>
            <a:off x="-43103" y="1020483"/>
            <a:ext cx="696685" cy="387508"/>
          </a:xfrm>
          <a:prstGeom prst="homePlate">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10800000" scaled="1"/>
            <a:tileRect/>
          </a:gradFill>
          <a:ln>
            <a:no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sz="1600" dirty="0"/>
          </a:p>
        </p:txBody>
      </p:sp>
      <p:sp>
        <p:nvSpPr>
          <p:cNvPr id="11" name="TextBox 10"/>
          <p:cNvSpPr txBox="1"/>
          <p:nvPr/>
        </p:nvSpPr>
        <p:spPr>
          <a:xfrm>
            <a:off x="-27384" y="1044960"/>
            <a:ext cx="655629" cy="338554"/>
          </a:xfrm>
          <a:prstGeom prst="rect">
            <a:avLst/>
          </a:prstGeom>
          <a:noFill/>
        </p:spPr>
        <p:txBody>
          <a:bodyPr wrap="none" rtlCol="0">
            <a:spAutoFit/>
          </a:bodyPr>
          <a:lstStyle/>
          <a:p>
            <a:r>
              <a:rPr lang="en-GB" sz="1600" spc="-38" dirty="0" smtClean="0">
                <a:solidFill>
                  <a:srgbClr val="A7381D"/>
                </a:solidFill>
                <a:ea typeface="+mj-ea"/>
                <a:cs typeface="+mj-cs"/>
              </a:rPr>
              <a:t>26/35</a:t>
            </a:r>
            <a:endParaRPr lang="en-GB" sz="1600" spc="-38" dirty="0">
              <a:solidFill>
                <a:srgbClr val="A7381D"/>
              </a:solidFill>
              <a:ea typeface="+mj-ea"/>
              <a:cs typeface="+mj-cs"/>
            </a:endParaRPr>
          </a:p>
        </p:txBody>
      </p:sp>
      <p:sp>
        <p:nvSpPr>
          <p:cNvPr id="26" name="TextBox 25"/>
          <p:cNvSpPr txBox="1"/>
          <p:nvPr/>
        </p:nvSpPr>
        <p:spPr>
          <a:xfrm>
            <a:off x="5760117" y="5696523"/>
            <a:ext cx="3012363" cy="246221"/>
          </a:xfrm>
          <a:prstGeom prst="rect">
            <a:avLst/>
          </a:prstGeom>
          <a:noFill/>
        </p:spPr>
        <p:txBody>
          <a:bodyPr wrap="none" rtlCol="0">
            <a:spAutoFit/>
          </a:bodyPr>
          <a:lstStyle/>
          <a:p>
            <a:pPr algn="r"/>
            <a:r>
              <a:rPr lang="en-GB" sz="1000" dirty="0" smtClean="0"/>
              <a:t>Adapted from Mottet, 2015</a:t>
            </a:r>
            <a:r>
              <a:rPr lang="en-GB" sz="1000" baseline="30000" dirty="0" smtClean="0"/>
              <a:t>1</a:t>
            </a:r>
            <a:r>
              <a:rPr lang="en-GB" sz="1000" dirty="0" smtClean="0"/>
              <a:t>; Prostate Cancer, 2016</a:t>
            </a:r>
            <a:r>
              <a:rPr lang="en-GB" sz="1000" baseline="30000" dirty="0" smtClean="0"/>
              <a:t>2</a:t>
            </a:r>
            <a:endParaRPr lang="en-GB" sz="1000" baseline="30000" dirty="0"/>
          </a:p>
        </p:txBody>
      </p:sp>
    </p:spTree>
    <p:extLst>
      <p:ext uri="{BB962C8B-B14F-4D97-AF65-F5344CB8AC3E}">
        <p14:creationId xmlns:p14="http://schemas.microsoft.com/office/powerpoint/2010/main" val="2581551821"/>
      </p:ext>
    </p:extLst>
  </p:cSld>
  <p:clrMapOvr>
    <a:masterClrMapping/>
  </p:clrMapOvr>
  <p:transition spd="slow">
    <p:push dir="u"/>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5698518" y="2224786"/>
            <a:ext cx="3114543" cy="3237164"/>
          </a:xfrm>
          <a:prstGeom prst="rect">
            <a:avLst/>
          </a:prstGeom>
        </p:spPr>
      </p:pic>
      <p:pic>
        <p:nvPicPr>
          <p:cNvPr id="8" name="Picture 7"/>
          <p:cNvPicPr>
            <a:picLocks noChangeAspect="1"/>
          </p:cNvPicPr>
          <p:nvPr/>
        </p:nvPicPr>
        <p:blipFill>
          <a:blip r:embed="rId4"/>
          <a:stretch>
            <a:fillRect/>
          </a:stretch>
        </p:blipFill>
        <p:spPr>
          <a:xfrm>
            <a:off x="8349323" y="606204"/>
            <a:ext cx="3110909" cy="3233386"/>
          </a:xfrm>
          <a:prstGeom prst="rect">
            <a:avLst/>
          </a:prstGeom>
        </p:spPr>
      </p:pic>
      <p:pic>
        <p:nvPicPr>
          <p:cNvPr id="9" name="Picture 8"/>
          <p:cNvPicPr>
            <a:picLocks noChangeAspect="1"/>
          </p:cNvPicPr>
          <p:nvPr/>
        </p:nvPicPr>
        <p:blipFill>
          <a:blip r:embed="rId5"/>
          <a:stretch>
            <a:fillRect/>
          </a:stretch>
        </p:blipFill>
        <p:spPr>
          <a:xfrm>
            <a:off x="9873323" y="396822"/>
            <a:ext cx="3110909" cy="3233386"/>
          </a:xfrm>
          <a:prstGeom prst="rect">
            <a:avLst/>
          </a:prstGeom>
        </p:spPr>
      </p:pic>
      <p:sp>
        <p:nvSpPr>
          <p:cNvPr id="2" name="Title 1"/>
          <p:cNvSpPr>
            <a:spLocks noGrp="1"/>
          </p:cNvSpPr>
          <p:nvPr>
            <p:ph type="title"/>
          </p:nvPr>
        </p:nvSpPr>
        <p:spPr>
          <a:xfrm>
            <a:off x="114753" y="84138"/>
            <a:ext cx="7102475" cy="638175"/>
          </a:xfrm>
        </p:spPr>
        <p:txBody>
          <a:bodyPr>
            <a:normAutofit/>
          </a:bodyPr>
          <a:lstStyle/>
          <a:p>
            <a:r>
              <a:rPr lang="en-GB" sz="3000" b="1" dirty="0">
                <a:solidFill>
                  <a:schemeClr val="accent2">
                    <a:lumMod val="50000"/>
                  </a:schemeClr>
                </a:solidFill>
                <a:ea typeface="+mj-ea"/>
                <a:cs typeface="+mj-cs"/>
              </a:rPr>
              <a:t>Learning Objectives</a:t>
            </a:r>
            <a:endParaRPr lang="en-US" sz="3000" b="1" dirty="0">
              <a:solidFill>
                <a:schemeClr val="accent2">
                  <a:lumMod val="50000"/>
                </a:schemeClr>
              </a:solidFill>
              <a:ea typeface="+mj-ea"/>
              <a:cs typeface="+mj-cs"/>
            </a:endParaRPr>
          </a:p>
        </p:txBody>
      </p:sp>
      <p:sp>
        <p:nvSpPr>
          <p:cNvPr id="7" name="Content Placeholder 2"/>
          <p:cNvSpPr>
            <a:spLocks noGrp="1"/>
          </p:cNvSpPr>
          <p:nvPr>
            <p:ph idx="1"/>
          </p:nvPr>
        </p:nvSpPr>
        <p:spPr bwMode="auto">
          <a:xfrm>
            <a:off x="685799" y="1996197"/>
            <a:ext cx="5138804" cy="4157663"/>
          </a:xfrm>
        </p:spPr>
        <p:txBody>
          <a:bodyPr wrap="square" numCol="1" anchor="t" anchorCtr="0" compatLnSpc="1">
            <a:prstTxWarp prst="textNoShape">
              <a:avLst/>
            </a:prstTxWarp>
            <a:normAutofit/>
          </a:bodyPr>
          <a:lstStyle/>
          <a:p>
            <a:pPr>
              <a:spcBef>
                <a:spcPts val="600"/>
              </a:spcBef>
              <a:spcAft>
                <a:spcPts val="600"/>
              </a:spcAft>
              <a:buClr>
                <a:srgbClr val="CC3300"/>
              </a:buClr>
              <a:buFont typeface="Arial" charset="0"/>
              <a:buChar char="•"/>
            </a:pPr>
            <a:endParaRPr lang="en-GB" sz="1600" noProof="0" dirty="0" smtClean="0">
              <a:solidFill>
                <a:schemeClr val="tx1"/>
              </a:solidFill>
            </a:endParaRPr>
          </a:p>
          <a:p>
            <a:pPr marL="342900" indent="-342900" defTabSz="457200" fontAlgn="auto">
              <a:lnSpc>
                <a:spcPct val="100000"/>
              </a:lnSpc>
              <a:spcBef>
                <a:spcPts val="600"/>
              </a:spcBef>
              <a:spcAft>
                <a:spcPts val="600"/>
              </a:spcAft>
              <a:buClr>
                <a:srgbClr val="CC3300"/>
              </a:buClr>
              <a:buSzTx/>
              <a:buFont typeface="Arial"/>
              <a:buChar char="•"/>
              <a:defRPr/>
            </a:pPr>
            <a:r>
              <a:rPr lang="en-GB" sz="1600" noProof="0" dirty="0" smtClean="0">
                <a:solidFill>
                  <a:schemeClr val="tx1"/>
                </a:solidFill>
              </a:rPr>
              <a:t>Explain the use of nomograms in treatment decisions </a:t>
            </a:r>
          </a:p>
          <a:p>
            <a:pPr marL="342900" lvl="0" indent="-342900" defTabSz="457200" fontAlgn="auto">
              <a:lnSpc>
                <a:spcPct val="100000"/>
              </a:lnSpc>
              <a:spcBef>
                <a:spcPts val="600"/>
              </a:spcBef>
              <a:spcAft>
                <a:spcPts val="600"/>
              </a:spcAft>
              <a:buClr>
                <a:srgbClr val="CC3300"/>
              </a:buClr>
              <a:buSzTx/>
              <a:buFont typeface="Arial"/>
              <a:buChar char="•"/>
              <a:defRPr/>
            </a:pPr>
            <a:r>
              <a:rPr lang="en-GB" sz="1600" dirty="0" smtClean="0">
                <a:solidFill>
                  <a:schemeClr val="tx1"/>
                </a:solidFill>
              </a:rPr>
              <a:t>Provide an overview of the treatment options for prostate cancer</a:t>
            </a:r>
          </a:p>
          <a:p>
            <a:pPr marL="342900" lvl="0" indent="-342900" defTabSz="457200" fontAlgn="auto">
              <a:lnSpc>
                <a:spcPct val="100000"/>
              </a:lnSpc>
              <a:spcBef>
                <a:spcPts val="600"/>
              </a:spcBef>
              <a:spcAft>
                <a:spcPts val="600"/>
              </a:spcAft>
              <a:buClr>
                <a:srgbClr val="CC3300"/>
              </a:buClr>
              <a:buSzTx/>
              <a:buFont typeface="Arial"/>
              <a:buChar char="•"/>
              <a:defRPr/>
            </a:pPr>
            <a:r>
              <a:rPr lang="en-GB" sz="1600" noProof="0" dirty="0" smtClean="0">
                <a:solidFill>
                  <a:schemeClr val="tx1"/>
                </a:solidFill>
              </a:rPr>
              <a:t>Describe each treatment option including its mechanism of action and associated side effects</a:t>
            </a:r>
          </a:p>
          <a:p>
            <a:pPr marL="342900" indent="-342900" defTabSz="457200" fontAlgn="auto">
              <a:lnSpc>
                <a:spcPct val="100000"/>
              </a:lnSpc>
              <a:spcBef>
                <a:spcPts val="600"/>
              </a:spcBef>
              <a:spcAft>
                <a:spcPts val="600"/>
              </a:spcAft>
              <a:buClr>
                <a:srgbClr val="CC3300"/>
              </a:buClr>
              <a:buSzTx/>
              <a:buFont typeface="Arial"/>
              <a:buChar char="•"/>
              <a:defRPr/>
            </a:pPr>
            <a:r>
              <a:rPr lang="en-GB" sz="1600" noProof="0" dirty="0" smtClean="0">
                <a:solidFill>
                  <a:schemeClr val="tx1"/>
                </a:solidFill>
              </a:rPr>
              <a:t>List the new advances </a:t>
            </a:r>
            <a:r>
              <a:rPr lang="en-GB" sz="1600" dirty="0" smtClean="0">
                <a:solidFill>
                  <a:schemeClr val="tx1"/>
                </a:solidFill>
              </a:rPr>
              <a:t>in</a:t>
            </a:r>
            <a:r>
              <a:rPr lang="en-GB" sz="1600" noProof="0" dirty="0" smtClean="0">
                <a:solidFill>
                  <a:schemeClr val="tx1"/>
                </a:solidFill>
              </a:rPr>
              <a:t> the treatment of prostate cancer</a:t>
            </a:r>
          </a:p>
          <a:p>
            <a:pPr marL="342900" indent="-342900" defTabSz="457200" fontAlgn="auto">
              <a:lnSpc>
                <a:spcPct val="100000"/>
              </a:lnSpc>
              <a:spcBef>
                <a:spcPts val="600"/>
              </a:spcBef>
              <a:spcAft>
                <a:spcPts val="600"/>
              </a:spcAft>
              <a:buClr>
                <a:srgbClr val="CC3300"/>
              </a:buClr>
              <a:buSzTx/>
              <a:buFont typeface="Arial"/>
              <a:buChar char="•"/>
              <a:defRPr/>
            </a:pPr>
            <a:r>
              <a:rPr lang="en-GB" sz="1600" dirty="0" smtClean="0">
                <a:solidFill>
                  <a:schemeClr val="tx1"/>
                </a:solidFill>
              </a:rPr>
              <a:t>Describe in detail the guidelines for the treatment of prostate cancer</a:t>
            </a:r>
            <a:endParaRPr lang="en-GB" sz="1600" noProof="0" dirty="0" smtClean="0">
              <a:solidFill>
                <a:schemeClr val="tx1"/>
              </a:solidFill>
            </a:endParaRPr>
          </a:p>
        </p:txBody>
      </p:sp>
    </p:spTree>
    <p:extLst>
      <p:ext uri="{BB962C8B-B14F-4D97-AF65-F5344CB8AC3E}">
        <p14:creationId xmlns:p14="http://schemas.microsoft.com/office/powerpoint/2010/main" val="341012943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49" presetClass="path" presetSubtype="0" accel="50000" decel="50000" fill="hold" nodeType="withEffect">
                                  <p:stCondLst>
                                    <p:cond delay="100"/>
                                  </p:stCondLst>
                                  <p:childTnLst>
                                    <p:animMotion origin="layout" path="M 0.39791 -0.14746 L -0.44289 0.26643 " pathEditMode="relative" rAng="0" ptsTypes="AA">
                                      <p:cBhvr>
                                        <p:cTn id="15" dur="400" fill="hold"/>
                                        <p:tgtEl>
                                          <p:spTgt spid="9"/>
                                        </p:tgtEl>
                                        <p:attrNameLst>
                                          <p:attrName>ppt_x</p:attrName>
                                          <p:attrName>ppt_y</p:attrName>
                                        </p:attrNameLst>
                                      </p:cBhvr>
                                      <p:rCtr x="-42049" y="20694"/>
                                    </p:animMotion>
                                  </p:childTnLst>
                                </p:cTn>
                              </p:par>
                              <p:par>
                                <p:cTn id="16" presetID="56" presetClass="path" presetSubtype="0" accel="50000" decel="50000" fill="hold" nodeType="withEffect">
                                  <p:stCondLst>
                                    <p:cond delay="0"/>
                                  </p:stCondLst>
                                  <p:childTnLst>
                                    <p:animMotion origin="layout" path="M -0.06233 -0.10949 L -0.29792 0.24862 " pathEditMode="relative" rAng="0" ptsTypes="AA">
                                      <p:cBhvr>
                                        <p:cTn id="17" dur="400" fill="hold"/>
                                        <p:tgtEl>
                                          <p:spTgt spid="8"/>
                                        </p:tgtEl>
                                        <p:attrNameLst>
                                          <p:attrName>ppt_x</p:attrName>
                                          <p:attrName>ppt_y</p:attrName>
                                        </p:attrNameLst>
                                      </p:cBhvr>
                                      <p:rCtr x="-11788" y="1789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5553" y="84138"/>
            <a:ext cx="7102475" cy="638175"/>
          </a:xfrm>
        </p:spPr>
        <p:txBody>
          <a:bodyPr>
            <a:normAutofit/>
          </a:bodyPr>
          <a:lstStyle/>
          <a:p>
            <a:pPr indent="-274320"/>
            <a:r>
              <a:rPr lang="en-GB" sz="3000" b="1" dirty="0">
                <a:solidFill>
                  <a:schemeClr val="accent2">
                    <a:lumMod val="50000"/>
                  </a:schemeClr>
                </a:solidFill>
                <a:ea typeface="+mj-ea"/>
                <a:cs typeface="+mj-cs"/>
              </a:rPr>
              <a:t>Latest Advances</a:t>
            </a:r>
          </a:p>
        </p:txBody>
      </p:sp>
      <p:sp>
        <p:nvSpPr>
          <p:cNvPr id="3" name="Content Placeholder 2"/>
          <p:cNvSpPr>
            <a:spLocks noGrp="1"/>
          </p:cNvSpPr>
          <p:nvPr>
            <p:ph idx="1"/>
          </p:nvPr>
        </p:nvSpPr>
        <p:spPr>
          <a:xfrm>
            <a:off x="300430" y="1574976"/>
            <a:ext cx="3717825" cy="3593339"/>
          </a:xfrm>
        </p:spPr>
        <p:txBody>
          <a:bodyPr>
            <a:noAutofit/>
          </a:bodyPr>
          <a:lstStyle/>
          <a:p>
            <a:pPr marL="274320" indent="-274320">
              <a:spcBef>
                <a:spcPts val="600"/>
              </a:spcBef>
              <a:spcAft>
                <a:spcPts val="300"/>
              </a:spcAft>
              <a:buFont typeface="Arial"/>
              <a:buChar char="•"/>
            </a:pPr>
            <a:r>
              <a:rPr lang="en-GB" sz="1600" dirty="0" smtClean="0">
                <a:solidFill>
                  <a:schemeClr val="tx1"/>
                </a:solidFill>
              </a:rPr>
              <a:t>Immune checkpoint inhibitors</a:t>
            </a:r>
            <a:r>
              <a:rPr lang="en-GB" sz="1600" baseline="30000" dirty="0" smtClean="0">
                <a:solidFill>
                  <a:schemeClr val="tx1"/>
                </a:solidFill>
              </a:rPr>
              <a:t>1</a:t>
            </a:r>
          </a:p>
          <a:p>
            <a:pPr marL="606425" lvl="1" indent="-285750">
              <a:spcBef>
                <a:spcPts val="600"/>
              </a:spcBef>
              <a:buFont typeface="Calibri Light" panose="020F0302020204030204" pitchFamily="34" charset="0"/>
              <a:buChar char="–"/>
            </a:pPr>
            <a:r>
              <a:rPr lang="en-GB" sz="1600" dirty="0" smtClean="0">
                <a:solidFill>
                  <a:schemeClr val="tx1"/>
                </a:solidFill>
              </a:rPr>
              <a:t>Target immune checkpoints that cancer cells use to avoid detection and elimination by immune cells</a:t>
            </a:r>
          </a:p>
          <a:p>
            <a:pPr marL="606425" lvl="1" indent="-285750">
              <a:spcBef>
                <a:spcPts val="600"/>
              </a:spcBef>
              <a:buFont typeface="Calibri Light" panose="020F0302020204030204" pitchFamily="34" charset="0"/>
              <a:buChar char="–"/>
            </a:pPr>
            <a:r>
              <a:rPr lang="en-GB" sz="1600" dirty="0" smtClean="0">
                <a:solidFill>
                  <a:schemeClr val="tx1"/>
                </a:solidFill>
              </a:rPr>
              <a:t>Examples</a:t>
            </a:r>
          </a:p>
          <a:p>
            <a:pPr marL="822960" lvl="2" indent="-285750">
              <a:spcBef>
                <a:spcPts val="0"/>
              </a:spcBef>
              <a:buFont typeface="Courier New" panose="02070309020205020404" pitchFamily="49" charset="0"/>
              <a:buChar char="o"/>
            </a:pPr>
            <a:r>
              <a:rPr lang="en-GB" sz="1600" dirty="0">
                <a:solidFill>
                  <a:schemeClr val="tx1"/>
                </a:solidFill>
              </a:rPr>
              <a:t>Programmed </a:t>
            </a:r>
            <a:r>
              <a:rPr lang="en-GB" sz="1600" dirty="0" smtClean="0">
                <a:solidFill>
                  <a:schemeClr val="tx1"/>
                </a:solidFill>
              </a:rPr>
              <a:t>death-1 (PD-1) </a:t>
            </a:r>
            <a:r>
              <a:rPr lang="en-GB" sz="1600" dirty="0">
                <a:solidFill>
                  <a:schemeClr val="tx1"/>
                </a:solidFill>
              </a:rPr>
              <a:t>inhibitors</a:t>
            </a:r>
            <a:r>
              <a:rPr lang="en-GB" sz="1600" dirty="0" smtClean="0">
                <a:solidFill>
                  <a:schemeClr val="tx1"/>
                </a:solidFill>
              </a:rPr>
              <a:t>: pembrolizumab and </a:t>
            </a:r>
            <a:r>
              <a:rPr lang="en-GB" sz="1600" dirty="0">
                <a:solidFill>
                  <a:schemeClr val="tx1"/>
                </a:solidFill>
              </a:rPr>
              <a:t>n</a:t>
            </a:r>
            <a:r>
              <a:rPr lang="en-GB" sz="1600" dirty="0" smtClean="0">
                <a:solidFill>
                  <a:schemeClr val="tx1"/>
                </a:solidFill>
              </a:rPr>
              <a:t>ivolumab </a:t>
            </a:r>
          </a:p>
          <a:p>
            <a:pPr marL="822960" lvl="2" indent="-285750">
              <a:spcBef>
                <a:spcPts val="0"/>
              </a:spcBef>
              <a:buFont typeface="Courier New" panose="02070309020205020404" pitchFamily="49" charset="0"/>
              <a:buChar char="o"/>
            </a:pPr>
            <a:r>
              <a:rPr lang="en-GB" sz="1600" dirty="0">
                <a:solidFill>
                  <a:schemeClr val="tx1"/>
                </a:solidFill>
              </a:rPr>
              <a:t>Cytotoxic T-lymphocyte-associated protein 4 (</a:t>
            </a:r>
            <a:r>
              <a:rPr lang="en-GB" sz="1600" dirty="0" smtClean="0">
                <a:solidFill>
                  <a:schemeClr val="tx1"/>
                </a:solidFill>
              </a:rPr>
              <a:t>CTLA-4) inhibitor: </a:t>
            </a:r>
            <a:r>
              <a:rPr lang="en-GB" sz="1600" dirty="0">
                <a:solidFill>
                  <a:schemeClr val="tx1"/>
                </a:solidFill>
              </a:rPr>
              <a:t>ipilimumab </a:t>
            </a:r>
            <a:endParaRPr lang="en-GB" sz="1600" dirty="0" smtClean="0">
              <a:solidFill>
                <a:schemeClr val="tx1"/>
              </a:solidFill>
            </a:endParaRPr>
          </a:p>
          <a:p>
            <a:pPr marL="274320" indent="-274320">
              <a:spcBef>
                <a:spcPts val="600"/>
              </a:spcBef>
              <a:spcAft>
                <a:spcPts val="300"/>
              </a:spcAft>
              <a:buFont typeface="Arial"/>
              <a:buChar char="•"/>
            </a:pPr>
            <a:r>
              <a:rPr lang="en-GB" sz="1600" dirty="0" smtClean="0">
                <a:solidFill>
                  <a:schemeClr val="tx1"/>
                </a:solidFill>
              </a:rPr>
              <a:t>Angiogenesis inhibitors</a:t>
            </a:r>
            <a:r>
              <a:rPr lang="en-GB" sz="1600" baseline="30000" dirty="0" smtClean="0">
                <a:solidFill>
                  <a:schemeClr val="tx1"/>
                </a:solidFill>
              </a:rPr>
              <a:t>1</a:t>
            </a:r>
          </a:p>
          <a:p>
            <a:pPr marL="606425" lvl="1" indent="-285750">
              <a:spcBef>
                <a:spcPts val="600"/>
              </a:spcBef>
              <a:buFont typeface="Calibri Light" panose="020F0302020204030204" pitchFamily="34" charset="0"/>
              <a:buChar char="–"/>
            </a:pPr>
            <a:r>
              <a:rPr lang="en-GB" sz="1600" dirty="0" smtClean="0">
                <a:solidFill>
                  <a:schemeClr val="tx1"/>
                </a:solidFill>
              </a:rPr>
              <a:t>Target the growth of new blood vessels</a:t>
            </a:r>
          </a:p>
          <a:p>
            <a:pPr marL="606425" lvl="1" indent="-285750">
              <a:spcBef>
                <a:spcPts val="0"/>
              </a:spcBef>
              <a:buFont typeface="Calibri Light" panose="020F0302020204030204" pitchFamily="34" charset="0"/>
              <a:buChar char="–"/>
            </a:pPr>
            <a:r>
              <a:rPr lang="en-GB" sz="1600" dirty="0" smtClean="0">
                <a:solidFill>
                  <a:schemeClr val="tx1"/>
                </a:solidFill>
              </a:rPr>
              <a:t>Several candidates in development</a:t>
            </a:r>
          </a:p>
        </p:txBody>
      </p:sp>
      <p:sp>
        <p:nvSpPr>
          <p:cNvPr id="5" name="TextBox 4"/>
          <p:cNvSpPr txBox="1"/>
          <p:nvPr/>
        </p:nvSpPr>
        <p:spPr>
          <a:xfrm>
            <a:off x="7248909" y="4863727"/>
            <a:ext cx="1770036" cy="246221"/>
          </a:xfrm>
          <a:prstGeom prst="rect">
            <a:avLst/>
          </a:prstGeom>
          <a:noFill/>
        </p:spPr>
        <p:txBody>
          <a:bodyPr wrap="none" rtlCol="0">
            <a:spAutoFit/>
          </a:bodyPr>
          <a:lstStyle/>
          <a:p>
            <a:r>
              <a:rPr lang="en-GB" sz="1000" dirty="0" smtClean="0"/>
              <a:t>Adapted from Collins, 2016</a:t>
            </a:r>
            <a:r>
              <a:rPr lang="en-GB" sz="1000" baseline="30000" dirty="0" smtClean="0"/>
              <a:t>2</a:t>
            </a:r>
            <a:endParaRPr lang="en-GB" sz="1000" baseline="30000" dirty="0"/>
          </a:p>
        </p:txBody>
      </p:sp>
      <p:sp>
        <p:nvSpPr>
          <p:cNvPr id="7" name="TextBox 6"/>
          <p:cNvSpPr txBox="1"/>
          <p:nvPr/>
        </p:nvSpPr>
        <p:spPr>
          <a:xfrm>
            <a:off x="4404728" y="1383514"/>
            <a:ext cx="4546511" cy="584775"/>
          </a:xfrm>
          <a:prstGeom prst="rect">
            <a:avLst/>
          </a:prstGeom>
          <a:noFill/>
        </p:spPr>
        <p:txBody>
          <a:bodyPr wrap="square" rtlCol="0">
            <a:spAutoFit/>
          </a:bodyPr>
          <a:lstStyle/>
          <a:p>
            <a:pPr algn="ctr"/>
            <a:r>
              <a:rPr lang="en-GB" sz="1600" b="1" dirty="0" smtClean="0"/>
              <a:t>Mechanism of action of immune </a:t>
            </a:r>
          </a:p>
          <a:p>
            <a:pPr algn="ctr"/>
            <a:r>
              <a:rPr lang="en-GB" sz="1600" b="1" dirty="0" smtClean="0"/>
              <a:t>checkpoint inhibitors</a:t>
            </a:r>
            <a:r>
              <a:rPr lang="en-GB" sz="1600" b="1" baseline="30000" dirty="0" smtClean="0"/>
              <a:t>2</a:t>
            </a:r>
            <a:endParaRPr lang="en-GB" sz="1600" b="1" baseline="30000" dirty="0"/>
          </a:p>
        </p:txBody>
      </p:sp>
      <p:sp>
        <p:nvSpPr>
          <p:cNvPr id="8" name="TextBox 7"/>
          <p:cNvSpPr txBox="1"/>
          <p:nvPr/>
        </p:nvSpPr>
        <p:spPr>
          <a:xfrm>
            <a:off x="136525" y="6272396"/>
            <a:ext cx="5929828" cy="338554"/>
          </a:xfrm>
          <a:prstGeom prst="rect">
            <a:avLst/>
          </a:prstGeom>
          <a:noFill/>
        </p:spPr>
        <p:txBody>
          <a:bodyPr wrap="none" rtlCol="0">
            <a:spAutoFit/>
          </a:bodyPr>
          <a:lstStyle/>
          <a:p>
            <a:pPr marL="228600" lvl="0" indent="-228600">
              <a:buFont typeface="+mj-lt"/>
              <a:buAutoNum type="arabicPeriod"/>
            </a:pPr>
            <a:r>
              <a:rPr lang="en-GB" sz="800" dirty="0">
                <a:solidFill>
                  <a:prstClr val="black"/>
                </a:solidFill>
              </a:rPr>
              <a:t>http://www.cancer.org/acs/groups/cid/documents/webcontent/003134-pdf.pdf. Accessed April 4, 2016.</a:t>
            </a:r>
          </a:p>
          <a:p>
            <a:pPr marL="228600" indent="-228600">
              <a:buFont typeface="+mj-lt"/>
              <a:buAutoNum type="arabicPeriod"/>
            </a:pPr>
            <a:r>
              <a:rPr lang="en-GB" sz="800" dirty="0" smtClean="0">
                <a:solidFill>
                  <a:prstClr val="black"/>
                </a:solidFill>
              </a:rPr>
              <a:t>https</a:t>
            </a:r>
            <a:r>
              <a:rPr lang="en-GB" sz="800" dirty="0">
                <a:solidFill>
                  <a:prstClr val="black"/>
                </a:solidFill>
              </a:rPr>
              <a:t>://directorsblog.nih.gov/2015/06/09/a-surprising-match-cancer-immunotherapy-and-mismatch-repair/. Accessed May 6, 2016.</a:t>
            </a:r>
            <a:endParaRPr lang="en-GB" sz="800" dirty="0"/>
          </a:p>
        </p:txBody>
      </p:sp>
      <p:sp>
        <p:nvSpPr>
          <p:cNvPr id="10" name="Pentagon 9"/>
          <p:cNvSpPr/>
          <p:nvPr/>
        </p:nvSpPr>
        <p:spPr>
          <a:xfrm>
            <a:off x="-43103" y="1020483"/>
            <a:ext cx="696685" cy="387508"/>
          </a:xfrm>
          <a:prstGeom prst="homePlate">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10800000" scaled="1"/>
            <a:tileRect/>
          </a:gradFill>
          <a:ln>
            <a:no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sz="1600" dirty="0"/>
          </a:p>
        </p:txBody>
      </p:sp>
      <p:sp>
        <p:nvSpPr>
          <p:cNvPr id="11" name="TextBox 10"/>
          <p:cNvSpPr txBox="1"/>
          <p:nvPr/>
        </p:nvSpPr>
        <p:spPr>
          <a:xfrm>
            <a:off x="-27384" y="1044960"/>
            <a:ext cx="655629" cy="338554"/>
          </a:xfrm>
          <a:prstGeom prst="rect">
            <a:avLst/>
          </a:prstGeom>
          <a:noFill/>
        </p:spPr>
        <p:txBody>
          <a:bodyPr wrap="none" rtlCol="0">
            <a:spAutoFit/>
          </a:bodyPr>
          <a:lstStyle/>
          <a:p>
            <a:r>
              <a:rPr lang="en-GB" sz="1600" spc="-38" dirty="0" smtClean="0">
                <a:solidFill>
                  <a:srgbClr val="A7381D"/>
                </a:solidFill>
                <a:ea typeface="+mj-ea"/>
                <a:cs typeface="+mj-cs"/>
              </a:rPr>
              <a:t>27/35</a:t>
            </a:r>
            <a:endParaRPr lang="en-GB" sz="1600" spc="-38" dirty="0">
              <a:solidFill>
                <a:srgbClr val="A7381D"/>
              </a:solidFill>
              <a:ea typeface="+mj-ea"/>
              <a:cs typeface="+mj-cs"/>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04728" y="1990997"/>
            <a:ext cx="4546511" cy="2752262"/>
          </a:xfrm>
          <a:prstGeom prst="rect">
            <a:avLst/>
          </a:prstGeom>
        </p:spPr>
      </p:pic>
      <p:sp>
        <p:nvSpPr>
          <p:cNvPr id="17" name="TextBox 16"/>
          <p:cNvSpPr txBox="1"/>
          <p:nvPr/>
        </p:nvSpPr>
        <p:spPr>
          <a:xfrm>
            <a:off x="4404728" y="4778652"/>
            <a:ext cx="2863300" cy="461665"/>
          </a:xfrm>
          <a:prstGeom prst="rect">
            <a:avLst/>
          </a:prstGeom>
          <a:noFill/>
        </p:spPr>
        <p:txBody>
          <a:bodyPr wrap="square" rtlCol="0">
            <a:spAutoFit/>
          </a:bodyPr>
          <a:lstStyle/>
          <a:p>
            <a:r>
              <a:rPr lang="en-GB" sz="1200" dirty="0" smtClean="0"/>
              <a:t>Anti-PD-1, anti-</a:t>
            </a:r>
            <a:r>
              <a:rPr lang="en-GB" sz="1200" dirty="0"/>
              <a:t>programmed death-1</a:t>
            </a:r>
            <a:r>
              <a:rPr lang="en-GB" sz="1200" dirty="0" smtClean="0"/>
              <a:t>; PD-1, </a:t>
            </a:r>
            <a:r>
              <a:rPr lang="en-GB" sz="1200" dirty="0"/>
              <a:t>p</a:t>
            </a:r>
            <a:r>
              <a:rPr lang="en-GB" sz="1200" dirty="0" smtClean="0"/>
              <a:t>rogrammed death-1.</a:t>
            </a:r>
            <a:endParaRPr lang="en-GB" sz="1200" dirty="0"/>
          </a:p>
        </p:txBody>
      </p:sp>
    </p:spTree>
    <p:extLst>
      <p:ext uri="{BB962C8B-B14F-4D97-AF65-F5344CB8AC3E}">
        <p14:creationId xmlns:p14="http://schemas.microsoft.com/office/powerpoint/2010/main" val="1300919630"/>
      </p:ext>
    </p:extLst>
  </p:cSld>
  <p:clrMapOvr>
    <a:masterClrMapping/>
  </p:clrMapOvr>
  <p:transition spd="slow">
    <p:push dir="u"/>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85799" y="1442358"/>
            <a:ext cx="7698546" cy="3962279"/>
          </a:xfrm>
        </p:spPr>
        <p:txBody>
          <a:bodyPr>
            <a:noAutofit/>
          </a:bodyPr>
          <a:lstStyle/>
          <a:p>
            <a:pPr marL="0" indent="0">
              <a:buNone/>
            </a:pPr>
            <a:r>
              <a:rPr lang="en-GB" sz="1600" dirty="0" smtClean="0">
                <a:solidFill>
                  <a:schemeClr val="tx1"/>
                </a:solidFill>
              </a:rPr>
              <a:t>Fill in the blank:</a:t>
            </a:r>
          </a:p>
          <a:p>
            <a:pPr marL="0" indent="0">
              <a:buNone/>
            </a:pPr>
            <a:r>
              <a:rPr lang="en-GB" sz="1600" dirty="0" smtClean="0">
                <a:solidFill>
                  <a:schemeClr val="tx1"/>
                </a:solidFill>
              </a:rPr>
              <a:t>Watchful waiting is an option in patients with a life expectancy ______ years.</a:t>
            </a:r>
          </a:p>
          <a:p>
            <a:pPr marL="0" indent="0">
              <a:buNone/>
            </a:pPr>
            <a:endParaRPr lang="en-GB" sz="1600" dirty="0">
              <a:solidFill>
                <a:schemeClr val="tx1"/>
              </a:solidFill>
            </a:endParaRPr>
          </a:p>
          <a:p>
            <a:pPr marL="365760" indent="-365760">
              <a:buClr>
                <a:schemeClr val="tx1"/>
              </a:buClr>
              <a:buFont typeface="+mj-lt"/>
              <a:buAutoNum type="arabicPeriod"/>
            </a:pPr>
            <a:r>
              <a:rPr lang="en-GB" sz="1600" dirty="0" smtClean="0">
                <a:solidFill>
                  <a:schemeClr val="tx1"/>
                </a:solidFill>
              </a:rPr>
              <a:t>&gt; 10</a:t>
            </a:r>
            <a:endParaRPr lang="en-GB" sz="1600" dirty="0" smtClean="0">
              <a:solidFill>
                <a:schemeClr val="tx1"/>
              </a:solidFill>
            </a:endParaRPr>
          </a:p>
          <a:p>
            <a:pPr marL="365760" indent="-365760">
              <a:buClr>
                <a:schemeClr val="tx1"/>
              </a:buClr>
              <a:buFont typeface="+mj-lt"/>
              <a:buAutoNum type="arabicPeriod"/>
            </a:pPr>
            <a:r>
              <a:rPr lang="en-GB" sz="1600" dirty="0" smtClean="0">
                <a:solidFill>
                  <a:schemeClr val="tx1"/>
                </a:solidFill>
              </a:rPr>
              <a:t>&lt;10</a:t>
            </a:r>
          </a:p>
          <a:p>
            <a:pPr marL="365760" indent="-365760">
              <a:buClr>
                <a:schemeClr val="tx1"/>
              </a:buClr>
              <a:buFont typeface="+mj-lt"/>
              <a:buAutoNum type="arabicPeriod"/>
            </a:pPr>
            <a:r>
              <a:rPr lang="en-GB" sz="1600" dirty="0" smtClean="0">
                <a:solidFill>
                  <a:schemeClr val="tx1"/>
                </a:solidFill>
              </a:rPr>
              <a:t>&gt; 5</a:t>
            </a:r>
            <a:endParaRPr lang="en-GB" sz="1600" dirty="0" smtClean="0">
              <a:solidFill>
                <a:schemeClr val="tx1"/>
              </a:solidFill>
            </a:endParaRPr>
          </a:p>
          <a:p>
            <a:pPr marL="365760" indent="-365760">
              <a:buClr>
                <a:schemeClr val="tx1"/>
              </a:buClr>
              <a:buFont typeface="+mj-lt"/>
              <a:buAutoNum type="arabicPeriod"/>
            </a:pPr>
            <a:r>
              <a:rPr lang="en-GB" sz="1600" dirty="0" smtClean="0">
                <a:solidFill>
                  <a:schemeClr val="tx1"/>
                </a:solidFill>
              </a:rPr>
              <a:t>&lt; 20</a:t>
            </a:r>
            <a:endParaRPr lang="en-GB" sz="1600" dirty="0" smtClean="0">
              <a:solidFill>
                <a:schemeClr val="tx1"/>
              </a:solidFill>
            </a:endParaRPr>
          </a:p>
          <a:p>
            <a:pPr marL="365760" indent="-365760">
              <a:buNone/>
            </a:pPr>
            <a:endParaRPr lang="en-GB" sz="1600" dirty="0" smtClean="0">
              <a:solidFill>
                <a:schemeClr val="tx1"/>
              </a:solidFill>
            </a:endParaRPr>
          </a:p>
          <a:p>
            <a:endParaRPr lang="en-GB" sz="1600" dirty="0">
              <a:solidFill>
                <a:schemeClr val="tx1"/>
              </a:solidFill>
            </a:endParaRPr>
          </a:p>
          <a:p>
            <a:endParaRPr lang="en-GB" sz="1600" dirty="0">
              <a:solidFill>
                <a:schemeClr val="tx1"/>
              </a:solidFill>
            </a:endParaRPr>
          </a:p>
        </p:txBody>
      </p:sp>
      <p:sp>
        <p:nvSpPr>
          <p:cNvPr id="10" name="Rounded Rectangle 9"/>
          <p:cNvSpPr/>
          <p:nvPr/>
        </p:nvSpPr>
        <p:spPr>
          <a:xfrm>
            <a:off x="517704" y="2842021"/>
            <a:ext cx="1526996" cy="344774"/>
          </a:xfrm>
          <a:prstGeom prst="roundRect">
            <a:avLst/>
          </a:prstGeom>
          <a:solidFill>
            <a:srgbClr val="00B050"/>
          </a:solidFill>
          <a:ln w="6350">
            <a:solidFill>
              <a:srgbClr val="92D050"/>
            </a:solidFill>
          </a:ln>
          <a:effectLst>
            <a:outerShdw blurRad="50800" dist="38100" dir="5400000" algn="t" rotWithShape="0">
              <a:srgbClr val="003E1C">
                <a:alpha val="66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55448" tIns="0" rIns="0" bIns="0" rtlCol="0" anchor="ctr"/>
          <a:lstStyle/>
          <a:p>
            <a:pPr marL="342900" lvl="0" indent="-342900">
              <a:buFont typeface="+mj-lt"/>
              <a:buAutoNum type="arabicPeriod" startAt="2"/>
            </a:pPr>
            <a:r>
              <a:rPr lang="en-GB" sz="1600" dirty="0" smtClean="0">
                <a:cs typeface="Times New Roman"/>
              </a:rPr>
              <a:t>&lt; 10</a:t>
            </a:r>
            <a:endParaRPr lang="en-GB" sz="1600" dirty="0">
              <a:cs typeface="Times New Roman"/>
            </a:endParaRPr>
          </a:p>
        </p:txBody>
      </p:sp>
      <p:pic>
        <p:nvPicPr>
          <p:cNvPr id="11" name="Picture 10"/>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772448" y="2907883"/>
            <a:ext cx="213050" cy="213050"/>
          </a:xfrm>
          <a:prstGeom prst="rect">
            <a:avLst/>
          </a:prstGeom>
        </p:spPr>
      </p:pic>
      <p:sp>
        <p:nvSpPr>
          <p:cNvPr id="2" name="Title 1"/>
          <p:cNvSpPr>
            <a:spLocks noGrp="1"/>
          </p:cNvSpPr>
          <p:nvPr>
            <p:ph type="title"/>
          </p:nvPr>
        </p:nvSpPr>
        <p:spPr>
          <a:xfrm>
            <a:off x="165553" y="84138"/>
            <a:ext cx="7102475" cy="638175"/>
          </a:xfrm>
        </p:spPr>
        <p:txBody>
          <a:bodyPr>
            <a:normAutofit/>
          </a:bodyPr>
          <a:lstStyle/>
          <a:p>
            <a:pPr indent="-274320"/>
            <a:r>
              <a:rPr lang="en-GB" sz="3000" b="1" dirty="0">
                <a:solidFill>
                  <a:schemeClr val="accent2">
                    <a:lumMod val="50000"/>
                  </a:schemeClr>
                </a:solidFill>
                <a:ea typeface="+mj-ea"/>
                <a:cs typeface="+mj-cs"/>
              </a:rPr>
              <a:t>Knowledge Check (2)</a:t>
            </a:r>
          </a:p>
        </p:txBody>
      </p:sp>
      <p:sp>
        <p:nvSpPr>
          <p:cNvPr id="5" name="Pentagon 4"/>
          <p:cNvSpPr/>
          <p:nvPr/>
        </p:nvSpPr>
        <p:spPr>
          <a:xfrm>
            <a:off x="-43103" y="1020483"/>
            <a:ext cx="696685" cy="387508"/>
          </a:xfrm>
          <a:prstGeom prst="homePlate">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10800000" scaled="1"/>
            <a:tileRect/>
          </a:gradFill>
          <a:ln>
            <a:no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sz="1600" dirty="0"/>
          </a:p>
        </p:txBody>
      </p:sp>
      <p:sp>
        <p:nvSpPr>
          <p:cNvPr id="7" name="TextBox 6"/>
          <p:cNvSpPr txBox="1"/>
          <p:nvPr/>
        </p:nvSpPr>
        <p:spPr>
          <a:xfrm>
            <a:off x="-27384" y="1044960"/>
            <a:ext cx="655629" cy="338554"/>
          </a:xfrm>
          <a:prstGeom prst="rect">
            <a:avLst/>
          </a:prstGeom>
          <a:noFill/>
        </p:spPr>
        <p:txBody>
          <a:bodyPr wrap="none" rtlCol="0">
            <a:spAutoFit/>
          </a:bodyPr>
          <a:lstStyle/>
          <a:p>
            <a:r>
              <a:rPr lang="en-GB" sz="1600" spc="-38" dirty="0" smtClean="0">
                <a:solidFill>
                  <a:srgbClr val="A7381D"/>
                </a:solidFill>
                <a:ea typeface="+mj-ea"/>
                <a:cs typeface="+mj-cs"/>
              </a:rPr>
              <a:t>28/35</a:t>
            </a:r>
            <a:endParaRPr lang="en-GB" sz="1600" spc="-38" dirty="0">
              <a:solidFill>
                <a:srgbClr val="A7381D"/>
              </a:solidFill>
              <a:ea typeface="+mj-ea"/>
              <a:cs typeface="+mj-cs"/>
            </a:endParaRPr>
          </a:p>
        </p:txBody>
      </p:sp>
      <p:pic>
        <p:nvPicPr>
          <p:cNvPr id="9" name="Picture 8"/>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475997" y="3443962"/>
            <a:ext cx="3579413" cy="2762444"/>
          </a:xfrm>
          <a:prstGeom prst="rect">
            <a:avLst/>
          </a:prstGeom>
          <a:effectLst>
            <a:softEdge rad="38100"/>
          </a:effectLst>
        </p:spPr>
      </p:pic>
      <p:sp>
        <p:nvSpPr>
          <p:cNvPr id="12" name="Rectangle 2"/>
          <p:cNvSpPr/>
          <p:nvPr/>
        </p:nvSpPr>
        <p:spPr>
          <a:xfrm>
            <a:off x="0" y="2782279"/>
            <a:ext cx="446554" cy="435115"/>
          </a:xfrm>
          <a:custGeom>
            <a:avLst/>
            <a:gdLst>
              <a:gd name="connsiteX0" fmla="*/ 0 w 70318"/>
              <a:gd name="connsiteY0" fmla="*/ 0 h 342305"/>
              <a:gd name="connsiteX1" fmla="*/ 70318 w 70318"/>
              <a:gd name="connsiteY1" fmla="*/ 0 h 342305"/>
              <a:gd name="connsiteX2" fmla="*/ 70318 w 70318"/>
              <a:gd name="connsiteY2" fmla="*/ 342305 h 342305"/>
              <a:gd name="connsiteX3" fmla="*/ 0 w 70318"/>
              <a:gd name="connsiteY3" fmla="*/ 342305 h 342305"/>
              <a:gd name="connsiteX4" fmla="*/ 0 w 70318"/>
              <a:gd name="connsiteY4" fmla="*/ 0 h 342305"/>
              <a:gd name="connsiteX0" fmla="*/ 0 w 203668"/>
              <a:gd name="connsiteY0" fmla="*/ 0 h 342305"/>
              <a:gd name="connsiteX1" fmla="*/ 203668 w 203668"/>
              <a:gd name="connsiteY1" fmla="*/ 0 h 342305"/>
              <a:gd name="connsiteX2" fmla="*/ 70318 w 203668"/>
              <a:gd name="connsiteY2" fmla="*/ 342305 h 342305"/>
              <a:gd name="connsiteX3" fmla="*/ 0 w 203668"/>
              <a:gd name="connsiteY3" fmla="*/ 342305 h 342305"/>
              <a:gd name="connsiteX4" fmla="*/ 0 w 203668"/>
              <a:gd name="connsiteY4" fmla="*/ 0 h 342305"/>
              <a:gd name="connsiteX0" fmla="*/ 114300 w 203668"/>
              <a:gd name="connsiteY0" fmla="*/ 4763 h 342305"/>
              <a:gd name="connsiteX1" fmla="*/ 203668 w 203668"/>
              <a:gd name="connsiteY1" fmla="*/ 0 h 342305"/>
              <a:gd name="connsiteX2" fmla="*/ 70318 w 203668"/>
              <a:gd name="connsiteY2" fmla="*/ 342305 h 342305"/>
              <a:gd name="connsiteX3" fmla="*/ 0 w 203668"/>
              <a:gd name="connsiteY3" fmla="*/ 342305 h 342305"/>
              <a:gd name="connsiteX4" fmla="*/ 114300 w 203668"/>
              <a:gd name="connsiteY4" fmla="*/ 4763 h 342305"/>
              <a:gd name="connsiteX0" fmla="*/ 147637 w 237005"/>
              <a:gd name="connsiteY0" fmla="*/ 4763 h 342305"/>
              <a:gd name="connsiteX1" fmla="*/ 237005 w 237005"/>
              <a:gd name="connsiteY1" fmla="*/ 0 h 342305"/>
              <a:gd name="connsiteX2" fmla="*/ 103655 w 237005"/>
              <a:gd name="connsiteY2" fmla="*/ 342305 h 342305"/>
              <a:gd name="connsiteX3" fmla="*/ 0 w 237005"/>
              <a:gd name="connsiteY3" fmla="*/ 342305 h 342305"/>
              <a:gd name="connsiteX4" fmla="*/ 147637 w 237005"/>
              <a:gd name="connsiteY4" fmla="*/ 4763 h 342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005" h="342305">
                <a:moveTo>
                  <a:pt x="147637" y="4763"/>
                </a:moveTo>
                <a:lnTo>
                  <a:pt x="237005" y="0"/>
                </a:lnTo>
                <a:lnTo>
                  <a:pt x="103655" y="342305"/>
                </a:lnTo>
                <a:lnTo>
                  <a:pt x="0" y="342305"/>
                </a:lnTo>
                <a:lnTo>
                  <a:pt x="147637" y="4763"/>
                </a:lnTo>
                <a:close/>
              </a:path>
            </a:pathLst>
          </a:custGeom>
          <a:gradFill>
            <a:gsLst>
              <a:gs pos="0">
                <a:schemeClr val="bg1">
                  <a:lumMod val="0"/>
                  <a:lumOff val="100000"/>
                  <a:alpha val="19000"/>
                </a:schemeClr>
              </a:gs>
              <a:gs pos="37000">
                <a:srgbClr val="FFFFFF"/>
              </a:gs>
              <a:gs pos="50000">
                <a:schemeClr val="bg1">
                  <a:lumMod val="0"/>
                  <a:lumOff val="100000"/>
                  <a:alpha val="92000"/>
                </a:schemeClr>
              </a:gs>
              <a:gs pos="100000">
                <a:schemeClr val="bg1">
                  <a:alpha val="0"/>
                </a:schemeClr>
              </a:gs>
            </a:gsLst>
            <a:lin ang="5400000" scaled="0"/>
          </a:gradFill>
          <a:ln>
            <a:noFill/>
          </a:ln>
          <a:effectLst>
            <a:glow>
              <a:schemeClr val="bg1">
                <a:alpha val="1000"/>
              </a:schemeClr>
            </a:glow>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3074609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p:cTn id="11" dur="500" fill="hold"/>
                                        <p:tgtEl>
                                          <p:spTgt spid="11"/>
                                        </p:tgtEl>
                                        <p:attrNameLst>
                                          <p:attrName>ppt_w</p:attrName>
                                        </p:attrNameLst>
                                      </p:cBhvr>
                                      <p:tavLst>
                                        <p:tav tm="0">
                                          <p:val>
                                            <p:fltVal val="0"/>
                                          </p:val>
                                        </p:tav>
                                        <p:tav tm="100000">
                                          <p:val>
                                            <p:strVal val="#ppt_w"/>
                                          </p:val>
                                        </p:tav>
                                      </p:tavLst>
                                    </p:anim>
                                    <p:anim calcmode="lin" valueType="num">
                                      <p:cBhvr>
                                        <p:cTn id="12" dur="500" fill="hold"/>
                                        <p:tgtEl>
                                          <p:spTgt spid="11"/>
                                        </p:tgtEl>
                                        <p:attrNameLst>
                                          <p:attrName>ppt_h</p:attrName>
                                        </p:attrNameLst>
                                      </p:cBhvr>
                                      <p:tavLst>
                                        <p:tav tm="0">
                                          <p:val>
                                            <p:fltVal val="0"/>
                                          </p:val>
                                        </p:tav>
                                        <p:tav tm="100000">
                                          <p:val>
                                            <p:strVal val="#ppt_h"/>
                                          </p:val>
                                        </p:tav>
                                      </p:tavLst>
                                    </p:anim>
                                    <p:animEffect transition="in" filter="fade">
                                      <p:cBhvr>
                                        <p:cTn id="13" dur="500"/>
                                        <p:tgtEl>
                                          <p:spTgt spid="11"/>
                                        </p:tgtEl>
                                      </p:cBhvr>
                                    </p:animEffect>
                                  </p:childTnLst>
                                </p:cTn>
                              </p:par>
                            </p:childTnLst>
                          </p:cTn>
                        </p:par>
                        <p:par>
                          <p:cTn id="14" fill="hold">
                            <p:stCondLst>
                              <p:cond delay="1000"/>
                            </p:stCondLst>
                            <p:childTnLst>
                              <p:par>
                                <p:cTn id="15" presetID="42" presetClass="path" presetSubtype="0" accel="50000" decel="50000" fill="hold" grpId="0" nodeType="afterEffect">
                                  <p:stCondLst>
                                    <p:cond delay="0"/>
                                  </p:stCondLst>
                                  <p:childTnLst>
                                    <p:animMotion origin="layout" path="M 4.44444E-6 5.55112E-17 L 0.22708 0.00139 " pathEditMode="relative" rAng="0" ptsTypes="AA">
                                      <p:cBhvr>
                                        <p:cTn id="16" dur="1000" fill="hold"/>
                                        <p:tgtEl>
                                          <p:spTgt spid="12"/>
                                        </p:tgtEl>
                                        <p:attrNameLst>
                                          <p:attrName>ppt_x</p:attrName>
                                          <p:attrName>ppt_y</p:attrName>
                                        </p:attrNameLst>
                                      </p:cBhvr>
                                      <p:rCtr x="11354" y="6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5553" y="84138"/>
            <a:ext cx="7102475" cy="638175"/>
          </a:xfrm>
        </p:spPr>
        <p:txBody>
          <a:bodyPr>
            <a:normAutofit/>
          </a:bodyPr>
          <a:lstStyle/>
          <a:p>
            <a:pPr indent="-274320"/>
            <a:r>
              <a:rPr lang="en-GB" sz="3000" b="1" dirty="0">
                <a:solidFill>
                  <a:schemeClr val="accent2">
                    <a:lumMod val="50000"/>
                  </a:schemeClr>
                </a:solidFill>
                <a:ea typeface="+mj-ea"/>
                <a:cs typeface="+mj-cs"/>
              </a:rPr>
              <a:t>Knowledge Check (3)</a:t>
            </a:r>
          </a:p>
        </p:txBody>
      </p:sp>
      <p:sp>
        <p:nvSpPr>
          <p:cNvPr id="3" name="Content Placeholder 2"/>
          <p:cNvSpPr>
            <a:spLocks noGrp="1"/>
          </p:cNvSpPr>
          <p:nvPr>
            <p:ph idx="1"/>
          </p:nvPr>
        </p:nvSpPr>
        <p:spPr>
          <a:xfrm>
            <a:off x="685799" y="1440649"/>
            <a:ext cx="7231063" cy="3963988"/>
          </a:xfrm>
        </p:spPr>
        <p:txBody>
          <a:bodyPr>
            <a:noAutofit/>
          </a:bodyPr>
          <a:lstStyle/>
          <a:p>
            <a:pPr marL="0" indent="0">
              <a:buNone/>
            </a:pPr>
            <a:r>
              <a:rPr lang="en-GB" sz="1600" dirty="0" smtClean="0">
                <a:solidFill>
                  <a:schemeClr val="tx1"/>
                </a:solidFill>
              </a:rPr>
              <a:t>Fill in the blank:</a:t>
            </a:r>
          </a:p>
          <a:p>
            <a:pPr marL="0" indent="0">
              <a:buNone/>
            </a:pPr>
            <a:r>
              <a:rPr lang="en-GB" sz="1600" dirty="0" smtClean="0">
                <a:solidFill>
                  <a:schemeClr val="tx1"/>
                </a:solidFill>
              </a:rPr>
              <a:t>Active surveillance is an option in patients with a/an _________ risk for prostate cancer.</a:t>
            </a:r>
          </a:p>
          <a:p>
            <a:pPr marL="0" indent="0">
              <a:buNone/>
            </a:pPr>
            <a:endParaRPr lang="en-GB" sz="1600" dirty="0" smtClean="0">
              <a:solidFill>
                <a:schemeClr val="tx1"/>
              </a:solidFill>
            </a:endParaRPr>
          </a:p>
          <a:p>
            <a:pPr marL="365760" indent="-365760">
              <a:buClr>
                <a:schemeClr val="tx1"/>
              </a:buClr>
              <a:buFont typeface="+mj-lt"/>
              <a:buAutoNum type="arabicPeriod"/>
            </a:pPr>
            <a:r>
              <a:rPr lang="en-GB" sz="1600" dirty="0" smtClean="0">
                <a:solidFill>
                  <a:schemeClr val="tx1"/>
                </a:solidFill>
              </a:rPr>
              <a:t>Intermediate</a:t>
            </a:r>
          </a:p>
          <a:p>
            <a:pPr marL="365760" indent="-365760">
              <a:buClr>
                <a:schemeClr val="tx1"/>
              </a:buClr>
              <a:buFont typeface="+mj-lt"/>
              <a:buAutoNum type="arabicPeriod"/>
            </a:pPr>
            <a:r>
              <a:rPr lang="en-GB" sz="1600" dirty="0" smtClean="0">
                <a:solidFill>
                  <a:schemeClr val="tx1"/>
                </a:solidFill>
              </a:rPr>
              <a:t>High</a:t>
            </a:r>
          </a:p>
          <a:p>
            <a:pPr marL="365760" indent="-365760">
              <a:buClr>
                <a:schemeClr val="tx1"/>
              </a:buClr>
              <a:buFont typeface="+mj-lt"/>
              <a:buAutoNum type="arabicPeriod"/>
            </a:pPr>
            <a:r>
              <a:rPr lang="en-GB" sz="1600" dirty="0" smtClean="0">
                <a:solidFill>
                  <a:schemeClr val="tx1"/>
                </a:solidFill>
              </a:rPr>
              <a:t>Low</a:t>
            </a:r>
          </a:p>
          <a:p>
            <a:pPr marL="365760" indent="-365760">
              <a:buClr>
                <a:schemeClr val="tx1"/>
              </a:buClr>
              <a:buFont typeface="+mj-lt"/>
              <a:buAutoNum type="arabicPeriod"/>
            </a:pPr>
            <a:r>
              <a:rPr lang="en-GB" sz="1600" dirty="0" smtClean="0">
                <a:solidFill>
                  <a:schemeClr val="tx1"/>
                </a:solidFill>
              </a:rPr>
              <a:t>Very high</a:t>
            </a:r>
            <a:endParaRPr lang="en-GB" sz="1600" dirty="0">
              <a:solidFill>
                <a:schemeClr val="tx1"/>
              </a:solidFill>
            </a:endParaRPr>
          </a:p>
          <a:p>
            <a:pPr marL="342900" indent="-342900">
              <a:buFont typeface="+mj-lt"/>
              <a:buAutoNum type="arabicPeriod" startAt="4"/>
            </a:pPr>
            <a:endParaRPr lang="en-GB" sz="1600" dirty="0" smtClean="0">
              <a:solidFill>
                <a:schemeClr val="tx1"/>
              </a:solidFill>
            </a:endParaRPr>
          </a:p>
          <a:p>
            <a:pPr marL="0" indent="0">
              <a:buNone/>
            </a:pPr>
            <a:endParaRPr lang="en-GB" sz="1600" dirty="0" smtClean="0">
              <a:solidFill>
                <a:schemeClr val="tx1"/>
              </a:solidFill>
            </a:endParaRPr>
          </a:p>
          <a:p>
            <a:endParaRPr lang="en-GB" sz="1600" dirty="0">
              <a:solidFill>
                <a:schemeClr val="tx1"/>
              </a:solidFill>
            </a:endParaRPr>
          </a:p>
          <a:p>
            <a:endParaRPr lang="en-GB" sz="1600" dirty="0">
              <a:solidFill>
                <a:schemeClr val="tx1"/>
              </a:solidFill>
            </a:endParaRPr>
          </a:p>
        </p:txBody>
      </p:sp>
      <p:sp>
        <p:nvSpPr>
          <p:cNvPr id="5" name="Pentagon 4"/>
          <p:cNvSpPr/>
          <p:nvPr/>
        </p:nvSpPr>
        <p:spPr>
          <a:xfrm>
            <a:off x="-43103" y="1020483"/>
            <a:ext cx="696685" cy="387508"/>
          </a:xfrm>
          <a:prstGeom prst="homePlate">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10800000" scaled="1"/>
            <a:tileRect/>
          </a:gradFill>
          <a:ln>
            <a:no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sz="1600" dirty="0"/>
          </a:p>
        </p:txBody>
      </p:sp>
      <p:sp>
        <p:nvSpPr>
          <p:cNvPr id="7" name="TextBox 6"/>
          <p:cNvSpPr txBox="1"/>
          <p:nvPr/>
        </p:nvSpPr>
        <p:spPr>
          <a:xfrm>
            <a:off x="-27384" y="1044960"/>
            <a:ext cx="655629" cy="338554"/>
          </a:xfrm>
          <a:prstGeom prst="rect">
            <a:avLst/>
          </a:prstGeom>
          <a:noFill/>
        </p:spPr>
        <p:txBody>
          <a:bodyPr wrap="none" rtlCol="0">
            <a:spAutoFit/>
          </a:bodyPr>
          <a:lstStyle/>
          <a:p>
            <a:r>
              <a:rPr lang="en-GB" sz="1600" spc="-38" dirty="0" smtClean="0">
                <a:solidFill>
                  <a:srgbClr val="A7381D"/>
                </a:solidFill>
                <a:ea typeface="+mj-ea"/>
                <a:cs typeface="+mj-cs"/>
              </a:rPr>
              <a:t>29/35</a:t>
            </a:r>
            <a:endParaRPr lang="en-GB" sz="1600" spc="-38" dirty="0">
              <a:solidFill>
                <a:srgbClr val="A7381D"/>
              </a:solidFill>
              <a:ea typeface="+mj-ea"/>
              <a:cs typeface="+mj-cs"/>
            </a:endParaRPr>
          </a:p>
        </p:txBody>
      </p:sp>
      <p:pic>
        <p:nvPicPr>
          <p:cNvPr id="9" name="Picture 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475997" y="3443962"/>
            <a:ext cx="3579413" cy="2762444"/>
          </a:xfrm>
          <a:prstGeom prst="rect">
            <a:avLst/>
          </a:prstGeom>
          <a:effectLst>
            <a:softEdge rad="38100"/>
          </a:effectLst>
        </p:spPr>
      </p:pic>
      <p:sp>
        <p:nvSpPr>
          <p:cNvPr id="12" name="Rectangle 2"/>
          <p:cNvSpPr/>
          <p:nvPr/>
        </p:nvSpPr>
        <p:spPr>
          <a:xfrm>
            <a:off x="11948" y="3140904"/>
            <a:ext cx="446554" cy="435115"/>
          </a:xfrm>
          <a:custGeom>
            <a:avLst/>
            <a:gdLst>
              <a:gd name="connsiteX0" fmla="*/ 0 w 70318"/>
              <a:gd name="connsiteY0" fmla="*/ 0 h 342305"/>
              <a:gd name="connsiteX1" fmla="*/ 70318 w 70318"/>
              <a:gd name="connsiteY1" fmla="*/ 0 h 342305"/>
              <a:gd name="connsiteX2" fmla="*/ 70318 w 70318"/>
              <a:gd name="connsiteY2" fmla="*/ 342305 h 342305"/>
              <a:gd name="connsiteX3" fmla="*/ 0 w 70318"/>
              <a:gd name="connsiteY3" fmla="*/ 342305 h 342305"/>
              <a:gd name="connsiteX4" fmla="*/ 0 w 70318"/>
              <a:gd name="connsiteY4" fmla="*/ 0 h 342305"/>
              <a:gd name="connsiteX0" fmla="*/ 0 w 203668"/>
              <a:gd name="connsiteY0" fmla="*/ 0 h 342305"/>
              <a:gd name="connsiteX1" fmla="*/ 203668 w 203668"/>
              <a:gd name="connsiteY1" fmla="*/ 0 h 342305"/>
              <a:gd name="connsiteX2" fmla="*/ 70318 w 203668"/>
              <a:gd name="connsiteY2" fmla="*/ 342305 h 342305"/>
              <a:gd name="connsiteX3" fmla="*/ 0 w 203668"/>
              <a:gd name="connsiteY3" fmla="*/ 342305 h 342305"/>
              <a:gd name="connsiteX4" fmla="*/ 0 w 203668"/>
              <a:gd name="connsiteY4" fmla="*/ 0 h 342305"/>
              <a:gd name="connsiteX0" fmla="*/ 114300 w 203668"/>
              <a:gd name="connsiteY0" fmla="*/ 4763 h 342305"/>
              <a:gd name="connsiteX1" fmla="*/ 203668 w 203668"/>
              <a:gd name="connsiteY1" fmla="*/ 0 h 342305"/>
              <a:gd name="connsiteX2" fmla="*/ 70318 w 203668"/>
              <a:gd name="connsiteY2" fmla="*/ 342305 h 342305"/>
              <a:gd name="connsiteX3" fmla="*/ 0 w 203668"/>
              <a:gd name="connsiteY3" fmla="*/ 342305 h 342305"/>
              <a:gd name="connsiteX4" fmla="*/ 114300 w 203668"/>
              <a:gd name="connsiteY4" fmla="*/ 4763 h 342305"/>
              <a:gd name="connsiteX0" fmla="*/ 147637 w 237005"/>
              <a:gd name="connsiteY0" fmla="*/ 4763 h 342305"/>
              <a:gd name="connsiteX1" fmla="*/ 237005 w 237005"/>
              <a:gd name="connsiteY1" fmla="*/ 0 h 342305"/>
              <a:gd name="connsiteX2" fmla="*/ 103655 w 237005"/>
              <a:gd name="connsiteY2" fmla="*/ 342305 h 342305"/>
              <a:gd name="connsiteX3" fmla="*/ 0 w 237005"/>
              <a:gd name="connsiteY3" fmla="*/ 342305 h 342305"/>
              <a:gd name="connsiteX4" fmla="*/ 147637 w 237005"/>
              <a:gd name="connsiteY4" fmla="*/ 4763 h 342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005" h="342305">
                <a:moveTo>
                  <a:pt x="147637" y="4763"/>
                </a:moveTo>
                <a:lnTo>
                  <a:pt x="237005" y="0"/>
                </a:lnTo>
                <a:lnTo>
                  <a:pt x="103655" y="342305"/>
                </a:lnTo>
                <a:lnTo>
                  <a:pt x="0" y="342305"/>
                </a:lnTo>
                <a:lnTo>
                  <a:pt x="147637" y="4763"/>
                </a:lnTo>
                <a:close/>
              </a:path>
            </a:pathLst>
          </a:custGeom>
          <a:gradFill>
            <a:gsLst>
              <a:gs pos="0">
                <a:schemeClr val="bg1">
                  <a:lumMod val="0"/>
                  <a:lumOff val="100000"/>
                  <a:alpha val="19000"/>
                </a:schemeClr>
              </a:gs>
              <a:gs pos="37000">
                <a:srgbClr val="FFFFFF"/>
              </a:gs>
              <a:gs pos="50000">
                <a:schemeClr val="bg1">
                  <a:lumMod val="0"/>
                  <a:lumOff val="100000"/>
                  <a:alpha val="92000"/>
                </a:schemeClr>
              </a:gs>
              <a:gs pos="100000">
                <a:schemeClr val="bg1">
                  <a:alpha val="0"/>
                </a:schemeClr>
              </a:gs>
            </a:gsLst>
            <a:lin ang="5400000" scaled="0"/>
          </a:gradFill>
          <a:ln>
            <a:noFill/>
          </a:ln>
          <a:effectLst>
            <a:glow>
              <a:schemeClr val="bg1">
                <a:alpha val="1000"/>
              </a:schemeClr>
            </a:glow>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517704" y="3431394"/>
            <a:ext cx="1526996" cy="344774"/>
          </a:xfrm>
          <a:prstGeom prst="roundRect">
            <a:avLst/>
          </a:prstGeom>
          <a:solidFill>
            <a:srgbClr val="00B050"/>
          </a:solidFill>
          <a:ln w="6350">
            <a:solidFill>
              <a:srgbClr val="92D050"/>
            </a:solidFill>
          </a:ln>
          <a:effectLst>
            <a:outerShdw blurRad="50800" dist="38100" dir="5400000" algn="t" rotWithShape="0">
              <a:srgbClr val="003E1C">
                <a:alpha val="66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55448" tIns="0" rIns="0" bIns="0" rtlCol="0" anchor="ctr"/>
          <a:lstStyle/>
          <a:p>
            <a:pPr marL="342900" lvl="0" indent="-342900">
              <a:buFont typeface="+mj-lt"/>
              <a:buAutoNum type="arabicPeriod" startAt="3"/>
            </a:pPr>
            <a:r>
              <a:rPr lang="en-GB" sz="1600" dirty="0" smtClean="0">
                <a:cs typeface="Times New Roman"/>
              </a:rPr>
              <a:t>Low</a:t>
            </a:r>
            <a:endParaRPr lang="en-GB" sz="1600" dirty="0">
              <a:cs typeface="Times New Roman"/>
            </a:endParaRPr>
          </a:p>
        </p:txBody>
      </p:sp>
      <p:pic>
        <p:nvPicPr>
          <p:cNvPr id="11" name="Picture 10"/>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772448" y="3497256"/>
            <a:ext cx="213050" cy="213050"/>
          </a:xfrm>
          <a:prstGeom prst="rect">
            <a:avLst/>
          </a:prstGeom>
        </p:spPr>
      </p:pic>
    </p:spTree>
    <p:extLst>
      <p:ext uri="{BB962C8B-B14F-4D97-AF65-F5344CB8AC3E}">
        <p14:creationId xmlns:p14="http://schemas.microsoft.com/office/powerpoint/2010/main" val="250098209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p:cTn id="11" dur="500" fill="hold"/>
                                        <p:tgtEl>
                                          <p:spTgt spid="11"/>
                                        </p:tgtEl>
                                        <p:attrNameLst>
                                          <p:attrName>ppt_w</p:attrName>
                                        </p:attrNameLst>
                                      </p:cBhvr>
                                      <p:tavLst>
                                        <p:tav tm="0">
                                          <p:val>
                                            <p:fltVal val="0"/>
                                          </p:val>
                                        </p:tav>
                                        <p:tav tm="100000">
                                          <p:val>
                                            <p:strVal val="#ppt_w"/>
                                          </p:val>
                                        </p:tav>
                                      </p:tavLst>
                                    </p:anim>
                                    <p:anim calcmode="lin" valueType="num">
                                      <p:cBhvr>
                                        <p:cTn id="12" dur="500" fill="hold"/>
                                        <p:tgtEl>
                                          <p:spTgt spid="11"/>
                                        </p:tgtEl>
                                        <p:attrNameLst>
                                          <p:attrName>ppt_h</p:attrName>
                                        </p:attrNameLst>
                                      </p:cBhvr>
                                      <p:tavLst>
                                        <p:tav tm="0">
                                          <p:val>
                                            <p:fltVal val="0"/>
                                          </p:val>
                                        </p:tav>
                                        <p:tav tm="100000">
                                          <p:val>
                                            <p:strVal val="#ppt_h"/>
                                          </p:val>
                                        </p:tav>
                                      </p:tavLst>
                                    </p:anim>
                                    <p:animEffect transition="in" filter="fade">
                                      <p:cBhvr>
                                        <p:cTn id="13" dur="500"/>
                                        <p:tgtEl>
                                          <p:spTgt spid="11"/>
                                        </p:tgtEl>
                                      </p:cBhvr>
                                    </p:animEffect>
                                  </p:childTnLst>
                                </p:cTn>
                              </p:par>
                            </p:childTnLst>
                          </p:cTn>
                        </p:par>
                        <p:par>
                          <p:cTn id="14" fill="hold">
                            <p:stCondLst>
                              <p:cond delay="1000"/>
                            </p:stCondLst>
                            <p:childTnLst>
                              <p:par>
                                <p:cTn id="15" presetID="42" presetClass="path" presetSubtype="0" accel="50000" decel="50000" fill="hold" grpId="0" nodeType="afterEffect">
                                  <p:stCondLst>
                                    <p:cond delay="0"/>
                                  </p:stCondLst>
                                  <p:childTnLst>
                                    <p:animMotion origin="layout" path="M -4.44444E-6 0.03056 L 0.20834 0.03635 " pathEditMode="relative" rAng="0" ptsTypes="AA">
                                      <p:cBhvr>
                                        <p:cTn id="16" dur="1000" fill="hold"/>
                                        <p:tgtEl>
                                          <p:spTgt spid="12"/>
                                        </p:tgtEl>
                                        <p:attrNameLst>
                                          <p:attrName>ppt_x</p:attrName>
                                          <p:attrName>ppt_y</p:attrName>
                                        </p:attrNameLst>
                                      </p:cBhvr>
                                      <p:rCtr x="10417" y="27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5553" y="84138"/>
            <a:ext cx="7102475" cy="638175"/>
          </a:xfrm>
        </p:spPr>
        <p:txBody>
          <a:bodyPr>
            <a:normAutofit/>
          </a:bodyPr>
          <a:lstStyle/>
          <a:p>
            <a:pPr indent="-274320"/>
            <a:r>
              <a:rPr lang="en-GB" sz="3000" b="1" dirty="0">
                <a:solidFill>
                  <a:schemeClr val="accent2">
                    <a:lumMod val="50000"/>
                  </a:schemeClr>
                </a:solidFill>
                <a:ea typeface="+mj-ea"/>
                <a:cs typeface="+mj-cs"/>
              </a:rPr>
              <a:t>Knowledge Check (4)</a:t>
            </a:r>
          </a:p>
        </p:txBody>
      </p:sp>
      <p:sp>
        <p:nvSpPr>
          <p:cNvPr id="3" name="Content Placeholder 2"/>
          <p:cNvSpPr>
            <a:spLocks noGrp="1"/>
          </p:cNvSpPr>
          <p:nvPr>
            <p:ph idx="1"/>
          </p:nvPr>
        </p:nvSpPr>
        <p:spPr>
          <a:xfrm>
            <a:off x="685800" y="1442358"/>
            <a:ext cx="7231062" cy="3962279"/>
          </a:xfrm>
        </p:spPr>
        <p:txBody>
          <a:bodyPr>
            <a:noAutofit/>
          </a:bodyPr>
          <a:lstStyle/>
          <a:p>
            <a:pPr marL="0" indent="0">
              <a:buNone/>
            </a:pPr>
            <a:r>
              <a:rPr lang="en-GB" sz="1600" dirty="0" smtClean="0">
                <a:solidFill>
                  <a:schemeClr val="tx1"/>
                </a:solidFill>
              </a:rPr>
              <a:t>Which of the following procedures is/are a part of radical prostatectomy?</a:t>
            </a:r>
          </a:p>
          <a:p>
            <a:pPr marL="0" indent="0">
              <a:buNone/>
            </a:pPr>
            <a:endParaRPr lang="en-GB" sz="1600" dirty="0" smtClean="0">
              <a:solidFill>
                <a:schemeClr val="tx1"/>
              </a:solidFill>
            </a:endParaRPr>
          </a:p>
          <a:p>
            <a:pPr marL="365760" indent="-365760">
              <a:buClr>
                <a:schemeClr val="tx1"/>
              </a:buClr>
              <a:buFont typeface="+mj-lt"/>
              <a:buAutoNum type="arabicPeriod"/>
            </a:pPr>
            <a:r>
              <a:rPr lang="en-GB" sz="1600" dirty="0" smtClean="0">
                <a:solidFill>
                  <a:schemeClr val="tx1"/>
                </a:solidFill>
              </a:rPr>
              <a:t>Transurethral resection</a:t>
            </a:r>
          </a:p>
          <a:p>
            <a:pPr marL="365760" indent="-365760">
              <a:buClr>
                <a:schemeClr val="tx1"/>
              </a:buClr>
              <a:buFont typeface="+mj-lt"/>
              <a:buAutoNum type="arabicPeriod"/>
            </a:pPr>
            <a:r>
              <a:rPr lang="en-GB" sz="1600" dirty="0" smtClean="0">
                <a:solidFill>
                  <a:schemeClr val="tx1"/>
                </a:solidFill>
              </a:rPr>
              <a:t>LND</a:t>
            </a:r>
          </a:p>
          <a:p>
            <a:pPr marL="365760" indent="-365760">
              <a:buClr>
                <a:schemeClr val="tx1"/>
              </a:buClr>
              <a:buFont typeface="+mj-lt"/>
              <a:buAutoNum type="arabicPeriod"/>
            </a:pPr>
            <a:r>
              <a:rPr lang="en-GB" sz="1600" dirty="0" smtClean="0">
                <a:solidFill>
                  <a:schemeClr val="tx1"/>
                </a:solidFill>
              </a:rPr>
              <a:t>Resection of seminal vesicles</a:t>
            </a:r>
          </a:p>
          <a:p>
            <a:pPr marL="365760" indent="-365760">
              <a:buClr>
                <a:schemeClr val="tx1"/>
              </a:buClr>
              <a:buFont typeface="+mj-lt"/>
              <a:buAutoNum type="arabicPeriod"/>
            </a:pPr>
            <a:r>
              <a:rPr lang="en-GB" sz="1600" dirty="0" smtClean="0">
                <a:solidFill>
                  <a:schemeClr val="tx1"/>
                </a:solidFill>
              </a:rPr>
              <a:t>Removal of testes</a:t>
            </a:r>
            <a:endParaRPr lang="en-GB" sz="1600" dirty="0">
              <a:solidFill>
                <a:schemeClr val="tx1"/>
              </a:solidFill>
            </a:endParaRPr>
          </a:p>
          <a:p>
            <a:pPr marL="342900" indent="-342900">
              <a:buFont typeface="+mj-lt"/>
              <a:buAutoNum type="arabicPeriod" startAt="4"/>
            </a:pPr>
            <a:endParaRPr lang="en-GB" sz="1600" dirty="0" smtClean="0">
              <a:solidFill>
                <a:schemeClr val="tx1"/>
              </a:solidFill>
            </a:endParaRPr>
          </a:p>
          <a:p>
            <a:pPr marL="0" indent="0">
              <a:buNone/>
            </a:pPr>
            <a:endParaRPr lang="en-GB" sz="1600" dirty="0" smtClean="0">
              <a:solidFill>
                <a:schemeClr val="tx1"/>
              </a:solidFill>
            </a:endParaRPr>
          </a:p>
          <a:p>
            <a:endParaRPr lang="en-GB" sz="1600" dirty="0">
              <a:solidFill>
                <a:schemeClr val="tx1"/>
              </a:solidFill>
            </a:endParaRPr>
          </a:p>
          <a:p>
            <a:endParaRPr lang="en-GB" sz="1600" dirty="0">
              <a:solidFill>
                <a:schemeClr val="tx1"/>
              </a:solidFill>
            </a:endParaRPr>
          </a:p>
        </p:txBody>
      </p:sp>
      <p:sp>
        <p:nvSpPr>
          <p:cNvPr id="5" name="Pentagon 4"/>
          <p:cNvSpPr/>
          <p:nvPr/>
        </p:nvSpPr>
        <p:spPr>
          <a:xfrm>
            <a:off x="-43103" y="1020483"/>
            <a:ext cx="696685" cy="387508"/>
          </a:xfrm>
          <a:prstGeom prst="homePlate">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10800000" scaled="1"/>
            <a:tileRect/>
          </a:gradFill>
          <a:ln>
            <a:no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sz="1600" dirty="0"/>
          </a:p>
        </p:txBody>
      </p:sp>
      <p:sp>
        <p:nvSpPr>
          <p:cNvPr id="7" name="TextBox 6"/>
          <p:cNvSpPr txBox="1"/>
          <p:nvPr/>
        </p:nvSpPr>
        <p:spPr>
          <a:xfrm>
            <a:off x="-27384" y="1044960"/>
            <a:ext cx="655629" cy="338554"/>
          </a:xfrm>
          <a:prstGeom prst="rect">
            <a:avLst/>
          </a:prstGeom>
          <a:noFill/>
        </p:spPr>
        <p:txBody>
          <a:bodyPr wrap="none" rtlCol="0">
            <a:spAutoFit/>
          </a:bodyPr>
          <a:lstStyle/>
          <a:p>
            <a:r>
              <a:rPr lang="en-GB" sz="1600" spc="-38" dirty="0" smtClean="0">
                <a:solidFill>
                  <a:srgbClr val="A7381D"/>
                </a:solidFill>
                <a:ea typeface="+mj-ea"/>
                <a:cs typeface="+mj-cs"/>
              </a:rPr>
              <a:t>30/35</a:t>
            </a:r>
            <a:endParaRPr lang="en-GB" sz="1600" spc="-38" dirty="0">
              <a:solidFill>
                <a:srgbClr val="A7381D"/>
              </a:solidFill>
              <a:ea typeface="+mj-ea"/>
              <a:cs typeface="+mj-cs"/>
            </a:endParaRPr>
          </a:p>
        </p:txBody>
      </p:sp>
      <p:sp>
        <p:nvSpPr>
          <p:cNvPr id="8" name="TextBox 7"/>
          <p:cNvSpPr txBox="1"/>
          <p:nvPr/>
        </p:nvSpPr>
        <p:spPr>
          <a:xfrm>
            <a:off x="685799" y="3814356"/>
            <a:ext cx="4271211" cy="276999"/>
          </a:xfrm>
          <a:prstGeom prst="rect">
            <a:avLst/>
          </a:prstGeom>
          <a:noFill/>
        </p:spPr>
        <p:txBody>
          <a:bodyPr wrap="square" rtlCol="0">
            <a:spAutoFit/>
          </a:bodyPr>
          <a:lstStyle/>
          <a:p>
            <a:r>
              <a:rPr lang="en-GB" sz="1200" dirty="0" smtClean="0"/>
              <a:t>LND, </a:t>
            </a:r>
            <a:r>
              <a:rPr lang="en-GB" sz="1200" dirty="0" smtClean="0">
                <a:solidFill>
                  <a:srgbClr val="000000"/>
                </a:solidFill>
              </a:rPr>
              <a:t>lymph node dissection</a:t>
            </a:r>
            <a:r>
              <a:rPr lang="en-GB" sz="1200" dirty="0" smtClean="0"/>
              <a:t>.</a:t>
            </a:r>
            <a:endParaRPr lang="en-GB" sz="1200" dirty="0"/>
          </a:p>
        </p:txBody>
      </p:sp>
      <p:pic>
        <p:nvPicPr>
          <p:cNvPr id="10" name="Picture 9"/>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475997" y="3443962"/>
            <a:ext cx="3579413" cy="2762444"/>
          </a:xfrm>
          <a:prstGeom prst="rect">
            <a:avLst/>
          </a:prstGeom>
          <a:effectLst>
            <a:softEdge rad="38100"/>
          </a:effectLst>
        </p:spPr>
      </p:pic>
      <p:sp>
        <p:nvSpPr>
          <p:cNvPr id="13" name="Rounded Rectangle 12"/>
          <p:cNvSpPr/>
          <p:nvPr/>
        </p:nvSpPr>
        <p:spPr>
          <a:xfrm>
            <a:off x="515856" y="2840200"/>
            <a:ext cx="3598944" cy="344774"/>
          </a:xfrm>
          <a:prstGeom prst="roundRect">
            <a:avLst/>
          </a:prstGeom>
          <a:solidFill>
            <a:srgbClr val="00B050"/>
          </a:solidFill>
          <a:ln w="6350">
            <a:solidFill>
              <a:srgbClr val="92D050"/>
            </a:solidFill>
          </a:ln>
          <a:effectLst>
            <a:outerShdw blurRad="50800" dist="38100" dir="5400000" algn="t" rotWithShape="0">
              <a:srgbClr val="003E1C">
                <a:alpha val="66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55448" tIns="0" rIns="0" bIns="0" rtlCol="0" anchor="ctr"/>
          <a:lstStyle/>
          <a:p>
            <a:pPr marL="342900" lvl="0" indent="-342900">
              <a:buFont typeface="+mj-lt"/>
              <a:buAutoNum type="arabicPeriod" startAt="3"/>
            </a:pPr>
            <a:r>
              <a:rPr lang="en-GB" sz="1600" dirty="0">
                <a:cs typeface="Times New Roman"/>
              </a:rPr>
              <a:t>Resection of seminal </a:t>
            </a:r>
            <a:r>
              <a:rPr lang="en-GB" sz="1600" dirty="0" smtClean="0">
                <a:cs typeface="Times New Roman"/>
              </a:rPr>
              <a:t>vesicles</a:t>
            </a:r>
            <a:endParaRPr lang="en-GB" sz="1600" dirty="0">
              <a:cs typeface="Times New Roman"/>
            </a:endParaRPr>
          </a:p>
        </p:txBody>
      </p:sp>
      <p:pic>
        <p:nvPicPr>
          <p:cNvPr id="14" name="Picture 13"/>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788423" y="2906062"/>
            <a:ext cx="213050" cy="213050"/>
          </a:xfrm>
          <a:prstGeom prst="rect">
            <a:avLst/>
          </a:prstGeom>
        </p:spPr>
      </p:pic>
      <p:sp>
        <p:nvSpPr>
          <p:cNvPr id="15" name="Rectangle 2"/>
          <p:cNvSpPr/>
          <p:nvPr/>
        </p:nvSpPr>
        <p:spPr>
          <a:xfrm>
            <a:off x="0" y="2782279"/>
            <a:ext cx="446554" cy="435115"/>
          </a:xfrm>
          <a:custGeom>
            <a:avLst/>
            <a:gdLst>
              <a:gd name="connsiteX0" fmla="*/ 0 w 70318"/>
              <a:gd name="connsiteY0" fmla="*/ 0 h 342305"/>
              <a:gd name="connsiteX1" fmla="*/ 70318 w 70318"/>
              <a:gd name="connsiteY1" fmla="*/ 0 h 342305"/>
              <a:gd name="connsiteX2" fmla="*/ 70318 w 70318"/>
              <a:gd name="connsiteY2" fmla="*/ 342305 h 342305"/>
              <a:gd name="connsiteX3" fmla="*/ 0 w 70318"/>
              <a:gd name="connsiteY3" fmla="*/ 342305 h 342305"/>
              <a:gd name="connsiteX4" fmla="*/ 0 w 70318"/>
              <a:gd name="connsiteY4" fmla="*/ 0 h 342305"/>
              <a:gd name="connsiteX0" fmla="*/ 0 w 203668"/>
              <a:gd name="connsiteY0" fmla="*/ 0 h 342305"/>
              <a:gd name="connsiteX1" fmla="*/ 203668 w 203668"/>
              <a:gd name="connsiteY1" fmla="*/ 0 h 342305"/>
              <a:gd name="connsiteX2" fmla="*/ 70318 w 203668"/>
              <a:gd name="connsiteY2" fmla="*/ 342305 h 342305"/>
              <a:gd name="connsiteX3" fmla="*/ 0 w 203668"/>
              <a:gd name="connsiteY3" fmla="*/ 342305 h 342305"/>
              <a:gd name="connsiteX4" fmla="*/ 0 w 203668"/>
              <a:gd name="connsiteY4" fmla="*/ 0 h 342305"/>
              <a:gd name="connsiteX0" fmla="*/ 114300 w 203668"/>
              <a:gd name="connsiteY0" fmla="*/ 4763 h 342305"/>
              <a:gd name="connsiteX1" fmla="*/ 203668 w 203668"/>
              <a:gd name="connsiteY1" fmla="*/ 0 h 342305"/>
              <a:gd name="connsiteX2" fmla="*/ 70318 w 203668"/>
              <a:gd name="connsiteY2" fmla="*/ 342305 h 342305"/>
              <a:gd name="connsiteX3" fmla="*/ 0 w 203668"/>
              <a:gd name="connsiteY3" fmla="*/ 342305 h 342305"/>
              <a:gd name="connsiteX4" fmla="*/ 114300 w 203668"/>
              <a:gd name="connsiteY4" fmla="*/ 4763 h 342305"/>
              <a:gd name="connsiteX0" fmla="*/ 147637 w 237005"/>
              <a:gd name="connsiteY0" fmla="*/ 4763 h 342305"/>
              <a:gd name="connsiteX1" fmla="*/ 237005 w 237005"/>
              <a:gd name="connsiteY1" fmla="*/ 0 h 342305"/>
              <a:gd name="connsiteX2" fmla="*/ 103655 w 237005"/>
              <a:gd name="connsiteY2" fmla="*/ 342305 h 342305"/>
              <a:gd name="connsiteX3" fmla="*/ 0 w 237005"/>
              <a:gd name="connsiteY3" fmla="*/ 342305 h 342305"/>
              <a:gd name="connsiteX4" fmla="*/ 147637 w 237005"/>
              <a:gd name="connsiteY4" fmla="*/ 4763 h 342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005" h="342305">
                <a:moveTo>
                  <a:pt x="147637" y="4763"/>
                </a:moveTo>
                <a:lnTo>
                  <a:pt x="237005" y="0"/>
                </a:lnTo>
                <a:lnTo>
                  <a:pt x="103655" y="342305"/>
                </a:lnTo>
                <a:lnTo>
                  <a:pt x="0" y="342305"/>
                </a:lnTo>
                <a:lnTo>
                  <a:pt x="147637" y="4763"/>
                </a:lnTo>
                <a:close/>
              </a:path>
            </a:pathLst>
          </a:custGeom>
          <a:gradFill>
            <a:gsLst>
              <a:gs pos="0">
                <a:schemeClr val="bg1">
                  <a:lumMod val="0"/>
                  <a:lumOff val="100000"/>
                  <a:alpha val="19000"/>
                </a:schemeClr>
              </a:gs>
              <a:gs pos="37000">
                <a:srgbClr val="FFFFFF"/>
              </a:gs>
              <a:gs pos="50000">
                <a:schemeClr val="bg1">
                  <a:lumMod val="0"/>
                  <a:lumOff val="100000"/>
                  <a:alpha val="92000"/>
                </a:schemeClr>
              </a:gs>
              <a:gs pos="100000">
                <a:schemeClr val="bg1">
                  <a:alpha val="0"/>
                </a:schemeClr>
              </a:gs>
            </a:gsLst>
            <a:lin ang="5400000" scaled="0"/>
          </a:gradFill>
          <a:ln>
            <a:noFill/>
          </a:ln>
          <a:effectLst>
            <a:glow>
              <a:schemeClr val="bg1">
                <a:alpha val="1000"/>
              </a:schemeClr>
            </a:glow>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3632036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p:cTn id="11" dur="500" fill="hold"/>
                                        <p:tgtEl>
                                          <p:spTgt spid="14"/>
                                        </p:tgtEl>
                                        <p:attrNameLst>
                                          <p:attrName>ppt_w</p:attrName>
                                        </p:attrNameLst>
                                      </p:cBhvr>
                                      <p:tavLst>
                                        <p:tav tm="0">
                                          <p:val>
                                            <p:fltVal val="0"/>
                                          </p:val>
                                        </p:tav>
                                        <p:tav tm="100000">
                                          <p:val>
                                            <p:strVal val="#ppt_w"/>
                                          </p:val>
                                        </p:tav>
                                      </p:tavLst>
                                    </p:anim>
                                    <p:anim calcmode="lin" valueType="num">
                                      <p:cBhvr>
                                        <p:cTn id="12" dur="500" fill="hold"/>
                                        <p:tgtEl>
                                          <p:spTgt spid="14"/>
                                        </p:tgtEl>
                                        <p:attrNameLst>
                                          <p:attrName>ppt_h</p:attrName>
                                        </p:attrNameLst>
                                      </p:cBhvr>
                                      <p:tavLst>
                                        <p:tav tm="0">
                                          <p:val>
                                            <p:fltVal val="0"/>
                                          </p:val>
                                        </p:tav>
                                        <p:tav tm="100000">
                                          <p:val>
                                            <p:strVal val="#ppt_h"/>
                                          </p:val>
                                        </p:tav>
                                      </p:tavLst>
                                    </p:anim>
                                    <p:animEffect transition="in" filter="fade">
                                      <p:cBhvr>
                                        <p:cTn id="13" dur="500"/>
                                        <p:tgtEl>
                                          <p:spTgt spid="14"/>
                                        </p:tgtEl>
                                      </p:cBhvr>
                                    </p:animEffect>
                                  </p:childTnLst>
                                </p:cTn>
                              </p:par>
                            </p:childTnLst>
                          </p:cTn>
                        </p:par>
                        <p:par>
                          <p:cTn id="14" fill="hold">
                            <p:stCondLst>
                              <p:cond delay="1000"/>
                            </p:stCondLst>
                            <p:childTnLst>
                              <p:par>
                                <p:cTn id="15" presetID="42" presetClass="path" presetSubtype="0" accel="50000" decel="50000" fill="hold" grpId="0" nodeType="afterEffect">
                                  <p:stCondLst>
                                    <p:cond delay="0"/>
                                  </p:stCondLst>
                                  <p:childTnLst>
                                    <p:animMotion origin="layout" path="M 4.44444E-6 5.55112E-17 L 0.43958 0.00185 " pathEditMode="relative" rAng="0" ptsTypes="AA">
                                      <p:cBhvr>
                                        <p:cTn id="16" dur="1000" fill="hold"/>
                                        <p:tgtEl>
                                          <p:spTgt spid="15"/>
                                        </p:tgtEl>
                                        <p:attrNameLst>
                                          <p:attrName>ppt_x</p:attrName>
                                          <p:attrName>ppt_y</p:attrName>
                                        </p:attrNameLst>
                                      </p:cBhvr>
                                      <p:rCtr x="21979" y="9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5553" y="84138"/>
            <a:ext cx="7102475" cy="638175"/>
          </a:xfrm>
        </p:spPr>
        <p:txBody>
          <a:bodyPr>
            <a:normAutofit/>
          </a:bodyPr>
          <a:lstStyle/>
          <a:p>
            <a:r>
              <a:rPr lang="en-GB" sz="3000" b="1" dirty="0">
                <a:solidFill>
                  <a:schemeClr val="accent2">
                    <a:lumMod val="50000"/>
                  </a:schemeClr>
                </a:solidFill>
                <a:ea typeface="+mj-ea"/>
                <a:cs typeface="+mj-cs"/>
              </a:rPr>
              <a:t>Knowledge Check (5)</a:t>
            </a:r>
          </a:p>
        </p:txBody>
      </p:sp>
      <p:sp>
        <p:nvSpPr>
          <p:cNvPr id="3" name="Content Placeholder 2"/>
          <p:cNvSpPr>
            <a:spLocks noGrp="1"/>
          </p:cNvSpPr>
          <p:nvPr>
            <p:ph idx="1"/>
          </p:nvPr>
        </p:nvSpPr>
        <p:spPr>
          <a:xfrm>
            <a:off x="685800" y="1442358"/>
            <a:ext cx="7951763" cy="4157663"/>
          </a:xfrm>
        </p:spPr>
        <p:txBody>
          <a:bodyPr>
            <a:normAutofit/>
          </a:bodyPr>
          <a:lstStyle/>
          <a:p>
            <a:pPr marL="0" indent="0">
              <a:buNone/>
            </a:pPr>
            <a:r>
              <a:rPr lang="en-GB" sz="1600" dirty="0" smtClean="0">
                <a:solidFill>
                  <a:schemeClr val="tx1"/>
                </a:solidFill>
              </a:rPr>
              <a:t>Which of the following class of drugs causes a testosterone ‘flare’ when first administered?</a:t>
            </a:r>
          </a:p>
          <a:p>
            <a:endParaRPr lang="en-GB" sz="1600" dirty="0">
              <a:solidFill>
                <a:schemeClr val="tx1"/>
              </a:solidFill>
            </a:endParaRPr>
          </a:p>
          <a:p>
            <a:pPr marL="365760" indent="-365760">
              <a:buClr>
                <a:schemeClr val="tx1"/>
              </a:buClr>
              <a:buFont typeface="+mj-lt"/>
              <a:buAutoNum type="arabicPeriod"/>
            </a:pPr>
            <a:r>
              <a:rPr lang="en-GB" sz="1600" dirty="0" smtClean="0">
                <a:solidFill>
                  <a:schemeClr val="tx1"/>
                </a:solidFill>
              </a:rPr>
              <a:t>LHRH antagonists</a:t>
            </a:r>
          </a:p>
          <a:p>
            <a:pPr marL="365760" indent="-365760">
              <a:buClr>
                <a:schemeClr val="tx1"/>
              </a:buClr>
              <a:buFont typeface="+mj-lt"/>
              <a:buAutoNum type="arabicPeriod"/>
            </a:pPr>
            <a:r>
              <a:rPr lang="en-GB" sz="1600" dirty="0" smtClean="0">
                <a:solidFill>
                  <a:schemeClr val="tx1"/>
                </a:solidFill>
              </a:rPr>
              <a:t>Androgen synthesis inhibitors</a:t>
            </a:r>
          </a:p>
          <a:p>
            <a:pPr marL="365760" indent="-365760">
              <a:buClr>
                <a:schemeClr val="tx1"/>
              </a:buClr>
              <a:buFont typeface="+mj-lt"/>
              <a:buAutoNum type="arabicPeriod"/>
            </a:pPr>
            <a:r>
              <a:rPr lang="en-GB" sz="1600" dirty="0" err="1">
                <a:solidFill>
                  <a:schemeClr val="tx1"/>
                </a:solidFill>
              </a:rPr>
              <a:t>LHRH</a:t>
            </a:r>
            <a:r>
              <a:rPr lang="en-GB" sz="1600" dirty="0">
                <a:solidFill>
                  <a:schemeClr val="tx1"/>
                </a:solidFill>
              </a:rPr>
              <a:t> </a:t>
            </a:r>
            <a:r>
              <a:rPr lang="en-GB" sz="1600" dirty="0" smtClean="0">
                <a:solidFill>
                  <a:schemeClr val="tx1"/>
                </a:solidFill>
              </a:rPr>
              <a:t>agonists</a:t>
            </a:r>
            <a:endParaRPr lang="en-GB" sz="1600" dirty="0">
              <a:solidFill>
                <a:schemeClr val="tx1"/>
              </a:solidFill>
            </a:endParaRPr>
          </a:p>
          <a:p>
            <a:pPr marL="365760" indent="-365760">
              <a:buClr>
                <a:schemeClr val="tx1"/>
              </a:buClr>
              <a:buFont typeface="+mj-lt"/>
              <a:buAutoNum type="arabicPeriod"/>
            </a:pPr>
            <a:r>
              <a:rPr lang="en-GB" sz="1600" dirty="0" err="1" smtClean="0">
                <a:solidFill>
                  <a:schemeClr val="tx1"/>
                </a:solidFill>
              </a:rPr>
              <a:t>Antiandrogens</a:t>
            </a:r>
            <a:endParaRPr lang="en-GB" sz="1600" dirty="0" smtClean="0">
              <a:solidFill>
                <a:schemeClr val="tx1"/>
              </a:solidFill>
            </a:endParaRPr>
          </a:p>
          <a:p>
            <a:endParaRPr lang="en-GB" sz="1600" dirty="0">
              <a:solidFill>
                <a:schemeClr val="tx1"/>
              </a:solidFill>
            </a:endParaRPr>
          </a:p>
        </p:txBody>
      </p:sp>
      <p:sp>
        <p:nvSpPr>
          <p:cNvPr id="5" name="Pentagon 4"/>
          <p:cNvSpPr/>
          <p:nvPr/>
        </p:nvSpPr>
        <p:spPr>
          <a:xfrm>
            <a:off x="-43103" y="1020483"/>
            <a:ext cx="696685" cy="387508"/>
          </a:xfrm>
          <a:prstGeom prst="homePlate">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10800000" scaled="1"/>
            <a:tileRect/>
          </a:gradFill>
          <a:ln>
            <a:no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sz="1600" dirty="0"/>
          </a:p>
        </p:txBody>
      </p:sp>
      <p:sp>
        <p:nvSpPr>
          <p:cNvPr id="6" name="TextBox 5"/>
          <p:cNvSpPr txBox="1"/>
          <p:nvPr/>
        </p:nvSpPr>
        <p:spPr>
          <a:xfrm>
            <a:off x="-27384" y="1044960"/>
            <a:ext cx="655629" cy="338554"/>
          </a:xfrm>
          <a:prstGeom prst="rect">
            <a:avLst/>
          </a:prstGeom>
          <a:noFill/>
        </p:spPr>
        <p:txBody>
          <a:bodyPr wrap="none" rtlCol="0">
            <a:spAutoFit/>
          </a:bodyPr>
          <a:lstStyle/>
          <a:p>
            <a:r>
              <a:rPr lang="en-GB" sz="1600" spc="-38" dirty="0" smtClean="0">
                <a:solidFill>
                  <a:srgbClr val="A7381D"/>
                </a:solidFill>
                <a:ea typeface="+mj-ea"/>
                <a:cs typeface="+mj-cs"/>
              </a:rPr>
              <a:t>31/</a:t>
            </a:r>
            <a:r>
              <a:rPr lang="en-GB" sz="1600" spc="-38" dirty="0" smtClean="0">
                <a:solidFill>
                  <a:srgbClr val="A7381D"/>
                </a:solidFill>
              </a:rPr>
              <a:t>35</a:t>
            </a:r>
            <a:endParaRPr lang="en-GB" sz="1600" spc="-38" dirty="0">
              <a:solidFill>
                <a:srgbClr val="A7381D"/>
              </a:solidFill>
            </a:endParaRPr>
          </a:p>
        </p:txBody>
      </p:sp>
      <p:sp>
        <p:nvSpPr>
          <p:cNvPr id="8" name="TextBox 7"/>
          <p:cNvSpPr txBox="1"/>
          <p:nvPr/>
        </p:nvSpPr>
        <p:spPr>
          <a:xfrm>
            <a:off x="685799" y="4122818"/>
            <a:ext cx="4271211" cy="276999"/>
          </a:xfrm>
          <a:prstGeom prst="rect">
            <a:avLst/>
          </a:prstGeom>
          <a:noFill/>
        </p:spPr>
        <p:txBody>
          <a:bodyPr wrap="square" rtlCol="0">
            <a:spAutoFit/>
          </a:bodyPr>
          <a:lstStyle/>
          <a:p>
            <a:r>
              <a:rPr lang="en-GB" sz="1200" dirty="0" smtClean="0"/>
              <a:t>LHRH, </a:t>
            </a:r>
            <a:r>
              <a:rPr lang="en-GB" sz="1200" dirty="0" smtClean="0">
                <a:solidFill>
                  <a:srgbClr val="000000"/>
                </a:solidFill>
              </a:rPr>
              <a:t>luteinising hormone-releasing hormone</a:t>
            </a:r>
            <a:r>
              <a:rPr lang="en-GB" sz="1200" dirty="0" smtClean="0"/>
              <a:t>.</a:t>
            </a:r>
            <a:endParaRPr lang="en-GB" sz="1200" dirty="0"/>
          </a:p>
        </p:txBody>
      </p:sp>
      <p:pic>
        <p:nvPicPr>
          <p:cNvPr id="10" name="Picture 9"/>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475997" y="3443962"/>
            <a:ext cx="3579413" cy="2762444"/>
          </a:xfrm>
          <a:prstGeom prst="rect">
            <a:avLst/>
          </a:prstGeom>
          <a:effectLst>
            <a:softEdge rad="38100"/>
          </a:effectLst>
        </p:spPr>
      </p:pic>
      <p:sp>
        <p:nvSpPr>
          <p:cNvPr id="14" name="Rounded Rectangle 13"/>
          <p:cNvSpPr/>
          <p:nvPr/>
        </p:nvSpPr>
        <p:spPr>
          <a:xfrm>
            <a:off x="515856" y="3067232"/>
            <a:ext cx="3384956" cy="344774"/>
          </a:xfrm>
          <a:prstGeom prst="roundRect">
            <a:avLst/>
          </a:prstGeom>
          <a:solidFill>
            <a:srgbClr val="00B050"/>
          </a:solidFill>
          <a:ln w="6350">
            <a:solidFill>
              <a:srgbClr val="92D050"/>
            </a:solidFill>
          </a:ln>
          <a:effectLst>
            <a:outerShdw blurRad="50800" dist="38100" dir="5400000" algn="t" rotWithShape="0">
              <a:srgbClr val="003E1C">
                <a:alpha val="66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55448" tIns="0" rIns="0" bIns="0" rtlCol="0" anchor="ctr"/>
          <a:lstStyle/>
          <a:p>
            <a:pPr marL="365760" indent="-365760">
              <a:buClr>
                <a:schemeClr val="bg1"/>
              </a:buClr>
              <a:buFont typeface="+mj-lt"/>
              <a:buAutoNum type="arabicPeriod" startAt="3"/>
            </a:pPr>
            <a:r>
              <a:rPr lang="en-GB" sz="1600" dirty="0">
                <a:solidFill>
                  <a:schemeClr val="bg1"/>
                </a:solidFill>
              </a:rPr>
              <a:t>LHRH agonists</a:t>
            </a:r>
          </a:p>
        </p:txBody>
      </p:sp>
      <p:pic>
        <p:nvPicPr>
          <p:cNvPr id="15" name="Picture 1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575373" y="3133094"/>
            <a:ext cx="213050" cy="213050"/>
          </a:xfrm>
          <a:prstGeom prst="rect">
            <a:avLst/>
          </a:prstGeom>
        </p:spPr>
      </p:pic>
      <p:sp>
        <p:nvSpPr>
          <p:cNvPr id="16" name="Rectangle 2"/>
          <p:cNvSpPr/>
          <p:nvPr/>
        </p:nvSpPr>
        <p:spPr>
          <a:xfrm>
            <a:off x="-3750" y="3128586"/>
            <a:ext cx="446554" cy="435115"/>
          </a:xfrm>
          <a:custGeom>
            <a:avLst/>
            <a:gdLst>
              <a:gd name="connsiteX0" fmla="*/ 0 w 70318"/>
              <a:gd name="connsiteY0" fmla="*/ 0 h 342305"/>
              <a:gd name="connsiteX1" fmla="*/ 70318 w 70318"/>
              <a:gd name="connsiteY1" fmla="*/ 0 h 342305"/>
              <a:gd name="connsiteX2" fmla="*/ 70318 w 70318"/>
              <a:gd name="connsiteY2" fmla="*/ 342305 h 342305"/>
              <a:gd name="connsiteX3" fmla="*/ 0 w 70318"/>
              <a:gd name="connsiteY3" fmla="*/ 342305 h 342305"/>
              <a:gd name="connsiteX4" fmla="*/ 0 w 70318"/>
              <a:gd name="connsiteY4" fmla="*/ 0 h 342305"/>
              <a:gd name="connsiteX0" fmla="*/ 0 w 203668"/>
              <a:gd name="connsiteY0" fmla="*/ 0 h 342305"/>
              <a:gd name="connsiteX1" fmla="*/ 203668 w 203668"/>
              <a:gd name="connsiteY1" fmla="*/ 0 h 342305"/>
              <a:gd name="connsiteX2" fmla="*/ 70318 w 203668"/>
              <a:gd name="connsiteY2" fmla="*/ 342305 h 342305"/>
              <a:gd name="connsiteX3" fmla="*/ 0 w 203668"/>
              <a:gd name="connsiteY3" fmla="*/ 342305 h 342305"/>
              <a:gd name="connsiteX4" fmla="*/ 0 w 203668"/>
              <a:gd name="connsiteY4" fmla="*/ 0 h 342305"/>
              <a:gd name="connsiteX0" fmla="*/ 114300 w 203668"/>
              <a:gd name="connsiteY0" fmla="*/ 4763 h 342305"/>
              <a:gd name="connsiteX1" fmla="*/ 203668 w 203668"/>
              <a:gd name="connsiteY1" fmla="*/ 0 h 342305"/>
              <a:gd name="connsiteX2" fmla="*/ 70318 w 203668"/>
              <a:gd name="connsiteY2" fmla="*/ 342305 h 342305"/>
              <a:gd name="connsiteX3" fmla="*/ 0 w 203668"/>
              <a:gd name="connsiteY3" fmla="*/ 342305 h 342305"/>
              <a:gd name="connsiteX4" fmla="*/ 114300 w 203668"/>
              <a:gd name="connsiteY4" fmla="*/ 4763 h 342305"/>
              <a:gd name="connsiteX0" fmla="*/ 147637 w 237005"/>
              <a:gd name="connsiteY0" fmla="*/ 4763 h 342305"/>
              <a:gd name="connsiteX1" fmla="*/ 237005 w 237005"/>
              <a:gd name="connsiteY1" fmla="*/ 0 h 342305"/>
              <a:gd name="connsiteX2" fmla="*/ 103655 w 237005"/>
              <a:gd name="connsiteY2" fmla="*/ 342305 h 342305"/>
              <a:gd name="connsiteX3" fmla="*/ 0 w 237005"/>
              <a:gd name="connsiteY3" fmla="*/ 342305 h 342305"/>
              <a:gd name="connsiteX4" fmla="*/ 147637 w 237005"/>
              <a:gd name="connsiteY4" fmla="*/ 4763 h 342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005" h="342305">
                <a:moveTo>
                  <a:pt x="147637" y="4763"/>
                </a:moveTo>
                <a:lnTo>
                  <a:pt x="237005" y="0"/>
                </a:lnTo>
                <a:lnTo>
                  <a:pt x="103655" y="342305"/>
                </a:lnTo>
                <a:lnTo>
                  <a:pt x="0" y="342305"/>
                </a:lnTo>
                <a:lnTo>
                  <a:pt x="147637" y="4763"/>
                </a:lnTo>
                <a:close/>
              </a:path>
            </a:pathLst>
          </a:custGeom>
          <a:gradFill>
            <a:gsLst>
              <a:gs pos="0">
                <a:schemeClr val="bg1">
                  <a:lumMod val="0"/>
                  <a:lumOff val="100000"/>
                  <a:alpha val="19000"/>
                </a:schemeClr>
              </a:gs>
              <a:gs pos="37000">
                <a:srgbClr val="FFFFFF"/>
              </a:gs>
              <a:gs pos="50000">
                <a:schemeClr val="bg1">
                  <a:lumMod val="0"/>
                  <a:lumOff val="100000"/>
                  <a:alpha val="92000"/>
                </a:schemeClr>
              </a:gs>
              <a:gs pos="100000">
                <a:schemeClr val="bg1">
                  <a:alpha val="0"/>
                </a:schemeClr>
              </a:gs>
            </a:gsLst>
            <a:lin ang="5400000" scaled="0"/>
          </a:gradFill>
          <a:ln>
            <a:noFill/>
          </a:ln>
          <a:effectLst>
            <a:glow>
              <a:schemeClr val="bg1">
                <a:alpha val="1000"/>
              </a:schemeClr>
            </a:glow>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1553729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p:cTn id="11" dur="500" fill="hold"/>
                                        <p:tgtEl>
                                          <p:spTgt spid="15"/>
                                        </p:tgtEl>
                                        <p:attrNameLst>
                                          <p:attrName>ppt_w</p:attrName>
                                        </p:attrNameLst>
                                      </p:cBhvr>
                                      <p:tavLst>
                                        <p:tav tm="0">
                                          <p:val>
                                            <p:fltVal val="0"/>
                                          </p:val>
                                        </p:tav>
                                        <p:tav tm="100000">
                                          <p:val>
                                            <p:strVal val="#ppt_w"/>
                                          </p:val>
                                        </p:tav>
                                      </p:tavLst>
                                    </p:anim>
                                    <p:anim calcmode="lin" valueType="num">
                                      <p:cBhvr>
                                        <p:cTn id="12" dur="500" fill="hold"/>
                                        <p:tgtEl>
                                          <p:spTgt spid="15"/>
                                        </p:tgtEl>
                                        <p:attrNameLst>
                                          <p:attrName>ppt_h</p:attrName>
                                        </p:attrNameLst>
                                      </p:cBhvr>
                                      <p:tavLst>
                                        <p:tav tm="0">
                                          <p:val>
                                            <p:fltVal val="0"/>
                                          </p:val>
                                        </p:tav>
                                        <p:tav tm="100000">
                                          <p:val>
                                            <p:strVal val="#ppt_h"/>
                                          </p:val>
                                        </p:tav>
                                      </p:tavLst>
                                    </p:anim>
                                    <p:animEffect transition="in" filter="fade">
                                      <p:cBhvr>
                                        <p:cTn id="13" dur="500"/>
                                        <p:tgtEl>
                                          <p:spTgt spid="15"/>
                                        </p:tgtEl>
                                      </p:cBhvr>
                                    </p:animEffect>
                                  </p:childTnLst>
                                </p:cTn>
                              </p:par>
                            </p:childTnLst>
                          </p:cTn>
                        </p:par>
                        <p:par>
                          <p:cTn id="14" fill="hold">
                            <p:stCondLst>
                              <p:cond delay="1000"/>
                            </p:stCondLst>
                            <p:childTnLst>
                              <p:par>
                                <p:cTn id="15" presetID="42" presetClass="path" presetSubtype="0" accel="50000" decel="50000" fill="hold" grpId="0" nodeType="afterEffect">
                                  <p:stCondLst>
                                    <p:cond delay="0"/>
                                  </p:stCondLst>
                                  <p:childTnLst>
                                    <p:animMotion origin="layout" path="M -0.00365 -0.01389 L 0.46042 -0.01203 " pathEditMode="relative" rAng="0" ptsTypes="AA">
                                      <p:cBhvr>
                                        <p:cTn id="16" dur="1000" fill="hold"/>
                                        <p:tgtEl>
                                          <p:spTgt spid="16"/>
                                        </p:tgtEl>
                                        <p:attrNameLst>
                                          <p:attrName>ppt_x</p:attrName>
                                          <p:attrName>ppt_y</p:attrName>
                                        </p:attrNameLst>
                                      </p:cBhvr>
                                      <p:rCtr x="23194" y="9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6"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5553" y="84138"/>
            <a:ext cx="7102475" cy="638175"/>
          </a:xfrm>
        </p:spPr>
        <p:txBody>
          <a:bodyPr>
            <a:normAutofit/>
          </a:bodyPr>
          <a:lstStyle/>
          <a:p>
            <a:r>
              <a:rPr lang="en-GB" sz="3000" b="1" dirty="0">
                <a:solidFill>
                  <a:schemeClr val="accent2">
                    <a:lumMod val="50000"/>
                  </a:schemeClr>
                </a:solidFill>
                <a:ea typeface="+mj-ea"/>
                <a:cs typeface="+mj-cs"/>
              </a:rPr>
              <a:t>Knowledge Check (6)</a:t>
            </a:r>
          </a:p>
        </p:txBody>
      </p:sp>
      <p:sp>
        <p:nvSpPr>
          <p:cNvPr id="3" name="Content Placeholder 2"/>
          <p:cNvSpPr>
            <a:spLocks noGrp="1"/>
          </p:cNvSpPr>
          <p:nvPr>
            <p:ph idx="1"/>
          </p:nvPr>
        </p:nvSpPr>
        <p:spPr>
          <a:xfrm>
            <a:off x="685800" y="1442358"/>
            <a:ext cx="7300636" cy="4157663"/>
          </a:xfrm>
        </p:spPr>
        <p:txBody>
          <a:bodyPr>
            <a:normAutofit/>
          </a:bodyPr>
          <a:lstStyle/>
          <a:p>
            <a:pPr marL="0" indent="0">
              <a:buNone/>
            </a:pPr>
            <a:r>
              <a:rPr lang="en-GB" sz="1600" dirty="0" smtClean="0">
                <a:solidFill>
                  <a:schemeClr val="tx1"/>
                </a:solidFill>
              </a:rPr>
              <a:t>Which of the following are not side effects of androgen deprivation therapy?</a:t>
            </a:r>
          </a:p>
          <a:p>
            <a:pPr marL="0" indent="0">
              <a:buNone/>
            </a:pPr>
            <a:endParaRPr lang="en-GB" sz="1600" noProof="0" dirty="0" smtClean="0">
              <a:solidFill>
                <a:schemeClr val="tx1"/>
              </a:solidFill>
            </a:endParaRPr>
          </a:p>
          <a:p>
            <a:pPr marL="365760" indent="-365760">
              <a:buClrTx/>
              <a:buFont typeface="+mj-lt"/>
              <a:buAutoNum type="arabicPeriod"/>
            </a:pPr>
            <a:r>
              <a:rPr lang="en-GB" sz="1600" noProof="0" dirty="0" smtClean="0">
                <a:solidFill>
                  <a:schemeClr val="tx1"/>
                </a:solidFill>
              </a:rPr>
              <a:t>Impotence</a:t>
            </a:r>
          </a:p>
          <a:p>
            <a:pPr marL="365760" indent="-365760">
              <a:buClrTx/>
              <a:buFont typeface="+mj-lt"/>
              <a:buAutoNum type="arabicPeriod"/>
            </a:pPr>
            <a:r>
              <a:rPr lang="en-GB" sz="1600" noProof="0" dirty="0" smtClean="0">
                <a:solidFill>
                  <a:schemeClr val="tx1"/>
                </a:solidFill>
              </a:rPr>
              <a:t>Metabolic syndrome</a:t>
            </a:r>
          </a:p>
          <a:p>
            <a:pPr marL="365760" indent="-365760">
              <a:buClrTx/>
              <a:buFont typeface="+mj-lt"/>
              <a:buAutoNum type="arabicPeriod"/>
            </a:pPr>
            <a:r>
              <a:rPr lang="en-GB" sz="1600" noProof="0" dirty="0" smtClean="0">
                <a:solidFill>
                  <a:schemeClr val="tx1"/>
                </a:solidFill>
              </a:rPr>
              <a:t>Urinary incontinence</a:t>
            </a:r>
          </a:p>
          <a:p>
            <a:pPr marL="365760" indent="-365760">
              <a:buClrTx/>
              <a:buFont typeface="+mj-lt"/>
              <a:buAutoNum type="arabicPeriod"/>
            </a:pPr>
            <a:r>
              <a:rPr lang="en-GB" sz="1600" noProof="0" dirty="0" smtClean="0">
                <a:solidFill>
                  <a:schemeClr val="tx1"/>
                </a:solidFill>
              </a:rPr>
              <a:t>Depression</a:t>
            </a:r>
          </a:p>
          <a:p>
            <a:pPr marL="365760" indent="-365760">
              <a:buClrTx/>
              <a:buFont typeface="+mj-lt"/>
              <a:buAutoNum type="arabicPeriod"/>
            </a:pPr>
            <a:r>
              <a:rPr lang="en-GB" sz="1600" noProof="0" dirty="0" smtClean="0">
                <a:solidFill>
                  <a:schemeClr val="tx1"/>
                </a:solidFill>
              </a:rPr>
              <a:t>Cardiotoxicity</a:t>
            </a:r>
          </a:p>
          <a:p>
            <a:pPr marL="365760" indent="-365760">
              <a:buClrTx/>
              <a:buFont typeface="+mj-lt"/>
              <a:buAutoNum type="arabicPeriod"/>
            </a:pPr>
            <a:r>
              <a:rPr lang="en-GB" sz="1600" noProof="0" dirty="0" smtClean="0">
                <a:solidFill>
                  <a:schemeClr val="tx1"/>
                </a:solidFill>
              </a:rPr>
              <a:t>Menstruation</a:t>
            </a:r>
          </a:p>
          <a:p>
            <a:pPr marL="365760" indent="-365760">
              <a:buClrTx/>
              <a:buFont typeface="+mj-lt"/>
              <a:buAutoNum type="arabicPeriod"/>
            </a:pPr>
            <a:r>
              <a:rPr lang="en-GB" sz="1600" noProof="0" dirty="0" smtClean="0">
                <a:solidFill>
                  <a:schemeClr val="tx1"/>
                </a:solidFill>
              </a:rPr>
              <a:t>Osteoporosis</a:t>
            </a:r>
          </a:p>
          <a:p>
            <a:pPr marL="365760" indent="-365760">
              <a:buClrTx/>
              <a:buFont typeface="+mj-lt"/>
              <a:buAutoNum type="arabicPeriod"/>
            </a:pPr>
            <a:r>
              <a:rPr lang="en-GB" sz="1600" noProof="0" dirty="0" smtClean="0">
                <a:solidFill>
                  <a:schemeClr val="tx1"/>
                </a:solidFill>
              </a:rPr>
              <a:t>Gastrointestinal cancer</a:t>
            </a:r>
          </a:p>
          <a:p>
            <a:pPr marL="342900" indent="-342900">
              <a:buFont typeface="+mj-lt"/>
              <a:buAutoNum type="arabicPeriod"/>
            </a:pPr>
            <a:endParaRPr lang="en-GB" sz="1600" noProof="0" dirty="0" smtClean="0">
              <a:solidFill>
                <a:schemeClr val="tx1"/>
              </a:solidFill>
            </a:endParaRPr>
          </a:p>
          <a:p>
            <a:pPr marL="342900" indent="-342900">
              <a:buFont typeface="+mj-lt"/>
              <a:buAutoNum type="arabicPeriod"/>
            </a:pPr>
            <a:endParaRPr lang="en-GB" sz="1600" noProof="0" dirty="0" smtClean="0">
              <a:solidFill>
                <a:schemeClr val="tx1"/>
              </a:solidFill>
            </a:endParaRPr>
          </a:p>
          <a:p>
            <a:endParaRPr lang="en-GB" sz="1600" noProof="0" dirty="0">
              <a:solidFill>
                <a:schemeClr val="tx1"/>
              </a:solidFill>
            </a:endParaRPr>
          </a:p>
        </p:txBody>
      </p:sp>
      <p:sp>
        <p:nvSpPr>
          <p:cNvPr id="6" name="Pentagon 5"/>
          <p:cNvSpPr/>
          <p:nvPr/>
        </p:nvSpPr>
        <p:spPr>
          <a:xfrm>
            <a:off x="-43103" y="1020483"/>
            <a:ext cx="696685" cy="387508"/>
          </a:xfrm>
          <a:prstGeom prst="homePlate">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10800000" scaled="1"/>
            <a:tileRect/>
          </a:gradFill>
          <a:ln>
            <a:no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sz="1600" dirty="0"/>
          </a:p>
        </p:txBody>
      </p:sp>
      <p:sp>
        <p:nvSpPr>
          <p:cNvPr id="7" name="TextBox 6"/>
          <p:cNvSpPr txBox="1"/>
          <p:nvPr/>
        </p:nvSpPr>
        <p:spPr>
          <a:xfrm>
            <a:off x="-27384" y="1044960"/>
            <a:ext cx="655629" cy="338554"/>
          </a:xfrm>
          <a:prstGeom prst="rect">
            <a:avLst/>
          </a:prstGeom>
          <a:noFill/>
        </p:spPr>
        <p:txBody>
          <a:bodyPr wrap="none" rtlCol="0">
            <a:spAutoFit/>
          </a:bodyPr>
          <a:lstStyle/>
          <a:p>
            <a:r>
              <a:rPr lang="en-GB" sz="1600" spc="-38" dirty="0" smtClean="0">
                <a:solidFill>
                  <a:srgbClr val="A7381D"/>
                </a:solidFill>
                <a:ea typeface="+mj-ea"/>
                <a:cs typeface="+mj-cs"/>
              </a:rPr>
              <a:t>32/</a:t>
            </a:r>
            <a:r>
              <a:rPr lang="en-GB" sz="1600" spc="-38" dirty="0" smtClean="0">
                <a:solidFill>
                  <a:srgbClr val="A7381D"/>
                </a:solidFill>
              </a:rPr>
              <a:t>35</a:t>
            </a:r>
            <a:endParaRPr lang="en-GB" sz="1600" spc="-38" dirty="0">
              <a:solidFill>
                <a:srgbClr val="A7381D"/>
              </a:solidFill>
            </a:endParaRPr>
          </a:p>
        </p:txBody>
      </p:sp>
      <p:pic>
        <p:nvPicPr>
          <p:cNvPr id="12" name="Picture 1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475997" y="3443962"/>
            <a:ext cx="3579413" cy="2762444"/>
          </a:xfrm>
          <a:prstGeom prst="rect">
            <a:avLst/>
          </a:prstGeom>
          <a:effectLst>
            <a:softEdge rad="38100"/>
          </a:effectLst>
        </p:spPr>
      </p:pic>
      <p:sp>
        <p:nvSpPr>
          <p:cNvPr id="13" name="Rounded Rectangle 12"/>
          <p:cNvSpPr/>
          <p:nvPr/>
        </p:nvSpPr>
        <p:spPr>
          <a:xfrm>
            <a:off x="515856" y="2840200"/>
            <a:ext cx="3384956" cy="344774"/>
          </a:xfrm>
          <a:prstGeom prst="roundRect">
            <a:avLst/>
          </a:prstGeom>
          <a:solidFill>
            <a:srgbClr val="00B050"/>
          </a:solidFill>
          <a:ln w="6350">
            <a:solidFill>
              <a:srgbClr val="92D050"/>
            </a:solidFill>
          </a:ln>
          <a:effectLst>
            <a:outerShdw blurRad="50800" dist="38100" dir="5400000" algn="t" rotWithShape="0">
              <a:srgbClr val="003E1C">
                <a:alpha val="66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55448" tIns="0" rIns="0" bIns="0" rtlCol="0" anchor="ctr"/>
          <a:lstStyle/>
          <a:p>
            <a:pPr marL="342900" lvl="0" indent="-342900">
              <a:buFont typeface="+mj-lt"/>
              <a:buAutoNum type="arabicPeriod" startAt="3"/>
            </a:pPr>
            <a:r>
              <a:rPr lang="en-GB" sz="1600" dirty="0">
                <a:cs typeface="Times New Roman"/>
              </a:rPr>
              <a:t>Urinary incontinence</a:t>
            </a:r>
          </a:p>
        </p:txBody>
      </p:sp>
      <p:pic>
        <p:nvPicPr>
          <p:cNvPr id="14" name="Picture 13"/>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575373" y="2906062"/>
            <a:ext cx="213050" cy="213050"/>
          </a:xfrm>
          <a:prstGeom prst="rect">
            <a:avLst/>
          </a:prstGeom>
        </p:spPr>
      </p:pic>
      <p:sp>
        <p:nvSpPr>
          <p:cNvPr id="15" name="Rectangle 2"/>
          <p:cNvSpPr/>
          <p:nvPr/>
        </p:nvSpPr>
        <p:spPr>
          <a:xfrm>
            <a:off x="0" y="2782279"/>
            <a:ext cx="446554" cy="435115"/>
          </a:xfrm>
          <a:custGeom>
            <a:avLst/>
            <a:gdLst>
              <a:gd name="connsiteX0" fmla="*/ 0 w 70318"/>
              <a:gd name="connsiteY0" fmla="*/ 0 h 342305"/>
              <a:gd name="connsiteX1" fmla="*/ 70318 w 70318"/>
              <a:gd name="connsiteY1" fmla="*/ 0 h 342305"/>
              <a:gd name="connsiteX2" fmla="*/ 70318 w 70318"/>
              <a:gd name="connsiteY2" fmla="*/ 342305 h 342305"/>
              <a:gd name="connsiteX3" fmla="*/ 0 w 70318"/>
              <a:gd name="connsiteY3" fmla="*/ 342305 h 342305"/>
              <a:gd name="connsiteX4" fmla="*/ 0 w 70318"/>
              <a:gd name="connsiteY4" fmla="*/ 0 h 342305"/>
              <a:gd name="connsiteX0" fmla="*/ 0 w 203668"/>
              <a:gd name="connsiteY0" fmla="*/ 0 h 342305"/>
              <a:gd name="connsiteX1" fmla="*/ 203668 w 203668"/>
              <a:gd name="connsiteY1" fmla="*/ 0 h 342305"/>
              <a:gd name="connsiteX2" fmla="*/ 70318 w 203668"/>
              <a:gd name="connsiteY2" fmla="*/ 342305 h 342305"/>
              <a:gd name="connsiteX3" fmla="*/ 0 w 203668"/>
              <a:gd name="connsiteY3" fmla="*/ 342305 h 342305"/>
              <a:gd name="connsiteX4" fmla="*/ 0 w 203668"/>
              <a:gd name="connsiteY4" fmla="*/ 0 h 342305"/>
              <a:gd name="connsiteX0" fmla="*/ 114300 w 203668"/>
              <a:gd name="connsiteY0" fmla="*/ 4763 h 342305"/>
              <a:gd name="connsiteX1" fmla="*/ 203668 w 203668"/>
              <a:gd name="connsiteY1" fmla="*/ 0 h 342305"/>
              <a:gd name="connsiteX2" fmla="*/ 70318 w 203668"/>
              <a:gd name="connsiteY2" fmla="*/ 342305 h 342305"/>
              <a:gd name="connsiteX3" fmla="*/ 0 w 203668"/>
              <a:gd name="connsiteY3" fmla="*/ 342305 h 342305"/>
              <a:gd name="connsiteX4" fmla="*/ 114300 w 203668"/>
              <a:gd name="connsiteY4" fmla="*/ 4763 h 342305"/>
              <a:gd name="connsiteX0" fmla="*/ 147637 w 237005"/>
              <a:gd name="connsiteY0" fmla="*/ 4763 h 342305"/>
              <a:gd name="connsiteX1" fmla="*/ 237005 w 237005"/>
              <a:gd name="connsiteY1" fmla="*/ 0 h 342305"/>
              <a:gd name="connsiteX2" fmla="*/ 103655 w 237005"/>
              <a:gd name="connsiteY2" fmla="*/ 342305 h 342305"/>
              <a:gd name="connsiteX3" fmla="*/ 0 w 237005"/>
              <a:gd name="connsiteY3" fmla="*/ 342305 h 342305"/>
              <a:gd name="connsiteX4" fmla="*/ 147637 w 237005"/>
              <a:gd name="connsiteY4" fmla="*/ 4763 h 342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005" h="342305">
                <a:moveTo>
                  <a:pt x="147637" y="4763"/>
                </a:moveTo>
                <a:lnTo>
                  <a:pt x="237005" y="0"/>
                </a:lnTo>
                <a:lnTo>
                  <a:pt x="103655" y="342305"/>
                </a:lnTo>
                <a:lnTo>
                  <a:pt x="0" y="342305"/>
                </a:lnTo>
                <a:lnTo>
                  <a:pt x="147637" y="4763"/>
                </a:lnTo>
                <a:close/>
              </a:path>
            </a:pathLst>
          </a:custGeom>
          <a:gradFill>
            <a:gsLst>
              <a:gs pos="0">
                <a:schemeClr val="bg1">
                  <a:lumMod val="0"/>
                  <a:lumOff val="100000"/>
                  <a:alpha val="19000"/>
                </a:schemeClr>
              </a:gs>
              <a:gs pos="37000">
                <a:srgbClr val="FFFFFF"/>
              </a:gs>
              <a:gs pos="50000">
                <a:schemeClr val="bg1">
                  <a:lumMod val="0"/>
                  <a:lumOff val="100000"/>
                  <a:alpha val="92000"/>
                </a:schemeClr>
              </a:gs>
              <a:gs pos="100000">
                <a:schemeClr val="bg1">
                  <a:alpha val="0"/>
                </a:schemeClr>
              </a:gs>
            </a:gsLst>
            <a:lin ang="5400000" scaled="0"/>
          </a:gradFill>
          <a:ln>
            <a:noFill/>
          </a:ln>
          <a:effectLst>
            <a:glow>
              <a:schemeClr val="bg1">
                <a:alpha val="1000"/>
              </a:schemeClr>
            </a:glow>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ed Rectangle 18"/>
          <p:cNvSpPr/>
          <p:nvPr/>
        </p:nvSpPr>
        <p:spPr>
          <a:xfrm>
            <a:off x="515856" y="3921863"/>
            <a:ext cx="3384956" cy="344774"/>
          </a:xfrm>
          <a:prstGeom prst="roundRect">
            <a:avLst/>
          </a:prstGeom>
          <a:solidFill>
            <a:srgbClr val="00B050"/>
          </a:solidFill>
          <a:ln w="6350">
            <a:solidFill>
              <a:srgbClr val="92D050"/>
            </a:solidFill>
          </a:ln>
          <a:effectLst>
            <a:outerShdw blurRad="50800" dist="38100" dir="5400000" algn="t" rotWithShape="0">
              <a:srgbClr val="003E1C">
                <a:alpha val="66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55448" tIns="0" rIns="0" bIns="0" rtlCol="0" anchor="ctr"/>
          <a:lstStyle/>
          <a:p>
            <a:pPr marL="365760" indent="-365760">
              <a:buClrTx/>
              <a:buFont typeface="+mj-lt"/>
              <a:buAutoNum type="arabicPeriod" startAt="6"/>
            </a:pPr>
            <a:r>
              <a:rPr lang="en-GB" sz="1600" dirty="0"/>
              <a:t>Menstruation</a:t>
            </a:r>
          </a:p>
        </p:txBody>
      </p:sp>
      <p:pic>
        <p:nvPicPr>
          <p:cNvPr id="20" name="Picture 19"/>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575373" y="3987725"/>
            <a:ext cx="213050" cy="213050"/>
          </a:xfrm>
          <a:prstGeom prst="rect">
            <a:avLst/>
          </a:prstGeom>
        </p:spPr>
      </p:pic>
      <p:sp>
        <p:nvSpPr>
          <p:cNvPr id="21" name="Rectangle 2"/>
          <p:cNvSpPr/>
          <p:nvPr/>
        </p:nvSpPr>
        <p:spPr>
          <a:xfrm>
            <a:off x="0" y="3863942"/>
            <a:ext cx="446554" cy="435115"/>
          </a:xfrm>
          <a:custGeom>
            <a:avLst/>
            <a:gdLst>
              <a:gd name="connsiteX0" fmla="*/ 0 w 70318"/>
              <a:gd name="connsiteY0" fmla="*/ 0 h 342305"/>
              <a:gd name="connsiteX1" fmla="*/ 70318 w 70318"/>
              <a:gd name="connsiteY1" fmla="*/ 0 h 342305"/>
              <a:gd name="connsiteX2" fmla="*/ 70318 w 70318"/>
              <a:gd name="connsiteY2" fmla="*/ 342305 h 342305"/>
              <a:gd name="connsiteX3" fmla="*/ 0 w 70318"/>
              <a:gd name="connsiteY3" fmla="*/ 342305 h 342305"/>
              <a:gd name="connsiteX4" fmla="*/ 0 w 70318"/>
              <a:gd name="connsiteY4" fmla="*/ 0 h 342305"/>
              <a:gd name="connsiteX0" fmla="*/ 0 w 203668"/>
              <a:gd name="connsiteY0" fmla="*/ 0 h 342305"/>
              <a:gd name="connsiteX1" fmla="*/ 203668 w 203668"/>
              <a:gd name="connsiteY1" fmla="*/ 0 h 342305"/>
              <a:gd name="connsiteX2" fmla="*/ 70318 w 203668"/>
              <a:gd name="connsiteY2" fmla="*/ 342305 h 342305"/>
              <a:gd name="connsiteX3" fmla="*/ 0 w 203668"/>
              <a:gd name="connsiteY3" fmla="*/ 342305 h 342305"/>
              <a:gd name="connsiteX4" fmla="*/ 0 w 203668"/>
              <a:gd name="connsiteY4" fmla="*/ 0 h 342305"/>
              <a:gd name="connsiteX0" fmla="*/ 114300 w 203668"/>
              <a:gd name="connsiteY0" fmla="*/ 4763 h 342305"/>
              <a:gd name="connsiteX1" fmla="*/ 203668 w 203668"/>
              <a:gd name="connsiteY1" fmla="*/ 0 h 342305"/>
              <a:gd name="connsiteX2" fmla="*/ 70318 w 203668"/>
              <a:gd name="connsiteY2" fmla="*/ 342305 h 342305"/>
              <a:gd name="connsiteX3" fmla="*/ 0 w 203668"/>
              <a:gd name="connsiteY3" fmla="*/ 342305 h 342305"/>
              <a:gd name="connsiteX4" fmla="*/ 114300 w 203668"/>
              <a:gd name="connsiteY4" fmla="*/ 4763 h 342305"/>
              <a:gd name="connsiteX0" fmla="*/ 147637 w 237005"/>
              <a:gd name="connsiteY0" fmla="*/ 4763 h 342305"/>
              <a:gd name="connsiteX1" fmla="*/ 237005 w 237005"/>
              <a:gd name="connsiteY1" fmla="*/ 0 h 342305"/>
              <a:gd name="connsiteX2" fmla="*/ 103655 w 237005"/>
              <a:gd name="connsiteY2" fmla="*/ 342305 h 342305"/>
              <a:gd name="connsiteX3" fmla="*/ 0 w 237005"/>
              <a:gd name="connsiteY3" fmla="*/ 342305 h 342305"/>
              <a:gd name="connsiteX4" fmla="*/ 147637 w 237005"/>
              <a:gd name="connsiteY4" fmla="*/ 4763 h 342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005" h="342305">
                <a:moveTo>
                  <a:pt x="147637" y="4763"/>
                </a:moveTo>
                <a:lnTo>
                  <a:pt x="237005" y="0"/>
                </a:lnTo>
                <a:lnTo>
                  <a:pt x="103655" y="342305"/>
                </a:lnTo>
                <a:lnTo>
                  <a:pt x="0" y="342305"/>
                </a:lnTo>
                <a:lnTo>
                  <a:pt x="147637" y="4763"/>
                </a:lnTo>
                <a:close/>
              </a:path>
            </a:pathLst>
          </a:custGeom>
          <a:gradFill>
            <a:gsLst>
              <a:gs pos="0">
                <a:schemeClr val="bg1">
                  <a:lumMod val="0"/>
                  <a:lumOff val="100000"/>
                  <a:alpha val="19000"/>
                </a:schemeClr>
              </a:gs>
              <a:gs pos="37000">
                <a:srgbClr val="FFFFFF"/>
              </a:gs>
              <a:gs pos="50000">
                <a:schemeClr val="bg1">
                  <a:lumMod val="0"/>
                  <a:lumOff val="100000"/>
                  <a:alpha val="92000"/>
                </a:schemeClr>
              </a:gs>
              <a:gs pos="100000">
                <a:schemeClr val="bg1">
                  <a:alpha val="0"/>
                </a:schemeClr>
              </a:gs>
            </a:gsLst>
            <a:lin ang="5400000" scaled="0"/>
          </a:gradFill>
          <a:ln>
            <a:noFill/>
          </a:ln>
          <a:effectLst>
            <a:glow>
              <a:schemeClr val="bg1">
                <a:alpha val="1000"/>
              </a:schemeClr>
            </a:glow>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ounded Rectangle 21"/>
          <p:cNvSpPr/>
          <p:nvPr/>
        </p:nvSpPr>
        <p:spPr>
          <a:xfrm>
            <a:off x="515856" y="4650802"/>
            <a:ext cx="3384956" cy="344774"/>
          </a:xfrm>
          <a:prstGeom prst="roundRect">
            <a:avLst/>
          </a:prstGeom>
          <a:solidFill>
            <a:srgbClr val="00B050"/>
          </a:solidFill>
          <a:ln w="6350">
            <a:solidFill>
              <a:srgbClr val="92D050"/>
            </a:solidFill>
          </a:ln>
          <a:effectLst>
            <a:outerShdw blurRad="50800" dist="38100" dir="5400000" algn="t" rotWithShape="0">
              <a:srgbClr val="003E1C">
                <a:alpha val="66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55448" tIns="0" rIns="0" bIns="0" rtlCol="0" anchor="ctr"/>
          <a:lstStyle/>
          <a:p>
            <a:r>
              <a:rPr lang="en-GB" sz="1600" dirty="0" smtClean="0"/>
              <a:t>8.     Gastrointestinal cancer</a:t>
            </a:r>
            <a:endParaRPr lang="en-GB" sz="1600" dirty="0"/>
          </a:p>
        </p:txBody>
      </p:sp>
      <p:pic>
        <p:nvPicPr>
          <p:cNvPr id="23" name="Picture 22"/>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575373" y="4716664"/>
            <a:ext cx="213050" cy="213050"/>
          </a:xfrm>
          <a:prstGeom prst="rect">
            <a:avLst/>
          </a:prstGeom>
        </p:spPr>
      </p:pic>
      <p:sp>
        <p:nvSpPr>
          <p:cNvPr id="24" name="Rectangle 2"/>
          <p:cNvSpPr/>
          <p:nvPr/>
        </p:nvSpPr>
        <p:spPr>
          <a:xfrm>
            <a:off x="0" y="4592881"/>
            <a:ext cx="446554" cy="435115"/>
          </a:xfrm>
          <a:custGeom>
            <a:avLst/>
            <a:gdLst>
              <a:gd name="connsiteX0" fmla="*/ 0 w 70318"/>
              <a:gd name="connsiteY0" fmla="*/ 0 h 342305"/>
              <a:gd name="connsiteX1" fmla="*/ 70318 w 70318"/>
              <a:gd name="connsiteY1" fmla="*/ 0 h 342305"/>
              <a:gd name="connsiteX2" fmla="*/ 70318 w 70318"/>
              <a:gd name="connsiteY2" fmla="*/ 342305 h 342305"/>
              <a:gd name="connsiteX3" fmla="*/ 0 w 70318"/>
              <a:gd name="connsiteY3" fmla="*/ 342305 h 342305"/>
              <a:gd name="connsiteX4" fmla="*/ 0 w 70318"/>
              <a:gd name="connsiteY4" fmla="*/ 0 h 342305"/>
              <a:gd name="connsiteX0" fmla="*/ 0 w 203668"/>
              <a:gd name="connsiteY0" fmla="*/ 0 h 342305"/>
              <a:gd name="connsiteX1" fmla="*/ 203668 w 203668"/>
              <a:gd name="connsiteY1" fmla="*/ 0 h 342305"/>
              <a:gd name="connsiteX2" fmla="*/ 70318 w 203668"/>
              <a:gd name="connsiteY2" fmla="*/ 342305 h 342305"/>
              <a:gd name="connsiteX3" fmla="*/ 0 w 203668"/>
              <a:gd name="connsiteY3" fmla="*/ 342305 h 342305"/>
              <a:gd name="connsiteX4" fmla="*/ 0 w 203668"/>
              <a:gd name="connsiteY4" fmla="*/ 0 h 342305"/>
              <a:gd name="connsiteX0" fmla="*/ 114300 w 203668"/>
              <a:gd name="connsiteY0" fmla="*/ 4763 h 342305"/>
              <a:gd name="connsiteX1" fmla="*/ 203668 w 203668"/>
              <a:gd name="connsiteY1" fmla="*/ 0 h 342305"/>
              <a:gd name="connsiteX2" fmla="*/ 70318 w 203668"/>
              <a:gd name="connsiteY2" fmla="*/ 342305 h 342305"/>
              <a:gd name="connsiteX3" fmla="*/ 0 w 203668"/>
              <a:gd name="connsiteY3" fmla="*/ 342305 h 342305"/>
              <a:gd name="connsiteX4" fmla="*/ 114300 w 203668"/>
              <a:gd name="connsiteY4" fmla="*/ 4763 h 342305"/>
              <a:gd name="connsiteX0" fmla="*/ 147637 w 237005"/>
              <a:gd name="connsiteY0" fmla="*/ 4763 h 342305"/>
              <a:gd name="connsiteX1" fmla="*/ 237005 w 237005"/>
              <a:gd name="connsiteY1" fmla="*/ 0 h 342305"/>
              <a:gd name="connsiteX2" fmla="*/ 103655 w 237005"/>
              <a:gd name="connsiteY2" fmla="*/ 342305 h 342305"/>
              <a:gd name="connsiteX3" fmla="*/ 0 w 237005"/>
              <a:gd name="connsiteY3" fmla="*/ 342305 h 342305"/>
              <a:gd name="connsiteX4" fmla="*/ 147637 w 237005"/>
              <a:gd name="connsiteY4" fmla="*/ 4763 h 342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005" h="342305">
                <a:moveTo>
                  <a:pt x="147637" y="4763"/>
                </a:moveTo>
                <a:lnTo>
                  <a:pt x="237005" y="0"/>
                </a:lnTo>
                <a:lnTo>
                  <a:pt x="103655" y="342305"/>
                </a:lnTo>
                <a:lnTo>
                  <a:pt x="0" y="342305"/>
                </a:lnTo>
                <a:lnTo>
                  <a:pt x="147637" y="4763"/>
                </a:lnTo>
                <a:close/>
              </a:path>
            </a:pathLst>
          </a:custGeom>
          <a:gradFill>
            <a:gsLst>
              <a:gs pos="0">
                <a:schemeClr val="bg1">
                  <a:lumMod val="0"/>
                  <a:lumOff val="100000"/>
                  <a:alpha val="19000"/>
                </a:schemeClr>
              </a:gs>
              <a:gs pos="37000">
                <a:srgbClr val="FFFFFF"/>
              </a:gs>
              <a:gs pos="50000">
                <a:schemeClr val="bg1">
                  <a:lumMod val="0"/>
                  <a:lumOff val="100000"/>
                  <a:alpha val="92000"/>
                </a:schemeClr>
              </a:gs>
              <a:gs pos="100000">
                <a:schemeClr val="bg1">
                  <a:alpha val="0"/>
                </a:schemeClr>
              </a:gs>
            </a:gsLst>
            <a:lin ang="5400000" scaled="0"/>
          </a:gradFill>
          <a:ln>
            <a:noFill/>
          </a:ln>
          <a:effectLst>
            <a:glow>
              <a:schemeClr val="bg1">
                <a:alpha val="1000"/>
              </a:schemeClr>
            </a:glow>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2855067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p:cTn id="11" dur="500" fill="hold"/>
                                        <p:tgtEl>
                                          <p:spTgt spid="14"/>
                                        </p:tgtEl>
                                        <p:attrNameLst>
                                          <p:attrName>ppt_w</p:attrName>
                                        </p:attrNameLst>
                                      </p:cBhvr>
                                      <p:tavLst>
                                        <p:tav tm="0">
                                          <p:val>
                                            <p:fltVal val="0"/>
                                          </p:val>
                                        </p:tav>
                                        <p:tav tm="100000">
                                          <p:val>
                                            <p:strVal val="#ppt_w"/>
                                          </p:val>
                                        </p:tav>
                                      </p:tavLst>
                                    </p:anim>
                                    <p:anim calcmode="lin" valueType="num">
                                      <p:cBhvr>
                                        <p:cTn id="12" dur="500" fill="hold"/>
                                        <p:tgtEl>
                                          <p:spTgt spid="14"/>
                                        </p:tgtEl>
                                        <p:attrNameLst>
                                          <p:attrName>ppt_h</p:attrName>
                                        </p:attrNameLst>
                                      </p:cBhvr>
                                      <p:tavLst>
                                        <p:tav tm="0">
                                          <p:val>
                                            <p:fltVal val="0"/>
                                          </p:val>
                                        </p:tav>
                                        <p:tav tm="100000">
                                          <p:val>
                                            <p:strVal val="#ppt_h"/>
                                          </p:val>
                                        </p:tav>
                                      </p:tavLst>
                                    </p:anim>
                                    <p:animEffect transition="in" filter="fade">
                                      <p:cBhvr>
                                        <p:cTn id="13" dur="500"/>
                                        <p:tgtEl>
                                          <p:spTgt spid="14"/>
                                        </p:tgtEl>
                                      </p:cBhvr>
                                    </p:animEffect>
                                  </p:childTnLst>
                                </p:cTn>
                              </p:par>
                            </p:childTnLst>
                          </p:cTn>
                        </p:par>
                        <p:par>
                          <p:cTn id="14" fill="hold">
                            <p:stCondLst>
                              <p:cond delay="1000"/>
                            </p:stCondLst>
                            <p:childTnLst>
                              <p:par>
                                <p:cTn id="15" presetID="42" presetClass="path" presetSubtype="0" accel="50000" decel="50000" fill="hold" grpId="0" nodeType="afterEffect">
                                  <p:stCondLst>
                                    <p:cond delay="0"/>
                                  </p:stCondLst>
                                  <p:childTnLst>
                                    <p:animMotion origin="layout" path="M 4.44444E-6 5.55112E-17 L 0.43958 0.00185 " pathEditMode="relative" rAng="0" ptsTypes="AA">
                                      <p:cBhvr>
                                        <p:cTn id="16" dur="1000" fill="hold"/>
                                        <p:tgtEl>
                                          <p:spTgt spid="15"/>
                                        </p:tgtEl>
                                        <p:attrNameLst>
                                          <p:attrName>ppt_x</p:attrName>
                                          <p:attrName>ppt_y</p:attrName>
                                        </p:attrNameLst>
                                      </p:cBhvr>
                                      <p:rCtr x="21979" y="93"/>
                                    </p:animMotion>
                                  </p:childTnLst>
                                </p:cTn>
                              </p:par>
                            </p:childTnLst>
                          </p:cTn>
                        </p:par>
                        <p:par>
                          <p:cTn id="17" fill="hold">
                            <p:stCondLst>
                              <p:cond delay="2000"/>
                            </p:stCondLst>
                            <p:childTnLst>
                              <p:par>
                                <p:cTn id="18" presetID="10" presetClass="entr" presetSubtype="0" fill="hold" grpId="0" nodeType="after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fade">
                                      <p:cBhvr>
                                        <p:cTn id="20" dur="500"/>
                                        <p:tgtEl>
                                          <p:spTgt spid="19"/>
                                        </p:tgtEl>
                                      </p:cBhvr>
                                    </p:animEffect>
                                  </p:childTnLst>
                                </p:cTn>
                              </p:par>
                            </p:childTnLst>
                          </p:cTn>
                        </p:par>
                        <p:par>
                          <p:cTn id="21" fill="hold">
                            <p:stCondLst>
                              <p:cond delay="2500"/>
                            </p:stCondLst>
                            <p:childTnLst>
                              <p:par>
                                <p:cTn id="22" presetID="53" presetClass="entr" presetSubtype="16" fill="hold" nodeType="afterEffect">
                                  <p:stCondLst>
                                    <p:cond delay="0"/>
                                  </p:stCondLst>
                                  <p:childTnLst>
                                    <p:set>
                                      <p:cBhvr>
                                        <p:cTn id="23" dur="1" fill="hold">
                                          <p:stCondLst>
                                            <p:cond delay="0"/>
                                          </p:stCondLst>
                                        </p:cTn>
                                        <p:tgtEl>
                                          <p:spTgt spid="20"/>
                                        </p:tgtEl>
                                        <p:attrNameLst>
                                          <p:attrName>style.visibility</p:attrName>
                                        </p:attrNameLst>
                                      </p:cBhvr>
                                      <p:to>
                                        <p:strVal val="visible"/>
                                      </p:to>
                                    </p:set>
                                    <p:anim calcmode="lin" valueType="num">
                                      <p:cBhvr>
                                        <p:cTn id="24" dur="500" fill="hold"/>
                                        <p:tgtEl>
                                          <p:spTgt spid="20"/>
                                        </p:tgtEl>
                                        <p:attrNameLst>
                                          <p:attrName>ppt_w</p:attrName>
                                        </p:attrNameLst>
                                      </p:cBhvr>
                                      <p:tavLst>
                                        <p:tav tm="0">
                                          <p:val>
                                            <p:fltVal val="0"/>
                                          </p:val>
                                        </p:tav>
                                        <p:tav tm="100000">
                                          <p:val>
                                            <p:strVal val="#ppt_w"/>
                                          </p:val>
                                        </p:tav>
                                      </p:tavLst>
                                    </p:anim>
                                    <p:anim calcmode="lin" valueType="num">
                                      <p:cBhvr>
                                        <p:cTn id="25" dur="500" fill="hold"/>
                                        <p:tgtEl>
                                          <p:spTgt spid="20"/>
                                        </p:tgtEl>
                                        <p:attrNameLst>
                                          <p:attrName>ppt_h</p:attrName>
                                        </p:attrNameLst>
                                      </p:cBhvr>
                                      <p:tavLst>
                                        <p:tav tm="0">
                                          <p:val>
                                            <p:fltVal val="0"/>
                                          </p:val>
                                        </p:tav>
                                        <p:tav tm="100000">
                                          <p:val>
                                            <p:strVal val="#ppt_h"/>
                                          </p:val>
                                        </p:tav>
                                      </p:tavLst>
                                    </p:anim>
                                    <p:animEffect transition="in" filter="fade">
                                      <p:cBhvr>
                                        <p:cTn id="26" dur="500"/>
                                        <p:tgtEl>
                                          <p:spTgt spid="20"/>
                                        </p:tgtEl>
                                      </p:cBhvr>
                                    </p:animEffect>
                                  </p:childTnLst>
                                </p:cTn>
                              </p:par>
                            </p:childTnLst>
                          </p:cTn>
                        </p:par>
                        <p:par>
                          <p:cTn id="27" fill="hold">
                            <p:stCondLst>
                              <p:cond delay="3000"/>
                            </p:stCondLst>
                            <p:childTnLst>
                              <p:par>
                                <p:cTn id="28" presetID="42" presetClass="path" presetSubtype="0" accel="50000" decel="50000" fill="hold" grpId="0" nodeType="afterEffect">
                                  <p:stCondLst>
                                    <p:cond delay="0"/>
                                  </p:stCondLst>
                                  <p:childTnLst>
                                    <p:animMotion origin="layout" path="M 4.44444E-6 1.11111E-6 L 0.43958 0.00185 " pathEditMode="relative" rAng="0" ptsTypes="AA">
                                      <p:cBhvr>
                                        <p:cTn id="29" dur="1000" fill="hold"/>
                                        <p:tgtEl>
                                          <p:spTgt spid="21"/>
                                        </p:tgtEl>
                                        <p:attrNameLst>
                                          <p:attrName>ppt_x</p:attrName>
                                          <p:attrName>ppt_y</p:attrName>
                                        </p:attrNameLst>
                                      </p:cBhvr>
                                      <p:rCtr x="21979" y="93"/>
                                    </p:animMotion>
                                  </p:childTnLst>
                                </p:cTn>
                              </p:par>
                            </p:childTnLst>
                          </p:cTn>
                        </p:par>
                        <p:par>
                          <p:cTn id="30" fill="hold">
                            <p:stCondLst>
                              <p:cond delay="4000"/>
                            </p:stCondLst>
                            <p:childTnLst>
                              <p:par>
                                <p:cTn id="31" presetID="10" presetClass="entr" presetSubtype="0" fill="hold" grpId="0" nodeType="afterEffect">
                                  <p:stCondLst>
                                    <p:cond delay="0"/>
                                  </p:stCondLst>
                                  <p:childTnLst>
                                    <p:set>
                                      <p:cBhvr>
                                        <p:cTn id="32" dur="1" fill="hold">
                                          <p:stCondLst>
                                            <p:cond delay="0"/>
                                          </p:stCondLst>
                                        </p:cTn>
                                        <p:tgtEl>
                                          <p:spTgt spid="22"/>
                                        </p:tgtEl>
                                        <p:attrNameLst>
                                          <p:attrName>style.visibility</p:attrName>
                                        </p:attrNameLst>
                                      </p:cBhvr>
                                      <p:to>
                                        <p:strVal val="visible"/>
                                      </p:to>
                                    </p:set>
                                    <p:animEffect transition="in" filter="fade">
                                      <p:cBhvr>
                                        <p:cTn id="33" dur="500"/>
                                        <p:tgtEl>
                                          <p:spTgt spid="22"/>
                                        </p:tgtEl>
                                      </p:cBhvr>
                                    </p:animEffect>
                                  </p:childTnLst>
                                </p:cTn>
                              </p:par>
                            </p:childTnLst>
                          </p:cTn>
                        </p:par>
                        <p:par>
                          <p:cTn id="34" fill="hold">
                            <p:stCondLst>
                              <p:cond delay="4500"/>
                            </p:stCondLst>
                            <p:childTnLst>
                              <p:par>
                                <p:cTn id="35" presetID="53" presetClass="entr" presetSubtype="16" fill="hold" nodeType="afterEffect">
                                  <p:stCondLst>
                                    <p:cond delay="0"/>
                                  </p:stCondLst>
                                  <p:childTnLst>
                                    <p:set>
                                      <p:cBhvr>
                                        <p:cTn id="36" dur="1" fill="hold">
                                          <p:stCondLst>
                                            <p:cond delay="0"/>
                                          </p:stCondLst>
                                        </p:cTn>
                                        <p:tgtEl>
                                          <p:spTgt spid="23"/>
                                        </p:tgtEl>
                                        <p:attrNameLst>
                                          <p:attrName>style.visibility</p:attrName>
                                        </p:attrNameLst>
                                      </p:cBhvr>
                                      <p:to>
                                        <p:strVal val="visible"/>
                                      </p:to>
                                    </p:set>
                                    <p:anim calcmode="lin" valueType="num">
                                      <p:cBhvr>
                                        <p:cTn id="37" dur="500" fill="hold"/>
                                        <p:tgtEl>
                                          <p:spTgt spid="23"/>
                                        </p:tgtEl>
                                        <p:attrNameLst>
                                          <p:attrName>ppt_w</p:attrName>
                                        </p:attrNameLst>
                                      </p:cBhvr>
                                      <p:tavLst>
                                        <p:tav tm="0">
                                          <p:val>
                                            <p:fltVal val="0"/>
                                          </p:val>
                                        </p:tav>
                                        <p:tav tm="100000">
                                          <p:val>
                                            <p:strVal val="#ppt_w"/>
                                          </p:val>
                                        </p:tav>
                                      </p:tavLst>
                                    </p:anim>
                                    <p:anim calcmode="lin" valueType="num">
                                      <p:cBhvr>
                                        <p:cTn id="38" dur="500" fill="hold"/>
                                        <p:tgtEl>
                                          <p:spTgt spid="23"/>
                                        </p:tgtEl>
                                        <p:attrNameLst>
                                          <p:attrName>ppt_h</p:attrName>
                                        </p:attrNameLst>
                                      </p:cBhvr>
                                      <p:tavLst>
                                        <p:tav tm="0">
                                          <p:val>
                                            <p:fltVal val="0"/>
                                          </p:val>
                                        </p:tav>
                                        <p:tav tm="100000">
                                          <p:val>
                                            <p:strVal val="#ppt_h"/>
                                          </p:val>
                                        </p:tav>
                                      </p:tavLst>
                                    </p:anim>
                                    <p:animEffect transition="in" filter="fade">
                                      <p:cBhvr>
                                        <p:cTn id="39" dur="500"/>
                                        <p:tgtEl>
                                          <p:spTgt spid="23"/>
                                        </p:tgtEl>
                                      </p:cBhvr>
                                    </p:animEffect>
                                  </p:childTnLst>
                                </p:cTn>
                              </p:par>
                            </p:childTnLst>
                          </p:cTn>
                        </p:par>
                        <p:par>
                          <p:cTn id="40" fill="hold">
                            <p:stCondLst>
                              <p:cond delay="5000"/>
                            </p:stCondLst>
                            <p:childTnLst>
                              <p:par>
                                <p:cTn id="41" presetID="42" presetClass="path" presetSubtype="0" accel="50000" decel="50000" fill="hold" grpId="0" nodeType="afterEffect">
                                  <p:stCondLst>
                                    <p:cond delay="0"/>
                                  </p:stCondLst>
                                  <p:childTnLst>
                                    <p:animMotion origin="layout" path="M 4.44444E-6 1.11111E-6 L 0.43958 0.00185 " pathEditMode="relative" rAng="0" ptsTypes="AA">
                                      <p:cBhvr>
                                        <p:cTn id="42" dur="1000" fill="hold"/>
                                        <p:tgtEl>
                                          <p:spTgt spid="24"/>
                                        </p:tgtEl>
                                        <p:attrNameLst>
                                          <p:attrName>ppt_x</p:attrName>
                                          <p:attrName>ppt_y</p:attrName>
                                        </p:attrNameLst>
                                      </p:cBhvr>
                                      <p:rCtr x="21979" y="9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animBg="1"/>
      <p:bldP spid="19" grpId="0" animBg="1"/>
      <p:bldP spid="21" grpId="0" animBg="1"/>
      <p:bldP spid="22" grpId="0" animBg="1"/>
      <p:bldP spid="24"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 name="Group 50"/>
          <p:cNvGrpSpPr/>
          <p:nvPr/>
        </p:nvGrpSpPr>
        <p:grpSpPr>
          <a:xfrm>
            <a:off x="685800" y="1843874"/>
            <a:ext cx="5874486" cy="3058325"/>
            <a:chOff x="685800" y="1966913"/>
            <a:chExt cx="4784725" cy="2743200"/>
          </a:xfrm>
          <a:effectLst>
            <a:outerShdw blurRad="114300" dist="76200" dir="5400000" algn="ctr" rotWithShape="0">
              <a:srgbClr val="000000">
                <a:alpha val="29000"/>
              </a:srgbClr>
            </a:outerShdw>
          </a:effectLst>
        </p:grpSpPr>
        <p:sp>
          <p:nvSpPr>
            <p:cNvPr id="52" name="AutoShape 3"/>
            <p:cNvSpPr>
              <a:spLocks noChangeAspect="1" noChangeArrowheads="1" noTextEdit="1"/>
            </p:cNvSpPr>
            <p:nvPr/>
          </p:nvSpPr>
          <p:spPr bwMode="auto">
            <a:xfrm>
              <a:off x="685800" y="1966913"/>
              <a:ext cx="4784725" cy="274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Rectangle 5"/>
            <p:cNvSpPr>
              <a:spLocks noChangeArrowheads="1"/>
            </p:cNvSpPr>
            <p:nvPr/>
          </p:nvSpPr>
          <p:spPr bwMode="auto">
            <a:xfrm flipH="1">
              <a:off x="693738" y="1982788"/>
              <a:ext cx="1868488" cy="334963"/>
            </a:xfrm>
            <a:prstGeom prst="round1Rect">
              <a:avLst>
                <a:gd name="adj" fmla="val 48516"/>
              </a:avLst>
            </a:prstGeom>
            <a:solidFill>
              <a:srgbClr val="E95531"/>
            </a:solidFill>
            <a:ln>
              <a:noFill/>
            </a:ln>
          </p:spPr>
          <p:txBody>
            <a:bodyPr vert="horz" wrap="square" lIns="91440" tIns="45720" rIns="91440" bIns="45720" numCol="1" anchor="t" anchorCtr="0" compatLnSpc="1">
              <a:prstTxWarp prst="textNoShape">
                <a:avLst/>
              </a:prstTxWarp>
            </a:bodyPr>
            <a:lstStyle/>
            <a:p>
              <a:endParaRPr lang="en-US"/>
            </a:p>
          </p:txBody>
        </p:sp>
        <p:sp>
          <p:nvSpPr>
            <p:cNvPr id="72" name="Rectangle 6"/>
            <p:cNvSpPr>
              <a:spLocks noChangeArrowheads="1"/>
            </p:cNvSpPr>
            <p:nvPr/>
          </p:nvSpPr>
          <p:spPr bwMode="auto">
            <a:xfrm>
              <a:off x="2562225" y="1982788"/>
              <a:ext cx="2882900" cy="334963"/>
            </a:xfrm>
            <a:prstGeom prst="round1Rect">
              <a:avLst>
                <a:gd name="adj" fmla="val 41691"/>
              </a:avLst>
            </a:prstGeom>
            <a:solidFill>
              <a:srgbClr val="E95531"/>
            </a:solidFill>
            <a:ln>
              <a:noFill/>
            </a:ln>
          </p:spPr>
          <p:txBody>
            <a:bodyPr vert="horz" wrap="square" lIns="91440" tIns="45720" rIns="91440" bIns="45720" numCol="1" anchor="t" anchorCtr="0" compatLnSpc="1">
              <a:prstTxWarp prst="textNoShape">
                <a:avLst/>
              </a:prstTxWarp>
            </a:bodyPr>
            <a:lstStyle/>
            <a:p>
              <a:endParaRPr lang="en-US"/>
            </a:p>
          </p:txBody>
        </p:sp>
        <p:sp>
          <p:nvSpPr>
            <p:cNvPr id="73" name="Rectangle 7"/>
            <p:cNvSpPr>
              <a:spLocks noChangeArrowheads="1"/>
            </p:cNvSpPr>
            <p:nvPr/>
          </p:nvSpPr>
          <p:spPr bwMode="auto">
            <a:xfrm>
              <a:off x="693738" y="2317751"/>
              <a:ext cx="1868488" cy="579438"/>
            </a:xfrm>
            <a:prstGeom prst="rect">
              <a:avLst/>
            </a:prstGeom>
            <a:solidFill>
              <a:srgbClr val="FACAC7"/>
            </a:solidFill>
            <a:ln>
              <a:noFill/>
            </a:ln>
          </p:spPr>
          <p:txBody>
            <a:bodyPr vert="horz" wrap="square" lIns="91440" tIns="45720" rIns="91440" bIns="45720" numCol="1" anchor="t" anchorCtr="0" compatLnSpc="1">
              <a:prstTxWarp prst="textNoShape">
                <a:avLst/>
              </a:prstTxWarp>
            </a:bodyPr>
            <a:lstStyle/>
            <a:p>
              <a:endParaRPr lang="en-US"/>
            </a:p>
          </p:txBody>
        </p:sp>
        <p:sp>
          <p:nvSpPr>
            <p:cNvPr id="74" name="Rectangle 8"/>
            <p:cNvSpPr>
              <a:spLocks noChangeArrowheads="1"/>
            </p:cNvSpPr>
            <p:nvPr/>
          </p:nvSpPr>
          <p:spPr bwMode="auto">
            <a:xfrm>
              <a:off x="2562225" y="2317751"/>
              <a:ext cx="2882900" cy="579438"/>
            </a:xfrm>
            <a:prstGeom prst="rect">
              <a:avLst/>
            </a:prstGeom>
            <a:solidFill>
              <a:srgbClr val="FACAC7"/>
            </a:solidFill>
            <a:ln>
              <a:noFill/>
            </a:ln>
          </p:spPr>
          <p:txBody>
            <a:bodyPr vert="horz" wrap="square" lIns="91440" tIns="45720" rIns="91440" bIns="45720" numCol="1" anchor="t" anchorCtr="0" compatLnSpc="1">
              <a:prstTxWarp prst="textNoShape">
                <a:avLst/>
              </a:prstTxWarp>
            </a:bodyPr>
            <a:lstStyle/>
            <a:p>
              <a:endParaRPr lang="en-US"/>
            </a:p>
          </p:txBody>
        </p:sp>
        <p:sp>
          <p:nvSpPr>
            <p:cNvPr id="75" name="Rectangle 9"/>
            <p:cNvSpPr>
              <a:spLocks noChangeArrowheads="1"/>
            </p:cNvSpPr>
            <p:nvPr/>
          </p:nvSpPr>
          <p:spPr bwMode="auto">
            <a:xfrm>
              <a:off x="693738" y="2897188"/>
              <a:ext cx="1868488" cy="577850"/>
            </a:xfrm>
            <a:prstGeom prst="rect">
              <a:avLst/>
            </a:prstGeom>
            <a:solidFill>
              <a:srgbClr val="ECB1C4"/>
            </a:solidFill>
            <a:ln>
              <a:noFill/>
            </a:ln>
          </p:spPr>
          <p:txBody>
            <a:bodyPr vert="horz" wrap="square" lIns="91440" tIns="45720" rIns="91440" bIns="45720" numCol="1" anchor="t" anchorCtr="0" compatLnSpc="1">
              <a:prstTxWarp prst="textNoShape">
                <a:avLst/>
              </a:prstTxWarp>
            </a:bodyPr>
            <a:lstStyle/>
            <a:p>
              <a:endParaRPr lang="en-US"/>
            </a:p>
          </p:txBody>
        </p:sp>
        <p:sp>
          <p:nvSpPr>
            <p:cNvPr id="76" name="Rectangle 10"/>
            <p:cNvSpPr>
              <a:spLocks noChangeArrowheads="1"/>
            </p:cNvSpPr>
            <p:nvPr/>
          </p:nvSpPr>
          <p:spPr bwMode="auto">
            <a:xfrm>
              <a:off x="2562225" y="2897188"/>
              <a:ext cx="2882900" cy="577850"/>
            </a:xfrm>
            <a:prstGeom prst="rect">
              <a:avLst/>
            </a:prstGeom>
            <a:solidFill>
              <a:srgbClr val="ECB1C4"/>
            </a:solidFill>
            <a:ln>
              <a:noFill/>
            </a:ln>
          </p:spPr>
          <p:txBody>
            <a:bodyPr vert="horz" wrap="square" lIns="91440" tIns="45720" rIns="91440" bIns="45720" numCol="1" anchor="t" anchorCtr="0" compatLnSpc="1">
              <a:prstTxWarp prst="textNoShape">
                <a:avLst/>
              </a:prstTxWarp>
            </a:bodyPr>
            <a:lstStyle/>
            <a:p>
              <a:endParaRPr lang="en-US"/>
            </a:p>
          </p:txBody>
        </p:sp>
        <p:sp>
          <p:nvSpPr>
            <p:cNvPr id="77" name="Rectangle 11"/>
            <p:cNvSpPr>
              <a:spLocks noChangeArrowheads="1"/>
            </p:cNvSpPr>
            <p:nvPr/>
          </p:nvSpPr>
          <p:spPr bwMode="auto">
            <a:xfrm>
              <a:off x="693738" y="3475038"/>
              <a:ext cx="1868488" cy="579438"/>
            </a:xfrm>
            <a:prstGeom prst="rect">
              <a:avLst/>
            </a:prstGeom>
            <a:solidFill>
              <a:srgbClr val="FACAC7"/>
            </a:solidFill>
            <a:ln>
              <a:noFill/>
            </a:ln>
          </p:spPr>
          <p:txBody>
            <a:bodyPr vert="horz" wrap="square" lIns="91440" tIns="45720" rIns="91440" bIns="45720" numCol="1" anchor="t" anchorCtr="0" compatLnSpc="1">
              <a:prstTxWarp prst="textNoShape">
                <a:avLst/>
              </a:prstTxWarp>
            </a:bodyPr>
            <a:lstStyle/>
            <a:p>
              <a:endParaRPr lang="en-US"/>
            </a:p>
          </p:txBody>
        </p:sp>
        <p:sp>
          <p:nvSpPr>
            <p:cNvPr id="78" name="Rectangle 12"/>
            <p:cNvSpPr>
              <a:spLocks noChangeArrowheads="1"/>
            </p:cNvSpPr>
            <p:nvPr/>
          </p:nvSpPr>
          <p:spPr bwMode="auto">
            <a:xfrm>
              <a:off x="2562225" y="3475038"/>
              <a:ext cx="2882900" cy="579438"/>
            </a:xfrm>
            <a:prstGeom prst="rect">
              <a:avLst/>
            </a:prstGeom>
            <a:solidFill>
              <a:srgbClr val="FACAC7"/>
            </a:solidFill>
            <a:ln>
              <a:noFill/>
            </a:ln>
          </p:spPr>
          <p:txBody>
            <a:bodyPr vert="horz" wrap="square" lIns="91440" tIns="45720" rIns="91440" bIns="45720" numCol="1" anchor="t" anchorCtr="0" compatLnSpc="1">
              <a:prstTxWarp prst="textNoShape">
                <a:avLst/>
              </a:prstTxWarp>
            </a:bodyPr>
            <a:lstStyle/>
            <a:p>
              <a:endParaRPr lang="en-US"/>
            </a:p>
          </p:txBody>
        </p:sp>
        <p:sp>
          <p:nvSpPr>
            <p:cNvPr id="79" name="Rectangle 13"/>
            <p:cNvSpPr>
              <a:spLocks noChangeArrowheads="1"/>
            </p:cNvSpPr>
            <p:nvPr/>
          </p:nvSpPr>
          <p:spPr bwMode="auto">
            <a:xfrm flipH="1" flipV="1">
              <a:off x="693738" y="4054476"/>
              <a:ext cx="1868488" cy="579438"/>
            </a:xfrm>
            <a:prstGeom prst="round1Rect">
              <a:avLst>
                <a:gd name="adj" fmla="val 28503"/>
              </a:avLst>
            </a:prstGeom>
            <a:solidFill>
              <a:srgbClr val="ECB1C4"/>
            </a:solidFill>
            <a:ln>
              <a:noFill/>
            </a:ln>
          </p:spPr>
          <p:txBody>
            <a:bodyPr vert="horz" wrap="square" lIns="91440" tIns="45720" rIns="91440" bIns="45720" numCol="1" anchor="t" anchorCtr="0" compatLnSpc="1">
              <a:prstTxWarp prst="textNoShape">
                <a:avLst/>
              </a:prstTxWarp>
            </a:bodyPr>
            <a:lstStyle/>
            <a:p>
              <a:endParaRPr lang="en-US"/>
            </a:p>
          </p:txBody>
        </p:sp>
        <p:sp>
          <p:nvSpPr>
            <p:cNvPr id="80" name="Rectangle 14"/>
            <p:cNvSpPr>
              <a:spLocks noChangeArrowheads="1"/>
            </p:cNvSpPr>
            <p:nvPr/>
          </p:nvSpPr>
          <p:spPr bwMode="auto">
            <a:xfrm flipV="1">
              <a:off x="2562225" y="4054476"/>
              <a:ext cx="2882900" cy="579438"/>
            </a:xfrm>
            <a:prstGeom prst="round1Rect">
              <a:avLst>
                <a:gd name="adj" fmla="val 25872"/>
              </a:avLst>
            </a:prstGeom>
            <a:solidFill>
              <a:srgbClr val="ECB1C4"/>
            </a:solidFill>
            <a:ln>
              <a:noFill/>
            </a:ln>
          </p:spPr>
          <p:txBody>
            <a:bodyPr vert="horz" wrap="square" lIns="91440" tIns="45720" rIns="91440" bIns="45720" numCol="1" anchor="t" anchorCtr="0" compatLnSpc="1">
              <a:prstTxWarp prst="textNoShape">
                <a:avLst/>
              </a:prstTxWarp>
            </a:bodyPr>
            <a:lstStyle/>
            <a:p>
              <a:endParaRPr lang="en-US"/>
            </a:p>
          </p:txBody>
        </p:sp>
        <p:sp>
          <p:nvSpPr>
            <p:cNvPr id="81" name="Line 15"/>
            <p:cNvSpPr>
              <a:spLocks noChangeShapeType="1"/>
            </p:cNvSpPr>
            <p:nvPr/>
          </p:nvSpPr>
          <p:spPr bwMode="auto">
            <a:xfrm>
              <a:off x="2295525" y="1976438"/>
              <a:ext cx="0" cy="2663825"/>
            </a:xfrm>
            <a:prstGeom prst="line">
              <a:avLst/>
            </a:prstGeom>
            <a:noFill/>
            <a:ln w="12700">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2" name="Line 16"/>
            <p:cNvSpPr>
              <a:spLocks noChangeShapeType="1"/>
            </p:cNvSpPr>
            <p:nvPr/>
          </p:nvSpPr>
          <p:spPr bwMode="auto">
            <a:xfrm>
              <a:off x="685800" y="2317751"/>
              <a:ext cx="4765675" cy="0"/>
            </a:xfrm>
            <a:prstGeom prst="line">
              <a:avLst/>
            </a:prstGeom>
            <a:noFill/>
            <a:ln w="12700">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3" name="Line 17"/>
            <p:cNvSpPr>
              <a:spLocks noChangeShapeType="1"/>
            </p:cNvSpPr>
            <p:nvPr/>
          </p:nvSpPr>
          <p:spPr bwMode="auto">
            <a:xfrm>
              <a:off x="685800" y="2897188"/>
              <a:ext cx="4765675" cy="0"/>
            </a:xfrm>
            <a:prstGeom prst="line">
              <a:avLst/>
            </a:prstGeom>
            <a:noFill/>
            <a:ln w="12700">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4" name="Line 18"/>
            <p:cNvSpPr>
              <a:spLocks noChangeShapeType="1"/>
            </p:cNvSpPr>
            <p:nvPr/>
          </p:nvSpPr>
          <p:spPr bwMode="auto">
            <a:xfrm>
              <a:off x="685800" y="3475038"/>
              <a:ext cx="4765675" cy="0"/>
            </a:xfrm>
            <a:prstGeom prst="line">
              <a:avLst/>
            </a:prstGeom>
            <a:noFill/>
            <a:ln w="12700">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5" name="Line 19"/>
            <p:cNvSpPr>
              <a:spLocks noChangeShapeType="1"/>
            </p:cNvSpPr>
            <p:nvPr/>
          </p:nvSpPr>
          <p:spPr bwMode="auto">
            <a:xfrm>
              <a:off x="685800" y="4054476"/>
              <a:ext cx="4765675" cy="0"/>
            </a:xfrm>
            <a:prstGeom prst="line">
              <a:avLst/>
            </a:prstGeom>
            <a:noFill/>
            <a:ln w="12700">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2" name="Title 1"/>
          <p:cNvSpPr>
            <a:spLocks noGrp="1"/>
          </p:cNvSpPr>
          <p:nvPr>
            <p:ph type="title"/>
          </p:nvPr>
        </p:nvSpPr>
        <p:spPr>
          <a:xfrm>
            <a:off x="165553" y="84138"/>
            <a:ext cx="7102475" cy="638175"/>
          </a:xfrm>
        </p:spPr>
        <p:txBody>
          <a:bodyPr>
            <a:normAutofit/>
          </a:bodyPr>
          <a:lstStyle/>
          <a:p>
            <a:r>
              <a:rPr lang="en-GB" sz="3000" b="1" dirty="0">
                <a:solidFill>
                  <a:schemeClr val="accent2">
                    <a:lumMod val="50000"/>
                  </a:schemeClr>
                </a:solidFill>
                <a:ea typeface="+mj-ea"/>
                <a:cs typeface="+mj-cs"/>
              </a:rPr>
              <a:t>Knowledge Check (7)</a:t>
            </a:r>
          </a:p>
        </p:txBody>
      </p:sp>
      <p:sp>
        <p:nvSpPr>
          <p:cNvPr id="3" name="Content Placeholder 2"/>
          <p:cNvSpPr>
            <a:spLocks noGrp="1"/>
          </p:cNvSpPr>
          <p:nvPr>
            <p:ph idx="1"/>
          </p:nvPr>
        </p:nvSpPr>
        <p:spPr>
          <a:xfrm>
            <a:off x="685800" y="1442358"/>
            <a:ext cx="7300636" cy="362829"/>
          </a:xfrm>
        </p:spPr>
        <p:txBody>
          <a:bodyPr>
            <a:normAutofit/>
          </a:bodyPr>
          <a:lstStyle/>
          <a:p>
            <a:pPr marL="0" indent="0">
              <a:buNone/>
            </a:pPr>
            <a:r>
              <a:rPr lang="en-GB" sz="1600" dirty="0" smtClean="0">
                <a:solidFill>
                  <a:schemeClr val="tx1"/>
                </a:solidFill>
              </a:rPr>
              <a:t>Match the drug class in column A with its properties in column B.</a:t>
            </a:r>
          </a:p>
          <a:p>
            <a:pPr marL="342900" indent="-342900">
              <a:buFont typeface="+mj-lt"/>
              <a:buAutoNum type="arabicPeriod"/>
            </a:pPr>
            <a:endParaRPr lang="en-GB" sz="1600" dirty="0" smtClean="0">
              <a:solidFill>
                <a:schemeClr val="tx1"/>
              </a:solidFill>
            </a:endParaRPr>
          </a:p>
          <a:p>
            <a:pPr marL="342900" indent="-342900">
              <a:buFont typeface="+mj-lt"/>
              <a:buAutoNum type="arabicPeriod"/>
            </a:pPr>
            <a:endParaRPr lang="en-GB" sz="1600" dirty="0" smtClean="0">
              <a:solidFill>
                <a:schemeClr val="tx1"/>
              </a:solidFill>
            </a:endParaRPr>
          </a:p>
          <a:p>
            <a:endParaRPr lang="en-GB" sz="1600" dirty="0">
              <a:solidFill>
                <a:schemeClr val="tx1"/>
              </a:solidFill>
            </a:endParaRPr>
          </a:p>
        </p:txBody>
      </p:sp>
      <p:sp>
        <p:nvSpPr>
          <p:cNvPr id="6" name="Pentagon 5"/>
          <p:cNvSpPr/>
          <p:nvPr/>
        </p:nvSpPr>
        <p:spPr>
          <a:xfrm>
            <a:off x="-43103" y="1020483"/>
            <a:ext cx="696685" cy="387508"/>
          </a:xfrm>
          <a:prstGeom prst="homePlate">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10800000" scaled="1"/>
            <a:tileRect/>
          </a:gradFill>
          <a:ln>
            <a:no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sz="1600" dirty="0"/>
          </a:p>
        </p:txBody>
      </p:sp>
      <p:sp>
        <p:nvSpPr>
          <p:cNvPr id="7" name="TextBox 6"/>
          <p:cNvSpPr txBox="1"/>
          <p:nvPr/>
        </p:nvSpPr>
        <p:spPr>
          <a:xfrm>
            <a:off x="-27384" y="1044960"/>
            <a:ext cx="655629" cy="338554"/>
          </a:xfrm>
          <a:prstGeom prst="rect">
            <a:avLst/>
          </a:prstGeom>
          <a:noFill/>
        </p:spPr>
        <p:txBody>
          <a:bodyPr wrap="none" rtlCol="0">
            <a:spAutoFit/>
          </a:bodyPr>
          <a:lstStyle/>
          <a:p>
            <a:r>
              <a:rPr lang="en-GB" sz="1600" spc="-38" dirty="0" smtClean="0">
                <a:solidFill>
                  <a:srgbClr val="A7381D"/>
                </a:solidFill>
                <a:ea typeface="+mj-ea"/>
                <a:cs typeface="+mj-cs"/>
              </a:rPr>
              <a:t>33/</a:t>
            </a:r>
            <a:r>
              <a:rPr lang="en-GB" sz="1600" spc="-38" dirty="0" smtClean="0">
                <a:solidFill>
                  <a:srgbClr val="A7381D"/>
                </a:solidFill>
              </a:rPr>
              <a:t>35</a:t>
            </a:r>
            <a:endParaRPr lang="en-GB" sz="1600" spc="-38" dirty="0">
              <a:solidFill>
                <a:srgbClr val="A7381D"/>
              </a:solidFill>
            </a:endParaRPr>
          </a:p>
        </p:txBody>
      </p:sp>
      <p:sp>
        <p:nvSpPr>
          <p:cNvPr id="8" name="TextBox 7"/>
          <p:cNvSpPr txBox="1"/>
          <p:nvPr/>
        </p:nvSpPr>
        <p:spPr>
          <a:xfrm>
            <a:off x="663855" y="4952475"/>
            <a:ext cx="5873042" cy="461665"/>
          </a:xfrm>
          <a:prstGeom prst="rect">
            <a:avLst/>
          </a:prstGeom>
          <a:noFill/>
        </p:spPr>
        <p:txBody>
          <a:bodyPr wrap="square" rtlCol="0">
            <a:spAutoFit/>
          </a:bodyPr>
          <a:lstStyle/>
          <a:p>
            <a:r>
              <a:rPr lang="en-GB" sz="1200" dirty="0" smtClean="0"/>
              <a:t>AR, androgen receptor; CYP450</a:t>
            </a:r>
            <a:r>
              <a:rPr lang="en-GB" sz="1200" dirty="0"/>
              <a:t>, cytochrome </a:t>
            </a:r>
            <a:r>
              <a:rPr lang="en-GB" sz="1200" dirty="0" smtClean="0"/>
              <a:t>P450; FSH</a:t>
            </a:r>
            <a:r>
              <a:rPr lang="en-GB" sz="1200" dirty="0"/>
              <a:t>, </a:t>
            </a:r>
            <a:r>
              <a:rPr lang="en-GB" sz="1200" dirty="0" smtClean="0"/>
              <a:t>follicle-stimulating </a:t>
            </a:r>
            <a:r>
              <a:rPr lang="en-GB" sz="1200" dirty="0"/>
              <a:t>hormone; </a:t>
            </a:r>
            <a:r>
              <a:rPr lang="en-GB" sz="1200" dirty="0" smtClean="0"/>
              <a:t>LH</a:t>
            </a:r>
            <a:r>
              <a:rPr lang="en-GB" sz="1200" dirty="0"/>
              <a:t>, luteinising hormone; </a:t>
            </a:r>
            <a:r>
              <a:rPr lang="en-GB" sz="1200" dirty="0" smtClean="0"/>
              <a:t>LHRH, luteinising hormone-releasing hormone.</a:t>
            </a:r>
            <a:endParaRPr lang="en-GB" sz="1200" dirty="0"/>
          </a:p>
        </p:txBody>
      </p:sp>
      <p:graphicFrame>
        <p:nvGraphicFramePr>
          <p:cNvPr id="49" name="Table 48"/>
          <p:cNvGraphicFramePr>
            <a:graphicFrameLocks noGrp="1"/>
          </p:cNvGraphicFramePr>
          <p:nvPr>
            <p:extLst>
              <p:ext uri="{D42A27DB-BD31-4B8C-83A1-F6EECF244321}">
                <p14:modId xmlns:p14="http://schemas.microsoft.com/office/powerpoint/2010/main" val="314472527"/>
              </p:ext>
            </p:extLst>
          </p:nvPr>
        </p:nvGraphicFramePr>
        <p:xfrm>
          <a:off x="826222" y="1859749"/>
          <a:ext cx="5345978" cy="3027264"/>
        </p:xfrm>
        <a:graphic>
          <a:graphicData uri="http://schemas.openxmlformats.org/drawingml/2006/table">
            <a:tbl>
              <a:tblPr firstRow="1" bandRow="1">
                <a:tableStyleId>{2D5ABB26-0587-4C30-8999-92F81FD0307C}</a:tableStyleId>
              </a:tblPr>
              <a:tblGrid>
                <a:gridCol w="2102388"/>
                <a:gridCol w="3243590"/>
              </a:tblGrid>
              <a:tr h="369526">
                <a:tc>
                  <a:txBody>
                    <a:bodyPr/>
                    <a:lstStyle/>
                    <a:p>
                      <a:pPr>
                        <a:lnSpc>
                          <a:spcPct val="100000"/>
                        </a:lnSpc>
                      </a:pPr>
                      <a:r>
                        <a:rPr lang="en-GB" sz="1600" b="1" dirty="0" smtClean="0">
                          <a:solidFill>
                            <a:schemeClr val="bg1"/>
                          </a:solidFill>
                        </a:rPr>
                        <a:t>Column A</a:t>
                      </a:r>
                      <a:endParaRPr lang="en-GB" sz="1600" b="1" dirty="0">
                        <a:solidFill>
                          <a:schemeClr val="bg1"/>
                        </a:solidFill>
                      </a:endParaRPr>
                    </a:p>
                  </a:txBody>
                  <a:tcPr>
                    <a:lnL>
                      <a:noFill/>
                    </a:lnL>
                    <a:lnR>
                      <a:noFill/>
                    </a:lnR>
                    <a:lnT>
                      <a:noFill/>
                    </a:lnT>
                    <a:lnB>
                      <a:noFill/>
                    </a:lnB>
                    <a:lnTlToBr w="12700" cmpd="sng">
                      <a:noFill/>
                      <a:prstDash val="solid"/>
                    </a:lnTlToBr>
                    <a:lnBlToTr w="12700" cmpd="sng">
                      <a:noFill/>
                      <a:prstDash val="solid"/>
                    </a:lnBlToTr>
                  </a:tcPr>
                </a:tc>
                <a:tc>
                  <a:txBody>
                    <a:bodyPr/>
                    <a:lstStyle/>
                    <a:p>
                      <a:pPr>
                        <a:lnSpc>
                          <a:spcPct val="100000"/>
                        </a:lnSpc>
                      </a:pPr>
                      <a:r>
                        <a:rPr lang="en-GB" sz="1600" b="1" dirty="0" smtClean="0">
                          <a:solidFill>
                            <a:schemeClr val="bg1"/>
                          </a:solidFill>
                        </a:rPr>
                        <a:t>Column B</a:t>
                      </a:r>
                      <a:endParaRPr lang="en-GB" sz="1600" b="1" dirty="0">
                        <a:solidFill>
                          <a:schemeClr val="bg1"/>
                        </a:solidFill>
                      </a:endParaRPr>
                    </a:p>
                  </a:txBody>
                  <a:tcPr marL="0">
                    <a:lnL>
                      <a:noFill/>
                    </a:lnL>
                    <a:lnR>
                      <a:noFill/>
                    </a:lnR>
                    <a:lnT>
                      <a:noFill/>
                    </a:lnT>
                    <a:lnB>
                      <a:noFill/>
                    </a:lnB>
                    <a:lnTlToBr w="12700" cmpd="sng">
                      <a:noFill/>
                      <a:prstDash val="solid"/>
                    </a:lnTlToBr>
                    <a:lnBlToTr w="12700" cmpd="sng">
                      <a:noFill/>
                      <a:prstDash val="solid"/>
                    </a:lnBlToTr>
                  </a:tcPr>
                </a:tc>
              </a:tr>
              <a:tr h="450425">
                <a:tc>
                  <a:txBody>
                    <a:bodyPr/>
                    <a:lstStyle/>
                    <a:p>
                      <a:pPr marL="0" indent="0">
                        <a:lnSpc>
                          <a:spcPct val="250000"/>
                        </a:lnSpc>
                        <a:buFont typeface="+mj-lt"/>
                        <a:buNone/>
                      </a:pPr>
                      <a:r>
                        <a:rPr lang="en-GB" sz="1400" dirty="0" smtClean="0">
                          <a:latin typeface="+mj-lt"/>
                        </a:rPr>
                        <a:t>1. LHRH agonists</a:t>
                      </a:r>
                      <a:endParaRPr lang="en-GB" sz="1400" dirty="0">
                        <a:latin typeface="+mj-lt"/>
                      </a:endParaRPr>
                    </a:p>
                  </a:txBody>
                  <a:tcPr>
                    <a:lnL>
                      <a:noFill/>
                    </a:lnL>
                    <a:lnR>
                      <a:noFill/>
                    </a:lnR>
                    <a:lnT>
                      <a:noFill/>
                    </a:lnT>
                    <a:lnB>
                      <a:noFill/>
                    </a:lnB>
                    <a:lnTlToBr w="12700" cmpd="sng">
                      <a:noFill/>
                      <a:prstDash val="solid"/>
                    </a:lnTlToBr>
                    <a:lnBlToTr w="12700" cmpd="sng">
                      <a:noFill/>
                      <a:prstDash val="solid"/>
                    </a:lnBlToTr>
                  </a:tcPr>
                </a:tc>
                <a:tc>
                  <a:txBody>
                    <a:bodyPr/>
                    <a:lstStyle/>
                    <a:p>
                      <a:pPr marL="228600" indent="-228600">
                        <a:lnSpc>
                          <a:spcPct val="250000"/>
                        </a:lnSpc>
                        <a:buFont typeface="+mj-lt"/>
                        <a:buAutoNum type="alphaLcPeriod"/>
                      </a:pPr>
                      <a:r>
                        <a:rPr lang="en-GB" sz="1400" baseline="0" dirty="0" smtClean="0">
                          <a:latin typeface="+mj-lt"/>
                        </a:rPr>
                        <a:t>I</a:t>
                      </a:r>
                      <a:r>
                        <a:rPr lang="en-GB" sz="1400" dirty="0" smtClean="0">
                          <a:latin typeface="+mj-lt"/>
                        </a:rPr>
                        <a:t>nhibits AR</a:t>
                      </a:r>
                      <a:r>
                        <a:rPr lang="en-GB" sz="1400" baseline="0" dirty="0" smtClean="0">
                          <a:latin typeface="+mj-lt"/>
                        </a:rPr>
                        <a:t> nuclear translocation</a:t>
                      </a:r>
                      <a:endParaRPr lang="en-GB" sz="1400" dirty="0">
                        <a:latin typeface="+mj-lt"/>
                      </a:endParaRPr>
                    </a:p>
                  </a:txBody>
                  <a:tcPr marL="0">
                    <a:lnL>
                      <a:noFill/>
                    </a:lnL>
                    <a:lnR>
                      <a:noFill/>
                    </a:lnR>
                    <a:lnT>
                      <a:noFill/>
                    </a:lnT>
                    <a:lnB>
                      <a:noFill/>
                    </a:lnB>
                    <a:lnTlToBr w="12700" cmpd="sng">
                      <a:noFill/>
                      <a:prstDash val="solid"/>
                    </a:lnTlToBr>
                    <a:lnBlToTr w="12700" cmpd="sng">
                      <a:noFill/>
                      <a:prstDash val="solid"/>
                    </a:lnBlToTr>
                  </a:tcPr>
                </a:tc>
              </a:tr>
              <a:tr h="987825">
                <a:tc>
                  <a:txBody>
                    <a:bodyPr/>
                    <a:lstStyle/>
                    <a:p>
                      <a:pPr marL="0" indent="0">
                        <a:lnSpc>
                          <a:spcPct val="300000"/>
                        </a:lnSpc>
                        <a:buFont typeface="+mj-lt"/>
                        <a:buNone/>
                      </a:pPr>
                      <a:r>
                        <a:rPr lang="en-GB" sz="1400" dirty="0" smtClean="0">
                          <a:latin typeface="+mj-lt"/>
                        </a:rPr>
                        <a:t>2. LHRH antagonists</a:t>
                      </a:r>
                      <a:endParaRPr lang="en-GB" sz="1400" dirty="0">
                        <a:latin typeface="+mj-lt"/>
                      </a:endParaRPr>
                    </a:p>
                  </a:txBody>
                  <a:tcPr>
                    <a:lnL>
                      <a:noFill/>
                    </a:lnL>
                    <a:lnR>
                      <a:noFill/>
                    </a:lnR>
                    <a:lnT>
                      <a:noFill/>
                    </a:lnT>
                    <a:lnB>
                      <a:noFill/>
                    </a:lnB>
                    <a:lnTlToBr w="12700" cmpd="sng">
                      <a:noFill/>
                      <a:prstDash val="solid"/>
                    </a:lnTlToBr>
                    <a:lnBlToTr w="12700" cmpd="sng">
                      <a:noFill/>
                      <a:prstDash val="solid"/>
                    </a:lnBlToTr>
                  </a:tcPr>
                </a:tc>
                <a:tc>
                  <a:txBody>
                    <a:bodyPr/>
                    <a:lstStyle/>
                    <a:p>
                      <a:pPr marL="228600" indent="-228600">
                        <a:lnSpc>
                          <a:spcPct val="100000"/>
                        </a:lnSpc>
                        <a:buFont typeface="+mj-lt"/>
                        <a:buAutoNum type="alphaLcPeriod" startAt="2"/>
                      </a:pPr>
                      <a:r>
                        <a:rPr lang="en-GB" sz="1400" dirty="0" smtClean="0">
                          <a:latin typeface="+mj-lt"/>
                        </a:rPr>
                        <a:t>Used in conjunction with prednisone</a:t>
                      </a:r>
                      <a:endParaRPr lang="en-GB" sz="1400" dirty="0">
                        <a:latin typeface="+mj-lt"/>
                      </a:endParaRPr>
                    </a:p>
                  </a:txBody>
                  <a:tcPr marL="0" marT="365760">
                    <a:lnL>
                      <a:noFill/>
                    </a:lnL>
                    <a:lnR>
                      <a:noFill/>
                    </a:lnR>
                    <a:lnT>
                      <a:noFill/>
                    </a:lnT>
                    <a:lnB>
                      <a:noFill/>
                    </a:lnB>
                    <a:lnTlToBr w="12700" cmpd="sng">
                      <a:noFill/>
                      <a:prstDash val="solid"/>
                    </a:lnTlToBr>
                    <a:lnBlToTr w="12700" cmpd="sng">
                      <a:noFill/>
                      <a:prstDash val="solid"/>
                    </a:lnBlToTr>
                  </a:tcPr>
                </a:tc>
              </a:tr>
              <a:tr h="574766">
                <a:tc>
                  <a:txBody>
                    <a:bodyPr/>
                    <a:lstStyle/>
                    <a:p>
                      <a:pPr marL="0" indent="0">
                        <a:lnSpc>
                          <a:spcPct val="100000"/>
                        </a:lnSpc>
                        <a:buFont typeface="+mj-lt"/>
                        <a:buNone/>
                      </a:pPr>
                      <a:r>
                        <a:rPr lang="en-GB" sz="1400" dirty="0" smtClean="0">
                          <a:latin typeface="+mj-lt"/>
                        </a:rPr>
                        <a:t>3. CYP450 inhibitors</a:t>
                      </a:r>
                      <a:endParaRPr lang="en-GB" sz="1400" dirty="0">
                        <a:latin typeface="+mj-lt"/>
                      </a:endParaRPr>
                    </a:p>
                  </a:txBody>
                  <a:tcPr>
                    <a:lnL>
                      <a:noFill/>
                    </a:lnL>
                    <a:lnR>
                      <a:noFill/>
                    </a:lnR>
                    <a:lnT>
                      <a:noFill/>
                    </a:lnT>
                    <a:lnB>
                      <a:noFill/>
                    </a:lnB>
                    <a:lnTlToBr w="12700" cmpd="sng">
                      <a:noFill/>
                      <a:prstDash val="solid"/>
                    </a:lnTlToBr>
                    <a:lnBlToTr w="12700" cmpd="sng">
                      <a:noFill/>
                      <a:prstDash val="solid"/>
                    </a:lnBlToTr>
                  </a:tcPr>
                </a:tc>
                <a:tc>
                  <a:txBody>
                    <a:bodyPr/>
                    <a:lstStyle/>
                    <a:p>
                      <a:pPr marL="228600" indent="-228600">
                        <a:lnSpc>
                          <a:spcPct val="50000"/>
                        </a:lnSpc>
                        <a:buFont typeface="+mj-lt"/>
                        <a:buAutoNum type="alphaLcPeriod" startAt="3"/>
                      </a:pPr>
                      <a:r>
                        <a:rPr lang="en-GB" sz="1400" baseline="0" dirty="0" smtClean="0">
                          <a:latin typeface="+mj-lt"/>
                        </a:rPr>
                        <a:t>Decreases LH, FSH and</a:t>
                      </a:r>
                    </a:p>
                    <a:p>
                      <a:pPr marL="228600" indent="0">
                        <a:lnSpc>
                          <a:spcPct val="100000"/>
                        </a:lnSpc>
                        <a:buFontTx/>
                        <a:buNone/>
                      </a:pPr>
                      <a:r>
                        <a:rPr lang="en-GB" sz="1400" baseline="0" dirty="0" smtClean="0">
                          <a:latin typeface="+mj-lt"/>
                        </a:rPr>
                        <a:t>testosterone levels</a:t>
                      </a:r>
                      <a:endParaRPr lang="en-GB" sz="1400" dirty="0">
                        <a:latin typeface="+mj-lt"/>
                      </a:endParaRPr>
                    </a:p>
                  </a:txBody>
                  <a:tcPr marL="0" marR="0" marT="0" marB="0">
                    <a:lnL>
                      <a:noFill/>
                    </a:lnL>
                    <a:lnR>
                      <a:noFill/>
                    </a:lnR>
                    <a:lnT>
                      <a:noFill/>
                    </a:lnT>
                    <a:lnB>
                      <a:noFill/>
                    </a:lnB>
                    <a:lnTlToBr w="12700" cmpd="sng">
                      <a:noFill/>
                      <a:prstDash val="solid"/>
                    </a:lnTlToBr>
                    <a:lnBlToTr w="12700" cmpd="sng">
                      <a:noFill/>
                      <a:prstDash val="solid"/>
                    </a:lnBlToTr>
                  </a:tcPr>
                </a:tc>
              </a:tr>
              <a:tr h="470307">
                <a:tc>
                  <a:txBody>
                    <a:bodyPr/>
                    <a:lstStyle/>
                    <a:p>
                      <a:pPr marL="0" indent="0">
                        <a:lnSpc>
                          <a:spcPct val="100000"/>
                        </a:lnSpc>
                        <a:buFont typeface="+mj-lt"/>
                        <a:buNone/>
                      </a:pPr>
                      <a:r>
                        <a:rPr lang="en-GB" sz="1400" dirty="0" smtClean="0">
                          <a:latin typeface="+mj-lt"/>
                        </a:rPr>
                        <a:t>4. Antiandrogens</a:t>
                      </a:r>
                      <a:endParaRPr lang="en-GB" sz="1400" dirty="0">
                        <a:latin typeface="+mj-lt"/>
                      </a:endParaRPr>
                    </a:p>
                  </a:txBody>
                  <a:tcPr marT="91440">
                    <a:lnL>
                      <a:noFill/>
                    </a:lnL>
                    <a:lnR>
                      <a:noFill/>
                    </a:lnR>
                    <a:lnT>
                      <a:noFill/>
                    </a:lnT>
                    <a:lnB>
                      <a:noFill/>
                    </a:lnB>
                    <a:lnTlToBr w="12700" cmpd="sng">
                      <a:noFill/>
                      <a:prstDash val="solid"/>
                    </a:lnTlToBr>
                    <a:lnBlToTr w="12700" cmpd="sng">
                      <a:noFill/>
                      <a:prstDash val="solid"/>
                    </a:lnBlToTr>
                  </a:tcPr>
                </a:tc>
                <a:tc>
                  <a:txBody>
                    <a:bodyPr/>
                    <a:lstStyle/>
                    <a:p>
                      <a:pPr marL="228600" marR="0" indent="-228600" algn="l" defTabSz="685800" rtl="0" eaLnBrk="1" fontAlgn="auto" latinLnBrk="0" hangingPunct="1">
                        <a:lnSpc>
                          <a:spcPct val="100000"/>
                        </a:lnSpc>
                        <a:spcBef>
                          <a:spcPts val="0"/>
                        </a:spcBef>
                        <a:spcAft>
                          <a:spcPts val="0"/>
                        </a:spcAft>
                        <a:buClrTx/>
                        <a:buSzTx/>
                        <a:buFont typeface="+mj-lt"/>
                        <a:buAutoNum type="alphaLcPeriod" startAt="4"/>
                        <a:tabLst/>
                        <a:defRPr/>
                      </a:pPr>
                      <a:r>
                        <a:rPr lang="en-GB" sz="1400" baseline="0" dirty="0" smtClean="0">
                          <a:latin typeface="+mj-lt"/>
                        </a:rPr>
                        <a:t>Increases LH, FSH and</a:t>
                      </a:r>
                    </a:p>
                    <a:p>
                      <a:pPr marL="228600" marR="0" indent="0" algn="l" defTabSz="685800" rtl="0" eaLnBrk="1" fontAlgn="auto" latinLnBrk="0" hangingPunct="1">
                        <a:lnSpc>
                          <a:spcPct val="100000"/>
                        </a:lnSpc>
                        <a:spcBef>
                          <a:spcPts val="0"/>
                        </a:spcBef>
                        <a:spcAft>
                          <a:spcPts val="0"/>
                        </a:spcAft>
                        <a:buClrTx/>
                        <a:buSzTx/>
                        <a:buFontTx/>
                        <a:buNone/>
                        <a:tabLst/>
                        <a:defRPr/>
                      </a:pPr>
                      <a:r>
                        <a:rPr lang="en-GB" sz="1400" baseline="0" dirty="0" smtClean="0">
                          <a:latin typeface="+mj-lt"/>
                        </a:rPr>
                        <a:t>testosterone levels</a:t>
                      </a:r>
                      <a:endParaRPr lang="en-GB" sz="1400" dirty="0" smtClean="0">
                        <a:latin typeface="+mj-lt"/>
                      </a:endParaRPr>
                    </a:p>
                  </a:txBody>
                  <a:tcPr marL="0" marR="0" marT="0" marB="0">
                    <a:lnL>
                      <a:noFill/>
                    </a:lnL>
                    <a:lnR>
                      <a:noFill/>
                    </a:lnR>
                    <a:lnT>
                      <a:noFill/>
                    </a:lnT>
                    <a:lnB>
                      <a:noFill/>
                    </a:lnB>
                    <a:lnTlToBr w="12700" cmpd="sng">
                      <a:noFill/>
                      <a:prstDash val="solid"/>
                    </a:lnTlToBr>
                    <a:lnBlToTr w="12700" cmpd="sng">
                      <a:noFill/>
                      <a:prstDash val="solid"/>
                    </a:lnBlToTr>
                  </a:tcPr>
                </a:tc>
              </a:tr>
            </a:tbl>
          </a:graphicData>
        </a:graphic>
      </p:graphicFrame>
      <p:pic>
        <p:nvPicPr>
          <p:cNvPr id="95" name="Picture 9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635347" y="3881791"/>
            <a:ext cx="2444787" cy="1886786"/>
          </a:xfrm>
          <a:prstGeom prst="rect">
            <a:avLst/>
          </a:prstGeom>
          <a:effectLst>
            <a:softEdge rad="38100"/>
          </a:effectLst>
        </p:spPr>
      </p:pic>
      <p:grpSp>
        <p:nvGrpSpPr>
          <p:cNvPr id="57" name="Group 56"/>
          <p:cNvGrpSpPr/>
          <p:nvPr/>
        </p:nvGrpSpPr>
        <p:grpSpPr>
          <a:xfrm>
            <a:off x="704693" y="1849781"/>
            <a:ext cx="5874486" cy="3058325"/>
            <a:chOff x="685800" y="1966913"/>
            <a:chExt cx="4784725" cy="2743200"/>
          </a:xfrm>
          <a:effectLst>
            <a:outerShdw blurRad="114300" dist="76200" dir="5400000" algn="ctr" rotWithShape="0">
              <a:srgbClr val="000000">
                <a:alpha val="29000"/>
              </a:srgbClr>
            </a:outerShdw>
          </a:effectLst>
        </p:grpSpPr>
        <p:sp>
          <p:nvSpPr>
            <p:cNvPr id="58" name="AutoShape 3"/>
            <p:cNvSpPr>
              <a:spLocks noChangeAspect="1" noChangeArrowheads="1" noTextEdit="1"/>
            </p:cNvSpPr>
            <p:nvPr/>
          </p:nvSpPr>
          <p:spPr bwMode="auto">
            <a:xfrm>
              <a:off x="685800" y="1966913"/>
              <a:ext cx="4784725" cy="274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Rectangle 5"/>
            <p:cNvSpPr>
              <a:spLocks noChangeArrowheads="1"/>
            </p:cNvSpPr>
            <p:nvPr/>
          </p:nvSpPr>
          <p:spPr bwMode="auto">
            <a:xfrm flipH="1">
              <a:off x="693738" y="1982788"/>
              <a:ext cx="1868488" cy="334963"/>
            </a:xfrm>
            <a:prstGeom prst="round1Rect">
              <a:avLst>
                <a:gd name="adj" fmla="val 48516"/>
              </a:avLst>
            </a:prstGeom>
            <a:solidFill>
              <a:srgbClr val="E95531"/>
            </a:solidFill>
            <a:ln>
              <a:noFill/>
            </a:ln>
          </p:spPr>
          <p:txBody>
            <a:bodyPr vert="horz" wrap="square" lIns="91440" tIns="45720" rIns="91440" bIns="45720" numCol="1" anchor="t" anchorCtr="0" compatLnSpc="1">
              <a:prstTxWarp prst="textNoShape">
                <a:avLst/>
              </a:prstTxWarp>
            </a:bodyPr>
            <a:lstStyle/>
            <a:p>
              <a:endParaRPr lang="en-US"/>
            </a:p>
          </p:txBody>
        </p:sp>
        <p:sp>
          <p:nvSpPr>
            <p:cNvPr id="60" name="Rectangle 6"/>
            <p:cNvSpPr>
              <a:spLocks noChangeArrowheads="1"/>
            </p:cNvSpPr>
            <p:nvPr/>
          </p:nvSpPr>
          <p:spPr bwMode="auto">
            <a:xfrm>
              <a:off x="2562225" y="1982788"/>
              <a:ext cx="2882900" cy="334963"/>
            </a:xfrm>
            <a:prstGeom prst="round1Rect">
              <a:avLst>
                <a:gd name="adj" fmla="val 41691"/>
              </a:avLst>
            </a:prstGeom>
            <a:solidFill>
              <a:srgbClr val="E95531"/>
            </a:solidFill>
            <a:ln>
              <a:noFill/>
            </a:ln>
          </p:spPr>
          <p:txBody>
            <a:bodyPr vert="horz" wrap="square" lIns="91440" tIns="45720" rIns="91440" bIns="45720" numCol="1" anchor="t" anchorCtr="0" compatLnSpc="1">
              <a:prstTxWarp prst="textNoShape">
                <a:avLst/>
              </a:prstTxWarp>
            </a:bodyPr>
            <a:lstStyle/>
            <a:p>
              <a:endParaRPr lang="en-US"/>
            </a:p>
          </p:txBody>
        </p:sp>
        <p:sp>
          <p:nvSpPr>
            <p:cNvPr id="61" name="Rectangle 7"/>
            <p:cNvSpPr>
              <a:spLocks noChangeArrowheads="1"/>
            </p:cNvSpPr>
            <p:nvPr/>
          </p:nvSpPr>
          <p:spPr bwMode="auto">
            <a:xfrm>
              <a:off x="693738" y="2317751"/>
              <a:ext cx="1868488" cy="579438"/>
            </a:xfrm>
            <a:prstGeom prst="rect">
              <a:avLst/>
            </a:prstGeom>
            <a:solidFill>
              <a:srgbClr val="FACAC7"/>
            </a:solidFill>
            <a:ln>
              <a:noFill/>
            </a:ln>
          </p:spPr>
          <p:txBody>
            <a:bodyPr vert="horz" wrap="square" lIns="91440" tIns="45720" rIns="91440" bIns="45720" numCol="1" anchor="t" anchorCtr="0" compatLnSpc="1">
              <a:prstTxWarp prst="textNoShape">
                <a:avLst/>
              </a:prstTxWarp>
            </a:bodyPr>
            <a:lstStyle/>
            <a:p>
              <a:endParaRPr lang="en-US"/>
            </a:p>
          </p:txBody>
        </p:sp>
        <p:sp>
          <p:nvSpPr>
            <p:cNvPr id="62" name="Rectangle 8"/>
            <p:cNvSpPr>
              <a:spLocks noChangeArrowheads="1"/>
            </p:cNvSpPr>
            <p:nvPr/>
          </p:nvSpPr>
          <p:spPr bwMode="auto">
            <a:xfrm>
              <a:off x="2562225" y="2317751"/>
              <a:ext cx="2882900" cy="579438"/>
            </a:xfrm>
            <a:prstGeom prst="rect">
              <a:avLst/>
            </a:prstGeom>
            <a:solidFill>
              <a:srgbClr val="FACAC7"/>
            </a:solidFill>
            <a:ln>
              <a:noFill/>
            </a:ln>
          </p:spPr>
          <p:txBody>
            <a:bodyPr vert="horz" wrap="square" lIns="91440" tIns="45720" rIns="91440" bIns="45720" numCol="1" anchor="t" anchorCtr="0" compatLnSpc="1">
              <a:prstTxWarp prst="textNoShape">
                <a:avLst/>
              </a:prstTxWarp>
            </a:bodyPr>
            <a:lstStyle/>
            <a:p>
              <a:endParaRPr lang="en-US"/>
            </a:p>
          </p:txBody>
        </p:sp>
        <p:sp>
          <p:nvSpPr>
            <p:cNvPr id="63" name="Rectangle 9"/>
            <p:cNvSpPr>
              <a:spLocks noChangeArrowheads="1"/>
            </p:cNvSpPr>
            <p:nvPr/>
          </p:nvSpPr>
          <p:spPr bwMode="auto">
            <a:xfrm>
              <a:off x="693738" y="2897188"/>
              <a:ext cx="1868488" cy="577850"/>
            </a:xfrm>
            <a:prstGeom prst="rect">
              <a:avLst/>
            </a:prstGeom>
            <a:solidFill>
              <a:srgbClr val="ECB1C4"/>
            </a:solidFill>
            <a:ln>
              <a:noFill/>
            </a:ln>
          </p:spPr>
          <p:txBody>
            <a:bodyPr vert="horz" wrap="square" lIns="91440" tIns="45720" rIns="91440" bIns="45720" numCol="1" anchor="t" anchorCtr="0" compatLnSpc="1">
              <a:prstTxWarp prst="textNoShape">
                <a:avLst/>
              </a:prstTxWarp>
            </a:bodyPr>
            <a:lstStyle/>
            <a:p>
              <a:endParaRPr lang="en-US"/>
            </a:p>
          </p:txBody>
        </p:sp>
        <p:sp>
          <p:nvSpPr>
            <p:cNvPr id="64" name="Rectangle 10"/>
            <p:cNvSpPr>
              <a:spLocks noChangeArrowheads="1"/>
            </p:cNvSpPr>
            <p:nvPr/>
          </p:nvSpPr>
          <p:spPr bwMode="auto">
            <a:xfrm>
              <a:off x="2562225" y="2897188"/>
              <a:ext cx="2882900" cy="577850"/>
            </a:xfrm>
            <a:prstGeom prst="rect">
              <a:avLst/>
            </a:prstGeom>
            <a:solidFill>
              <a:srgbClr val="ECB1C4"/>
            </a:solidFill>
            <a:ln>
              <a:noFill/>
            </a:ln>
          </p:spPr>
          <p:txBody>
            <a:bodyPr vert="horz" wrap="square" lIns="91440" tIns="45720" rIns="91440" bIns="45720" numCol="1" anchor="t" anchorCtr="0" compatLnSpc="1">
              <a:prstTxWarp prst="textNoShape">
                <a:avLst/>
              </a:prstTxWarp>
            </a:bodyPr>
            <a:lstStyle/>
            <a:p>
              <a:endParaRPr lang="en-US"/>
            </a:p>
          </p:txBody>
        </p:sp>
        <p:sp>
          <p:nvSpPr>
            <p:cNvPr id="65" name="Rectangle 11"/>
            <p:cNvSpPr>
              <a:spLocks noChangeArrowheads="1"/>
            </p:cNvSpPr>
            <p:nvPr/>
          </p:nvSpPr>
          <p:spPr bwMode="auto">
            <a:xfrm>
              <a:off x="693738" y="3475038"/>
              <a:ext cx="1868488" cy="579438"/>
            </a:xfrm>
            <a:prstGeom prst="rect">
              <a:avLst/>
            </a:prstGeom>
            <a:solidFill>
              <a:srgbClr val="FACAC7"/>
            </a:solidFill>
            <a:ln>
              <a:noFill/>
            </a:ln>
          </p:spPr>
          <p:txBody>
            <a:bodyPr vert="horz" wrap="square" lIns="91440" tIns="45720" rIns="91440" bIns="45720" numCol="1" anchor="t" anchorCtr="0" compatLnSpc="1">
              <a:prstTxWarp prst="textNoShape">
                <a:avLst/>
              </a:prstTxWarp>
            </a:bodyPr>
            <a:lstStyle/>
            <a:p>
              <a:endParaRPr lang="en-US"/>
            </a:p>
          </p:txBody>
        </p:sp>
        <p:sp>
          <p:nvSpPr>
            <p:cNvPr id="66" name="Rectangle 12"/>
            <p:cNvSpPr>
              <a:spLocks noChangeArrowheads="1"/>
            </p:cNvSpPr>
            <p:nvPr/>
          </p:nvSpPr>
          <p:spPr bwMode="auto">
            <a:xfrm>
              <a:off x="2562225" y="3475038"/>
              <a:ext cx="2882900" cy="579438"/>
            </a:xfrm>
            <a:prstGeom prst="rect">
              <a:avLst/>
            </a:prstGeom>
            <a:solidFill>
              <a:srgbClr val="FACAC7"/>
            </a:solidFill>
            <a:ln>
              <a:noFill/>
            </a:ln>
          </p:spPr>
          <p:txBody>
            <a:bodyPr vert="horz" wrap="square" lIns="91440" tIns="45720" rIns="91440" bIns="45720" numCol="1" anchor="t" anchorCtr="0" compatLnSpc="1">
              <a:prstTxWarp prst="textNoShape">
                <a:avLst/>
              </a:prstTxWarp>
            </a:bodyPr>
            <a:lstStyle/>
            <a:p>
              <a:endParaRPr lang="en-US"/>
            </a:p>
          </p:txBody>
        </p:sp>
        <p:sp>
          <p:nvSpPr>
            <p:cNvPr id="67" name="Rectangle 13"/>
            <p:cNvSpPr>
              <a:spLocks noChangeArrowheads="1"/>
            </p:cNvSpPr>
            <p:nvPr/>
          </p:nvSpPr>
          <p:spPr bwMode="auto">
            <a:xfrm flipH="1" flipV="1">
              <a:off x="693738" y="4054476"/>
              <a:ext cx="1868488" cy="579438"/>
            </a:xfrm>
            <a:prstGeom prst="round1Rect">
              <a:avLst>
                <a:gd name="adj" fmla="val 28503"/>
              </a:avLst>
            </a:prstGeom>
            <a:solidFill>
              <a:srgbClr val="ECB1C4"/>
            </a:solidFill>
            <a:ln>
              <a:noFill/>
            </a:ln>
          </p:spPr>
          <p:txBody>
            <a:bodyPr vert="horz" wrap="square" lIns="91440" tIns="45720" rIns="91440" bIns="45720" numCol="1" anchor="t" anchorCtr="0" compatLnSpc="1">
              <a:prstTxWarp prst="textNoShape">
                <a:avLst/>
              </a:prstTxWarp>
            </a:bodyPr>
            <a:lstStyle/>
            <a:p>
              <a:endParaRPr lang="en-US"/>
            </a:p>
          </p:txBody>
        </p:sp>
        <p:sp>
          <p:nvSpPr>
            <p:cNvPr id="68" name="Rectangle 14"/>
            <p:cNvSpPr>
              <a:spLocks noChangeArrowheads="1"/>
            </p:cNvSpPr>
            <p:nvPr/>
          </p:nvSpPr>
          <p:spPr bwMode="auto">
            <a:xfrm flipV="1">
              <a:off x="2562225" y="4054476"/>
              <a:ext cx="2882900" cy="579438"/>
            </a:xfrm>
            <a:prstGeom prst="round1Rect">
              <a:avLst>
                <a:gd name="adj" fmla="val 25872"/>
              </a:avLst>
            </a:prstGeom>
            <a:solidFill>
              <a:srgbClr val="ECB1C4"/>
            </a:solidFill>
            <a:ln>
              <a:noFill/>
            </a:ln>
          </p:spPr>
          <p:txBody>
            <a:bodyPr vert="horz" wrap="square" lIns="91440" tIns="45720" rIns="91440" bIns="45720" numCol="1" anchor="t" anchorCtr="0" compatLnSpc="1">
              <a:prstTxWarp prst="textNoShape">
                <a:avLst/>
              </a:prstTxWarp>
            </a:bodyPr>
            <a:lstStyle/>
            <a:p>
              <a:endParaRPr lang="en-US"/>
            </a:p>
          </p:txBody>
        </p:sp>
        <p:sp>
          <p:nvSpPr>
            <p:cNvPr id="69" name="Line 15"/>
            <p:cNvSpPr>
              <a:spLocks noChangeShapeType="1"/>
            </p:cNvSpPr>
            <p:nvPr/>
          </p:nvSpPr>
          <p:spPr bwMode="auto">
            <a:xfrm>
              <a:off x="2295525" y="1976438"/>
              <a:ext cx="0" cy="2663825"/>
            </a:xfrm>
            <a:prstGeom prst="line">
              <a:avLst/>
            </a:prstGeom>
            <a:noFill/>
            <a:ln w="12700">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0" name="Line 16"/>
            <p:cNvSpPr>
              <a:spLocks noChangeShapeType="1"/>
            </p:cNvSpPr>
            <p:nvPr/>
          </p:nvSpPr>
          <p:spPr bwMode="auto">
            <a:xfrm>
              <a:off x="685800" y="2317751"/>
              <a:ext cx="4765675" cy="0"/>
            </a:xfrm>
            <a:prstGeom prst="line">
              <a:avLst/>
            </a:prstGeom>
            <a:noFill/>
            <a:ln w="12700">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6" name="Line 17"/>
            <p:cNvSpPr>
              <a:spLocks noChangeShapeType="1"/>
            </p:cNvSpPr>
            <p:nvPr/>
          </p:nvSpPr>
          <p:spPr bwMode="auto">
            <a:xfrm>
              <a:off x="685800" y="2897188"/>
              <a:ext cx="4765675" cy="0"/>
            </a:xfrm>
            <a:prstGeom prst="line">
              <a:avLst/>
            </a:prstGeom>
            <a:noFill/>
            <a:ln w="12700">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8" name="Line 18"/>
            <p:cNvSpPr>
              <a:spLocks noChangeShapeType="1"/>
            </p:cNvSpPr>
            <p:nvPr/>
          </p:nvSpPr>
          <p:spPr bwMode="auto">
            <a:xfrm>
              <a:off x="685800" y="3475038"/>
              <a:ext cx="4765675" cy="0"/>
            </a:xfrm>
            <a:prstGeom prst="line">
              <a:avLst/>
            </a:prstGeom>
            <a:noFill/>
            <a:ln w="12700">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9" name="Line 19"/>
            <p:cNvSpPr>
              <a:spLocks noChangeShapeType="1"/>
            </p:cNvSpPr>
            <p:nvPr/>
          </p:nvSpPr>
          <p:spPr bwMode="auto">
            <a:xfrm>
              <a:off x="685800" y="4054476"/>
              <a:ext cx="4765675" cy="0"/>
            </a:xfrm>
            <a:prstGeom prst="line">
              <a:avLst/>
            </a:prstGeom>
            <a:noFill/>
            <a:ln w="12700">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graphicFrame>
        <p:nvGraphicFramePr>
          <p:cNvPr id="90" name="Table 89"/>
          <p:cNvGraphicFramePr>
            <a:graphicFrameLocks noGrp="1"/>
          </p:cNvGraphicFramePr>
          <p:nvPr>
            <p:extLst>
              <p:ext uri="{D42A27DB-BD31-4B8C-83A1-F6EECF244321}">
                <p14:modId xmlns:p14="http://schemas.microsoft.com/office/powerpoint/2010/main" val="3466045071"/>
              </p:ext>
            </p:extLst>
          </p:nvPr>
        </p:nvGraphicFramePr>
        <p:xfrm>
          <a:off x="845115" y="1865656"/>
          <a:ext cx="5345978" cy="2834614"/>
        </p:xfrm>
        <a:graphic>
          <a:graphicData uri="http://schemas.openxmlformats.org/drawingml/2006/table">
            <a:tbl>
              <a:tblPr firstRow="1" bandRow="1">
                <a:tableStyleId>{2D5ABB26-0587-4C30-8999-92F81FD0307C}</a:tableStyleId>
              </a:tblPr>
              <a:tblGrid>
                <a:gridCol w="2102388"/>
                <a:gridCol w="3243590"/>
              </a:tblGrid>
              <a:tr h="369526">
                <a:tc>
                  <a:txBody>
                    <a:bodyPr/>
                    <a:lstStyle/>
                    <a:p>
                      <a:pPr>
                        <a:lnSpc>
                          <a:spcPct val="100000"/>
                        </a:lnSpc>
                      </a:pPr>
                      <a:r>
                        <a:rPr lang="en-GB" sz="1600" b="1" dirty="0" smtClean="0">
                          <a:solidFill>
                            <a:schemeClr val="bg1"/>
                          </a:solidFill>
                        </a:rPr>
                        <a:t>Column A</a:t>
                      </a:r>
                      <a:endParaRPr lang="en-GB" sz="1600" b="1" dirty="0">
                        <a:solidFill>
                          <a:schemeClr val="bg1"/>
                        </a:solidFill>
                      </a:endParaRPr>
                    </a:p>
                  </a:txBody>
                  <a:tcPr>
                    <a:lnL>
                      <a:noFill/>
                    </a:lnL>
                    <a:lnR>
                      <a:noFill/>
                    </a:lnR>
                    <a:lnT>
                      <a:noFill/>
                    </a:lnT>
                    <a:lnB>
                      <a:noFill/>
                    </a:lnB>
                    <a:lnTlToBr w="12700" cmpd="sng">
                      <a:noFill/>
                      <a:prstDash val="solid"/>
                    </a:lnTlToBr>
                    <a:lnBlToTr w="12700" cmpd="sng">
                      <a:noFill/>
                      <a:prstDash val="solid"/>
                    </a:lnBlToTr>
                  </a:tcPr>
                </a:tc>
                <a:tc>
                  <a:txBody>
                    <a:bodyPr/>
                    <a:lstStyle/>
                    <a:p>
                      <a:pPr>
                        <a:lnSpc>
                          <a:spcPct val="100000"/>
                        </a:lnSpc>
                      </a:pPr>
                      <a:r>
                        <a:rPr lang="en-GB" sz="1600" b="1" dirty="0" smtClean="0">
                          <a:solidFill>
                            <a:schemeClr val="bg1"/>
                          </a:solidFill>
                        </a:rPr>
                        <a:t>Column B</a:t>
                      </a:r>
                      <a:endParaRPr lang="en-GB" sz="1600" b="1" dirty="0">
                        <a:solidFill>
                          <a:schemeClr val="bg1"/>
                        </a:solidFill>
                      </a:endParaRPr>
                    </a:p>
                  </a:txBody>
                  <a:tcPr marL="0">
                    <a:lnL>
                      <a:noFill/>
                    </a:lnL>
                    <a:lnR>
                      <a:noFill/>
                    </a:lnR>
                    <a:lnT>
                      <a:noFill/>
                    </a:lnT>
                    <a:lnB>
                      <a:noFill/>
                    </a:lnB>
                    <a:lnTlToBr w="12700" cmpd="sng">
                      <a:noFill/>
                      <a:prstDash val="solid"/>
                    </a:lnTlToBr>
                    <a:lnBlToTr w="12700" cmpd="sng">
                      <a:noFill/>
                      <a:prstDash val="solid"/>
                    </a:lnBlToTr>
                  </a:tcPr>
                </a:tc>
              </a:tr>
              <a:tr h="780456">
                <a:tc>
                  <a:txBody>
                    <a:bodyPr/>
                    <a:lstStyle/>
                    <a:p>
                      <a:pPr marL="0" indent="0">
                        <a:lnSpc>
                          <a:spcPct val="250000"/>
                        </a:lnSpc>
                        <a:buFont typeface="+mj-lt"/>
                        <a:buNone/>
                      </a:pPr>
                      <a:r>
                        <a:rPr lang="en-GB" sz="1400" dirty="0" smtClean="0">
                          <a:latin typeface="+mj-lt"/>
                        </a:rPr>
                        <a:t>1. LHRH agonists</a:t>
                      </a:r>
                      <a:endParaRPr lang="en-GB" sz="1400" dirty="0">
                        <a:latin typeface="+mj-lt"/>
                      </a:endParaRPr>
                    </a:p>
                  </a:txBody>
                  <a:tcPr>
                    <a:lnL>
                      <a:noFill/>
                    </a:lnL>
                    <a:lnR>
                      <a:noFill/>
                    </a:lnR>
                    <a:lnT>
                      <a:noFill/>
                    </a:lnT>
                    <a:lnB>
                      <a:noFill/>
                    </a:lnB>
                    <a:lnTlToBr w="12700" cmpd="sng">
                      <a:noFill/>
                      <a:prstDash val="solid"/>
                    </a:lnTlToBr>
                    <a:lnBlToTr w="12700" cmpd="sng">
                      <a:noFill/>
                      <a:prstDash val="solid"/>
                    </a:lnBlToTr>
                  </a:tcPr>
                </a:tc>
                <a:tc>
                  <a:txBody>
                    <a:bodyPr/>
                    <a:lstStyle/>
                    <a:p>
                      <a:pPr marL="228600" marR="0" indent="-228600" algn="l" defTabSz="685800" rtl="0" eaLnBrk="1" fontAlgn="auto" latinLnBrk="0" hangingPunct="1">
                        <a:lnSpc>
                          <a:spcPct val="100000"/>
                        </a:lnSpc>
                        <a:spcBef>
                          <a:spcPts val="0"/>
                        </a:spcBef>
                        <a:spcAft>
                          <a:spcPts val="0"/>
                        </a:spcAft>
                        <a:buClrTx/>
                        <a:buSzTx/>
                        <a:buFont typeface="+mj-lt"/>
                        <a:buAutoNum type="alphaLcPeriod" startAt="4"/>
                        <a:tabLst/>
                        <a:defRPr/>
                      </a:pPr>
                      <a:r>
                        <a:rPr lang="en-GB" sz="1400" kern="1200" baseline="0" dirty="0" smtClean="0">
                          <a:solidFill>
                            <a:schemeClr val="tx1"/>
                          </a:solidFill>
                          <a:latin typeface="+mn-lt"/>
                          <a:ea typeface="+mn-ea"/>
                          <a:cs typeface="+mn-cs"/>
                        </a:rPr>
                        <a:t>Increases LH, FSH and</a:t>
                      </a:r>
                    </a:p>
                    <a:p>
                      <a:pPr marL="228600" marR="0" indent="0" algn="l" defTabSz="685800" rtl="0" eaLnBrk="1" fontAlgn="auto" latinLnBrk="0" hangingPunct="1">
                        <a:lnSpc>
                          <a:spcPct val="100000"/>
                        </a:lnSpc>
                        <a:spcBef>
                          <a:spcPts val="0"/>
                        </a:spcBef>
                        <a:spcAft>
                          <a:spcPts val="0"/>
                        </a:spcAft>
                        <a:buClrTx/>
                        <a:buSzTx/>
                        <a:buFontTx/>
                        <a:buNone/>
                        <a:tabLst/>
                        <a:defRPr/>
                      </a:pPr>
                      <a:r>
                        <a:rPr lang="en-GB" sz="1400" kern="1200" baseline="0" dirty="0" smtClean="0">
                          <a:solidFill>
                            <a:schemeClr val="tx1"/>
                          </a:solidFill>
                          <a:latin typeface="+mn-lt"/>
                          <a:ea typeface="+mn-ea"/>
                          <a:cs typeface="+mn-cs"/>
                        </a:rPr>
                        <a:t>testosterone levels</a:t>
                      </a:r>
                      <a:endParaRPr lang="en-GB" sz="1400" kern="1200" dirty="0" smtClean="0">
                        <a:solidFill>
                          <a:schemeClr val="tx1"/>
                        </a:solidFill>
                        <a:latin typeface="+mn-lt"/>
                        <a:ea typeface="+mn-ea"/>
                        <a:cs typeface="+mn-cs"/>
                      </a:endParaRPr>
                    </a:p>
                  </a:txBody>
                  <a:tcPr marL="0" marT="182880">
                    <a:lnL>
                      <a:noFill/>
                    </a:lnL>
                    <a:lnR>
                      <a:noFill/>
                    </a:lnR>
                    <a:lnT>
                      <a:noFill/>
                    </a:lnT>
                    <a:lnB>
                      <a:noFill/>
                    </a:lnB>
                    <a:lnTlToBr w="12700" cmpd="sng">
                      <a:noFill/>
                      <a:prstDash val="solid"/>
                    </a:lnTlToBr>
                    <a:lnBlToTr w="12700" cmpd="sng">
                      <a:noFill/>
                      <a:prstDash val="solid"/>
                    </a:lnBlToTr>
                  </a:tcPr>
                </a:tc>
              </a:tr>
              <a:tr h="737212">
                <a:tc>
                  <a:txBody>
                    <a:bodyPr/>
                    <a:lstStyle/>
                    <a:p>
                      <a:pPr marL="0" indent="0">
                        <a:lnSpc>
                          <a:spcPct val="100000"/>
                        </a:lnSpc>
                        <a:buFont typeface="+mj-lt"/>
                        <a:buNone/>
                      </a:pPr>
                      <a:r>
                        <a:rPr lang="en-GB" sz="1400" dirty="0" smtClean="0">
                          <a:latin typeface="+mj-lt"/>
                        </a:rPr>
                        <a:t>2. LHRH antagonists</a:t>
                      </a:r>
                      <a:endParaRPr lang="en-GB" sz="1400" dirty="0">
                        <a:latin typeface="+mj-lt"/>
                      </a:endParaRPr>
                    </a:p>
                  </a:txBody>
                  <a:tcPr marT="118872">
                    <a:lnL>
                      <a:noFill/>
                    </a:lnL>
                    <a:lnR>
                      <a:noFill/>
                    </a:lnR>
                    <a:lnT>
                      <a:noFill/>
                    </a:lnT>
                    <a:lnB>
                      <a:noFill/>
                    </a:lnB>
                    <a:lnTlToBr w="12700" cmpd="sng">
                      <a:noFill/>
                      <a:prstDash val="solid"/>
                    </a:lnTlToBr>
                    <a:lnBlToTr w="12700" cmpd="sng">
                      <a:noFill/>
                      <a:prstDash val="solid"/>
                    </a:lnBlToTr>
                  </a:tcPr>
                </a:tc>
                <a:tc>
                  <a:txBody>
                    <a:bodyPr/>
                    <a:lstStyle/>
                    <a:p>
                      <a:pPr marL="228600" indent="-228600">
                        <a:lnSpc>
                          <a:spcPct val="100000"/>
                        </a:lnSpc>
                        <a:buFont typeface="+mj-lt"/>
                        <a:buAutoNum type="alphaLcPeriod" startAt="3"/>
                      </a:pPr>
                      <a:r>
                        <a:rPr lang="en-US" sz="1400" dirty="0" smtClean="0">
                          <a:latin typeface="+mj-lt"/>
                        </a:rPr>
                        <a:t>Decreases LH, FSH and</a:t>
                      </a:r>
                    </a:p>
                    <a:p>
                      <a:pPr marL="228600" indent="0">
                        <a:lnSpc>
                          <a:spcPct val="100000"/>
                        </a:lnSpc>
                        <a:buFontTx/>
                        <a:buNone/>
                      </a:pPr>
                      <a:r>
                        <a:rPr lang="en-US" sz="1400" dirty="0" smtClean="0">
                          <a:latin typeface="+mj-lt"/>
                        </a:rPr>
                        <a:t>testosterone levels</a:t>
                      </a:r>
                    </a:p>
                  </a:txBody>
                  <a:tcPr marL="0" marT="0">
                    <a:lnL>
                      <a:noFill/>
                    </a:lnL>
                    <a:lnR>
                      <a:noFill/>
                    </a:lnR>
                    <a:lnT>
                      <a:noFill/>
                    </a:lnT>
                    <a:lnB>
                      <a:noFill/>
                    </a:lnB>
                    <a:lnTlToBr w="12700" cmpd="sng">
                      <a:noFill/>
                      <a:prstDash val="solid"/>
                    </a:lnTlToBr>
                    <a:lnBlToTr w="12700" cmpd="sng">
                      <a:noFill/>
                      <a:prstDash val="solid"/>
                    </a:lnBlToTr>
                  </a:tcPr>
                </a:tc>
              </a:tr>
              <a:tr h="596900">
                <a:tc>
                  <a:txBody>
                    <a:bodyPr/>
                    <a:lstStyle/>
                    <a:p>
                      <a:pPr marL="0" indent="0">
                        <a:lnSpc>
                          <a:spcPct val="100000"/>
                        </a:lnSpc>
                        <a:buFont typeface="+mj-lt"/>
                        <a:buNone/>
                      </a:pPr>
                      <a:r>
                        <a:rPr lang="en-GB" sz="1400" dirty="0" smtClean="0">
                          <a:latin typeface="+mj-lt"/>
                        </a:rPr>
                        <a:t>3. CYP450 inhibitors</a:t>
                      </a:r>
                      <a:endParaRPr lang="en-GB" sz="1400" dirty="0">
                        <a:latin typeface="+mj-lt"/>
                      </a:endParaRPr>
                    </a:p>
                  </a:txBody>
                  <a:tcPr>
                    <a:lnL>
                      <a:noFill/>
                    </a:lnL>
                    <a:lnR>
                      <a:noFill/>
                    </a:lnR>
                    <a:lnT>
                      <a:noFill/>
                    </a:lnT>
                    <a:lnB>
                      <a:noFill/>
                    </a:lnB>
                    <a:lnTlToBr w="12700" cmpd="sng">
                      <a:noFill/>
                      <a:prstDash val="solid"/>
                    </a:lnTlToBr>
                    <a:lnBlToTr w="12700" cmpd="sng">
                      <a:noFill/>
                      <a:prstDash val="solid"/>
                    </a:lnBlToTr>
                  </a:tcPr>
                </a:tc>
                <a:tc>
                  <a:txBody>
                    <a:bodyPr/>
                    <a:lstStyle/>
                    <a:p>
                      <a:pPr marL="228600" indent="-228600">
                        <a:lnSpc>
                          <a:spcPct val="50000"/>
                        </a:lnSpc>
                        <a:buFont typeface="+mj-lt"/>
                        <a:buAutoNum type="alphaLcPeriod" startAt="2"/>
                      </a:pPr>
                      <a:r>
                        <a:rPr lang="en-US" sz="1400" baseline="0" dirty="0" smtClean="0">
                          <a:latin typeface="+mj-lt"/>
                        </a:rPr>
                        <a:t>Used in conjunction</a:t>
                      </a:r>
                    </a:p>
                    <a:p>
                      <a:pPr marL="228600" indent="0">
                        <a:lnSpc>
                          <a:spcPct val="100000"/>
                        </a:lnSpc>
                        <a:buFontTx/>
                        <a:buNone/>
                      </a:pPr>
                      <a:r>
                        <a:rPr lang="en-US" sz="1400" baseline="0" dirty="0" smtClean="0">
                          <a:latin typeface="+mj-lt"/>
                        </a:rPr>
                        <a:t>with prednisone</a:t>
                      </a:r>
                    </a:p>
                  </a:txBody>
                  <a:tcPr marL="0" marR="0" marT="0" marB="0">
                    <a:lnL>
                      <a:noFill/>
                    </a:lnL>
                    <a:lnR>
                      <a:noFill/>
                    </a:lnR>
                    <a:lnT>
                      <a:noFill/>
                    </a:lnT>
                    <a:lnB>
                      <a:noFill/>
                    </a:lnB>
                    <a:lnTlToBr w="12700" cmpd="sng">
                      <a:noFill/>
                      <a:prstDash val="solid"/>
                    </a:lnTlToBr>
                    <a:lnBlToTr w="12700" cmpd="sng">
                      <a:noFill/>
                      <a:prstDash val="solid"/>
                    </a:lnBlToTr>
                  </a:tcPr>
                </a:tc>
              </a:tr>
              <a:tr h="0">
                <a:tc>
                  <a:txBody>
                    <a:bodyPr/>
                    <a:lstStyle/>
                    <a:p>
                      <a:pPr marL="0" indent="0">
                        <a:lnSpc>
                          <a:spcPct val="100000"/>
                        </a:lnSpc>
                        <a:buFont typeface="+mj-lt"/>
                        <a:buNone/>
                      </a:pPr>
                      <a:r>
                        <a:rPr lang="en-GB" sz="1400" dirty="0" smtClean="0">
                          <a:latin typeface="+mj-lt"/>
                        </a:rPr>
                        <a:t>4. Antiandrogens</a:t>
                      </a:r>
                      <a:endParaRPr lang="en-GB" sz="1400" dirty="0">
                        <a:latin typeface="+mj-lt"/>
                      </a:endParaRPr>
                    </a:p>
                  </a:txBody>
                  <a:tcPr marT="91440">
                    <a:lnL>
                      <a:noFill/>
                    </a:lnL>
                    <a:lnR>
                      <a:noFill/>
                    </a:lnR>
                    <a:lnT>
                      <a:noFill/>
                    </a:lnT>
                    <a:lnB>
                      <a:noFill/>
                    </a:lnB>
                    <a:lnTlToBr w="12700" cmpd="sng">
                      <a:noFill/>
                      <a:prstDash val="solid"/>
                    </a:lnTlToBr>
                    <a:lnBlToTr w="12700" cmpd="sng">
                      <a:noFill/>
                      <a:prstDash val="solid"/>
                    </a:lnBlToTr>
                  </a:tcPr>
                </a:tc>
                <a:tc>
                  <a:txBody>
                    <a:bodyPr/>
                    <a:lstStyle/>
                    <a:p>
                      <a:pPr marL="228600" marR="0" indent="-228600" algn="l" defTabSz="685800" rtl="0" eaLnBrk="1" fontAlgn="auto" latinLnBrk="0" hangingPunct="1">
                        <a:lnSpc>
                          <a:spcPct val="100000"/>
                        </a:lnSpc>
                        <a:spcBef>
                          <a:spcPts val="0"/>
                        </a:spcBef>
                        <a:spcAft>
                          <a:spcPts val="0"/>
                        </a:spcAft>
                        <a:buClrTx/>
                        <a:buSzTx/>
                        <a:buFont typeface="+mj-lt"/>
                        <a:buAutoNum type="alphaLcPeriod"/>
                        <a:tabLst/>
                        <a:defRPr/>
                      </a:pPr>
                      <a:r>
                        <a:rPr lang="en-GB" sz="1400" baseline="0" dirty="0" smtClean="0">
                          <a:latin typeface="+mj-lt"/>
                        </a:rPr>
                        <a:t>Inhibits AR nuclear translocation</a:t>
                      </a:r>
                      <a:endParaRPr lang="en-GB" sz="1400" dirty="0" smtClean="0">
                        <a:latin typeface="+mj-lt"/>
                      </a:endParaRPr>
                    </a:p>
                  </a:txBody>
                  <a:tcPr marL="0" marR="0" marB="0">
                    <a:lnL>
                      <a:noFill/>
                    </a:lnL>
                    <a:lnR>
                      <a:noFill/>
                    </a:lnR>
                    <a:lnT>
                      <a:noFill/>
                    </a:lnT>
                    <a:lnB>
                      <a:noFill/>
                    </a:lnB>
                    <a:lnTlToBr w="12700" cmpd="sng">
                      <a:noFill/>
                      <a:prstDash val="solid"/>
                    </a:lnTlToBr>
                    <a:lnBlToTr w="12700" cmpd="sng">
                      <a:noFill/>
                      <a:prstDash val="solid"/>
                    </a:lnBlToTr>
                  </a:tcPr>
                </a:tc>
              </a:tr>
            </a:tbl>
          </a:graphicData>
        </a:graphic>
      </p:graphicFrame>
      <p:pic>
        <p:nvPicPr>
          <p:cNvPr id="53" name="Picture 5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84568" y="2462430"/>
            <a:ext cx="213050" cy="213050"/>
          </a:xfrm>
          <a:prstGeom prst="rect">
            <a:avLst/>
          </a:prstGeom>
          <a:ln>
            <a:noFill/>
          </a:ln>
        </p:spPr>
      </p:pic>
      <p:pic>
        <p:nvPicPr>
          <p:cNvPr id="54" name="Picture 5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8030" y="3120791"/>
            <a:ext cx="213050" cy="213050"/>
          </a:xfrm>
          <a:prstGeom prst="rect">
            <a:avLst/>
          </a:prstGeom>
          <a:ln>
            <a:noFill/>
          </a:ln>
        </p:spPr>
      </p:pic>
      <p:pic>
        <p:nvPicPr>
          <p:cNvPr id="55" name="Picture 5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8030" y="3741571"/>
            <a:ext cx="213050" cy="213050"/>
          </a:xfrm>
          <a:prstGeom prst="rect">
            <a:avLst/>
          </a:prstGeom>
          <a:ln>
            <a:noFill/>
          </a:ln>
        </p:spPr>
      </p:pic>
      <p:pic>
        <p:nvPicPr>
          <p:cNvPr id="56" name="Picture 5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8030" y="4397208"/>
            <a:ext cx="213050" cy="213050"/>
          </a:xfrm>
          <a:prstGeom prst="rect">
            <a:avLst/>
          </a:prstGeom>
          <a:ln>
            <a:noFill/>
          </a:ln>
        </p:spPr>
      </p:pic>
    </p:spTree>
    <p:extLst>
      <p:ext uri="{BB962C8B-B14F-4D97-AF65-F5344CB8AC3E}">
        <p14:creationId xmlns:p14="http://schemas.microsoft.com/office/powerpoint/2010/main" val="104713755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0"/>
                                        </p:tgtEl>
                                        <p:attrNameLst>
                                          <p:attrName>style.visibility</p:attrName>
                                        </p:attrNameLst>
                                      </p:cBhvr>
                                      <p:to>
                                        <p:strVal val="visible"/>
                                      </p:to>
                                    </p:set>
                                    <p:animEffect transition="in" filter="fade">
                                      <p:cBhvr>
                                        <p:cTn id="7" dur="500"/>
                                        <p:tgtEl>
                                          <p:spTgt spid="90"/>
                                        </p:tgtEl>
                                      </p:cBhvr>
                                    </p:animEffect>
                                  </p:childTnLst>
                                </p:cTn>
                              </p:par>
                              <p:par>
                                <p:cTn id="8" presetID="10" presetClass="entr" presetSubtype="0" fill="hold" nodeType="withEffect">
                                  <p:stCondLst>
                                    <p:cond delay="0"/>
                                  </p:stCondLst>
                                  <p:childTnLst>
                                    <p:set>
                                      <p:cBhvr>
                                        <p:cTn id="9" dur="1" fill="hold">
                                          <p:stCondLst>
                                            <p:cond delay="0"/>
                                          </p:stCondLst>
                                        </p:cTn>
                                        <p:tgtEl>
                                          <p:spTgt spid="57"/>
                                        </p:tgtEl>
                                        <p:attrNameLst>
                                          <p:attrName>style.visibility</p:attrName>
                                        </p:attrNameLst>
                                      </p:cBhvr>
                                      <p:to>
                                        <p:strVal val="visible"/>
                                      </p:to>
                                    </p:set>
                                    <p:animEffect transition="in" filter="fade">
                                      <p:cBhvr>
                                        <p:cTn id="10" dur="500"/>
                                        <p:tgtEl>
                                          <p:spTgt spid="57"/>
                                        </p:tgtEl>
                                      </p:cBhvr>
                                    </p:animEffect>
                                  </p:childTnLst>
                                </p:cTn>
                              </p:par>
                              <p:par>
                                <p:cTn id="11" presetID="10" presetClass="entr" presetSubtype="0" fill="hold" nodeType="withEffect">
                                  <p:stCondLst>
                                    <p:cond delay="0"/>
                                  </p:stCondLst>
                                  <p:childTnLst>
                                    <p:set>
                                      <p:cBhvr>
                                        <p:cTn id="12" dur="1" fill="hold">
                                          <p:stCondLst>
                                            <p:cond delay="0"/>
                                          </p:stCondLst>
                                        </p:cTn>
                                        <p:tgtEl>
                                          <p:spTgt spid="53"/>
                                        </p:tgtEl>
                                        <p:attrNameLst>
                                          <p:attrName>style.visibility</p:attrName>
                                        </p:attrNameLst>
                                      </p:cBhvr>
                                      <p:to>
                                        <p:strVal val="visible"/>
                                      </p:to>
                                    </p:set>
                                    <p:animEffect transition="in" filter="fade">
                                      <p:cBhvr>
                                        <p:cTn id="13" dur="500"/>
                                        <p:tgtEl>
                                          <p:spTgt spid="53"/>
                                        </p:tgtEl>
                                      </p:cBhvr>
                                    </p:animEffect>
                                  </p:childTnLst>
                                </p:cTn>
                              </p:par>
                              <p:par>
                                <p:cTn id="14" presetID="10" presetClass="entr" presetSubtype="0" fill="hold" nodeType="withEffect">
                                  <p:stCondLst>
                                    <p:cond delay="0"/>
                                  </p:stCondLst>
                                  <p:childTnLst>
                                    <p:set>
                                      <p:cBhvr>
                                        <p:cTn id="15" dur="1" fill="hold">
                                          <p:stCondLst>
                                            <p:cond delay="0"/>
                                          </p:stCondLst>
                                        </p:cTn>
                                        <p:tgtEl>
                                          <p:spTgt spid="54"/>
                                        </p:tgtEl>
                                        <p:attrNameLst>
                                          <p:attrName>style.visibility</p:attrName>
                                        </p:attrNameLst>
                                      </p:cBhvr>
                                      <p:to>
                                        <p:strVal val="visible"/>
                                      </p:to>
                                    </p:set>
                                    <p:animEffect transition="in" filter="fade">
                                      <p:cBhvr>
                                        <p:cTn id="16" dur="500"/>
                                        <p:tgtEl>
                                          <p:spTgt spid="54"/>
                                        </p:tgtEl>
                                      </p:cBhvr>
                                    </p:animEffect>
                                  </p:childTnLst>
                                </p:cTn>
                              </p:par>
                              <p:par>
                                <p:cTn id="17" presetID="10" presetClass="entr" presetSubtype="0" fill="hold" nodeType="withEffect">
                                  <p:stCondLst>
                                    <p:cond delay="0"/>
                                  </p:stCondLst>
                                  <p:childTnLst>
                                    <p:set>
                                      <p:cBhvr>
                                        <p:cTn id="18" dur="1" fill="hold">
                                          <p:stCondLst>
                                            <p:cond delay="0"/>
                                          </p:stCondLst>
                                        </p:cTn>
                                        <p:tgtEl>
                                          <p:spTgt spid="55"/>
                                        </p:tgtEl>
                                        <p:attrNameLst>
                                          <p:attrName>style.visibility</p:attrName>
                                        </p:attrNameLst>
                                      </p:cBhvr>
                                      <p:to>
                                        <p:strVal val="visible"/>
                                      </p:to>
                                    </p:set>
                                    <p:animEffect transition="in" filter="fade">
                                      <p:cBhvr>
                                        <p:cTn id="19" dur="500"/>
                                        <p:tgtEl>
                                          <p:spTgt spid="55"/>
                                        </p:tgtEl>
                                      </p:cBhvr>
                                    </p:animEffect>
                                  </p:childTnLst>
                                </p:cTn>
                              </p:par>
                              <p:par>
                                <p:cTn id="20" presetID="10" presetClass="entr" presetSubtype="0" fill="hold" nodeType="withEffect">
                                  <p:stCondLst>
                                    <p:cond delay="0"/>
                                  </p:stCondLst>
                                  <p:childTnLst>
                                    <p:set>
                                      <p:cBhvr>
                                        <p:cTn id="21" dur="1" fill="hold">
                                          <p:stCondLst>
                                            <p:cond delay="0"/>
                                          </p:stCondLst>
                                        </p:cTn>
                                        <p:tgtEl>
                                          <p:spTgt spid="56"/>
                                        </p:tgtEl>
                                        <p:attrNameLst>
                                          <p:attrName>style.visibility</p:attrName>
                                        </p:attrNameLst>
                                      </p:cBhvr>
                                      <p:to>
                                        <p:strVal val="visible"/>
                                      </p:to>
                                    </p:set>
                                    <p:animEffect transition="in" filter="fade">
                                      <p:cBhvr>
                                        <p:cTn id="22"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5553" y="84138"/>
            <a:ext cx="7102475" cy="638175"/>
          </a:xfrm>
        </p:spPr>
        <p:txBody>
          <a:bodyPr>
            <a:normAutofit/>
          </a:bodyPr>
          <a:lstStyle/>
          <a:p>
            <a:r>
              <a:rPr lang="en-GB" sz="3000" b="1" dirty="0">
                <a:solidFill>
                  <a:schemeClr val="accent2">
                    <a:lumMod val="50000"/>
                  </a:schemeClr>
                </a:solidFill>
                <a:ea typeface="+mj-ea"/>
                <a:cs typeface="+mj-cs"/>
              </a:rPr>
              <a:t>Knowledge Check (8)</a:t>
            </a:r>
          </a:p>
        </p:txBody>
      </p:sp>
      <p:sp>
        <p:nvSpPr>
          <p:cNvPr id="3" name="Content Placeholder 2"/>
          <p:cNvSpPr>
            <a:spLocks noGrp="1"/>
          </p:cNvSpPr>
          <p:nvPr>
            <p:ph idx="1"/>
          </p:nvPr>
        </p:nvSpPr>
        <p:spPr>
          <a:xfrm>
            <a:off x="685800" y="1442359"/>
            <a:ext cx="7300636" cy="413548"/>
          </a:xfrm>
        </p:spPr>
        <p:txBody>
          <a:bodyPr>
            <a:normAutofit/>
          </a:bodyPr>
          <a:lstStyle/>
          <a:p>
            <a:pPr marL="0" indent="0">
              <a:buNone/>
            </a:pPr>
            <a:r>
              <a:rPr lang="en-GB" sz="1600" dirty="0" smtClean="0">
                <a:solidFill>
                  <a:schemeClr val="tx1"/>
                </a:solidFill>
              </a:rPr>
              <a:t>Match the type of therapy in column A with therapy features in column B.</a:t>
            </a:r>
          </a:p>
          <a:p>
            <a:pPr marL="342900" indent="-342900">
              <a:buFont typeface="+mj-lt"/>
              <a:buAutoNum type="arabicPeriod"/>
            </a:pPr>
            <a:endParaRPr lang="en-GB" sz="1600" dirty="0" smtClean="0">
              <a:solidFill>
                <a:schemeClr val="tx1"/>
              </a:solidFill>
            </a:endParaRPr>
          </a:p>
          <a:p>
            <a:pPr marL="342900" indent="-342900">
              <a:buFont typeface="+mj-lt"/>
              <a:buAutoNum type="arabicPeriod"/>
            </a:pPr>
            <a:endParaRPr lang="en-GB" sz="1600" dirty="0" smtClean="0">
              <a:solidFill>
                <a:schemeClr val="tx1"/>
              </a:solidFill>
            </a:endParaRPr>
          </a:p>
          <a:p>
            <a:endParaRPr lang="en-GB" sz="1600" dirty="0">
              <a:solidFill>
                <a:schemeClr val="tx1"/>
              </a:solidFill>
            </a:endParaRPr>
          </a:p>
        </p:txBody>
      </p:sp>
      <p:sp>
        <p:nvSpPr>
          <p:cNvPr id="6" name="Pentagon 5"/>
          <p:cNvSpPr/>
          <p:nvPr/>
        </p:nvSpPr>
        <p:spPr>
          <a:xfrm>
            <a:off x="-43103" y="1020483"/>
            <a:ext cx="696685" cy="387508"/>
          </a:xfrm>
          <a:prstGeom prst="homePlate">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10800000" scaled="1"/>
            <a:tileRect/>
          </a:gradFill>
          <a:ln>
            <a:no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sz="1600" dirty="0"/>
          </a:p>
        </p:txBody>
      </p:sp>
      <p:sp>
        <p:nvSpPr>
          <p:cNvPr id="7" name="TextBox 6"/>
          <p:cNvSpPr txBox="1"/>
          <p:nvPr/>
        </p:nvSpPr>
        <p:spPr>
          <a:xfrm>
            <a:off x="-27384" y="1044960"/>
            <a:ext cx="655629" cy="338554"/>
          </a:xfrm>
          <a:prstGeom prst="rect">
            <a:avLst/>
          </a:prstGeom>
          <a:noFill/>
        </p:spPr>
        <p:txBody>
          <a:bodyPr wrap="none" rtlCol="0">
            <a:spAutoFit/>
          </a:bodyPr>
          <a:lstStyle/>
          <a:p>
            <a:r>
              <a:rPr lang="en-GB" sz="1600" spc="-38" dirty="0" smtClean="0">
                <a:solidFill>
                  <a:srgbClr val="A7381D"/>
                </a:solidFill>
                <a:ea typeface="+mj-ea"/>
                <a:cs typeface="+mj-cs"/>
              </a:rPr>
              <a:t>34/35</a:t>
            </a:r>
            <a:endParaRPr lang="en-GB" sz="1600" spc="-38" dirty="0">
              <a:solidFill>
                <a:srgbClr val="A7381D"/>
              </a:solidFill>
              <a:ea typeface="+mj-ea"/>
              <a:cs typeface="+mj-cs"/>
            </a:endParaRPr>
          </a:p>
        </p:txBody>
      </p:sp>
      <p:sp>
        <p:nvSpPr>
          <p:cNvPr id="9" name="TextBox 8"/>
          <p:cNvSpPr txBox="1"/>
          <p:nvPr/>
        </p:nvSpPr>
        <p:spPr>
          <a:xfrm>
            <a:off x="300430" y="5312409"/>
            <a:ext cx="6137080" cy="646331"/>
          </a:xfrm>
          <a:prstGeom prst="rect">
            <a:avLst/>
          </a:prstGeom>
          <a:noFill/>
        </p:spPr>
        <p:txBody>
          <a:bodyPr wrap="square" rtlCol="0">
            <a:spAutoFit/>
          </a:bodyPr>
          <a:lstStyle/>
          <a:p>
            <a:r>
              <a:rPr lang="en-GB" sz="1200" dirty="0" smtClean="0"/>
              <a:t>ADT, androgen deprivation therapy; CAB, complete androgen blockade; EAU, European Association of Urology; IAD, intermittent androgen deprivation; NSAA, </a:t>
            </a:r>
            <a:r>
              <a:rPr lang="en-GB" sz="1200" dirty="0" err="1" smtClean="0"/>
              <a:t>nonsteroidal</a:t>
            </a:r>
            <a:r>
              <a:rPr lang="en-GB" sz="1200" dirty="0" smtClean="0"/>
              <a:t> </a:t>
            </a:r>
            <a:r>
              <a:rPr lang="en-GB" sz="1200" dirty="0" err="1" smtClean="0"/>
              <a:t>antiandrogen</a:t>
            </a:r>
            <a:r>
              <a:rPr lang="en-GB" sz="1200" dirty="0" smtClean="0"/>
              <a:t>.</a:t>
            </a:r>
            <a:endParaRPr lang="en-GB" sz="1200" dirty="0"/>
          </a:p>
        </p:txBody>
      </p:sp>
      <p:grpSp>
        <p:nvGrpSpPr>
          <p:cNvPr id="55" name="Group 54"/>
          <p:cNvGrpSpPr/>
          <p:nvPr/>
        </p:nvGrpSpPr>
        <p:grpSpPr>
          <a:xfrm>
            <a:off x="384481" y="1968499"/>
            <a:ext cx="6087675" cy="3309285"/>
            <a:chOff x="685800" y="1968500"/>
            <a:chExt cx="4784725" cy="2987675"/>
          </a:xfrm>
          <a:effectLst>
            <a:outerShdw blurRad="114300" dist="76200" dir="5400000" algn="ctr" rotWithShape="0">
              <a:srgbClr val="000000">
                <a:alpha val="29000"/>
              </a:srgbClr>
            </a:outerShdw>
          </a:effectLst>
        </p:grpSpPr>
        <p:sp>
          <p:nvSpPr>
            <p:cNvPr id="56" name="AutoShape 3"/>
            <p:cNvSpPr>
              <a:spLocks noChangeAspect="1" noChangeArrowheads="1" noTextEdit="1"/>
            </p:cNvSpPr>
            <p:nvPr/>
          </p:nvSpPr>
          <p:spPr bwMode="auto">
            <a:xfrm>
              <a:off x="685800" y="1968500"/>
              <a:ext cx="4784725" cy="298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Rectangle 5"/>
            <p:cNvSpPr>
              <a:spLocks noChangeArrowheads="1"/>
            </p:cNvSpPr>
            <p:nvPr/>
          </p:nvSpPr>
          <p:spPr bwMode="auto">
            <a:xfrm flipH="1">
              <a:off x="693738" y="1984375"/>
              <a:ext cx="1798638" cy="334963"/>
            </a:xfrm>
            <a:prstGeom prst="round1Rect">
              <a:avLst>
                <a:gd name="adj" fmla="val 46241"/>
              </a:avLst>
            </a:prstGeom>
            <a:solidFill>
              <a:srgbClr val="E95531"/>
            </a:solidFill>
            <a:ln>
              <a:noFill/>
            </a:ln>
          </p:spPr>
          <p:txBody>
            <a:bodyPr vert="horz" wrap="square" lIns="91440" tIns="45720" rIns="91440" bIns="45720" numCol="1" anchor="t" anchorCtr="0" compatLnSpc="1">
              <a:prstTxWarp prst="textNoShape">
                <a:avLst/>
              </a:prstTxWarp>
            </a:bodyPr>
            <a:lstStyle/>
            <a:p>
              <a:endParaRPr lang="en-US"/>
            </a:p>
          </p:txBody>
        </p:sp>
        <p:sp>
          <p:nvSpPr>
            <p:cNvPr id="58" name="Rectangle 6"/>
            <p:cNvSpPr>
              <a:spLocks noChangeArrowheads="1"/>
            </p:cNvSpPr>
            <p:nvPr/>
          </p:nvSpPr>
          <p:spPr bwMode="auto">
            <a:xfrm>
              <a:off x="2492375" y="1984375"/>
              <a:ext cx="2952750" cy="334963"/>
            </a:xfrm>
            <a:prstGeom prst="round1Rect">
              <a:avLst>
                <a:gd name="adj" fmla="val 37141"/>
              </a:avLst>
            </a:prstGeom>
            <a:solidFill>
              <a:srgbClr val="E95531"/>
            </a:solidFill>
            <a:ln>
              <a:noFill/>
            </a:ln>
          </p:spPr>
          <p:txBody>
            <a:bodyPr vert="horz" wrap="square" lIns="91440" tIns="45720" rIns="91440" bIns="45720" numCol="1" anchor="t" anchorCtr="0" compatLnSpc="1">
              <a:prstTxWarp prst="textNoShape">
                <a:avLst/>
              </a:prstTxWarp>
            </a:bodyPr>
            <a:lstStyle/>
            <a:p>
              <a:endParaRPr lang="en-US"/>
            </a:p>
          </p:txBody>
        </p:sp>
        <p:sp>
          <p:nvSpPr>
            <p:cNvPr id="59" name="Rectangle 7"/>
            <p:cNvSpPr>
              <a:spLocks noChangeArrowheads="1"/>
            </p:cNvSpPr>
            <p:nvPr/>
          </p:nvSpPr>
          <p:spPr bwMode="auto">
            <a:xfrm>
              <a:off x="693738" y="2319338"/>
              <a:ext cx="1798638" cy="579438"/>
            </a:xfrm>
            <a:prstGeom prst="rect">
              <a:avLst/>
            </a:prstGeom>
            <a:solidFill>
              <a:srgbClr val="FACAC7"/>
            </a:solidFill>
            <a:ln>
              <a:noFill/>
            </a:ln>
          </p:spPr>
          <p:txBody>
            <a:bodyPr vert="horz" wrap="square" lIns="91440" tIns="45720" rIns="91440" bIns="45720" numCol="1" anchor="t" anchorCtr="0" compatLnSpc="1">
              <a:prstTxWarp prst="textNoShape">
                <a:avLst/>
              </a:prstTxWarp>
            </a:bodyPr>
            <a:lstStyle/>
            <a:p>
              <a:endParaRPr lang="en-US"/>
            </a:p>
          </p:txBody>
        </p:sp>
        <p:sp>
          <p:nvSpPr>
            <p:cNvPr id="60" name="Rectangle 8"/>
            <p:cNvSpPr>
              <a:spLocks noChangeArrowheads="1"/>
            </p:cNvSpPr>
            <p:nvPr/>
          </p:nvSpPr>
          <p:spPr bwMode="auto">
            <a:xfrm>
              <a:off x="2492375" y="2319338"/>
              <a:ext cx="2952750" cy="579438"/>
            </a:xfrm>
            <a:prstGeom prst="rect">
              <a:avLst/>
            </a:prstGeom>
            <a:solidFill>
              <a:srgbClr val="FACAC7"/>
            </a:solidFill>
            <a:ln>
              <a:noFill/>
            </a:ln>
          </p:spPr>
          <p:txBody>
            <a:bodyPr vert="horz" wrap="square" lIns="91440" tIns="45720" rIns="91440" bIns="45720" numCol="1" anchor="t" anchorCtr="0" compatLnSpc="1">
              <a:prstTxWarp prst="textNoShape">
                <a:avLst/>
              </a:prstTxWarp>
            </a:bodyPr>
            <a:lstStyle/>
            <a:p>
              <a:endParaRPr lang="en-US"/>
            </a:p>
          </p:txBody>
        </p:sp>
        <p:sp>
          <p:nvSpPr>
            <p:cNvPr id="61" name="Rectangle 9"/>
            <p:cNvSpPr>
              <a:spLocks noChangeArrowheads="1"/>
            </p:cNvSpPr>
            <p:nvPr/>
          </p:nvSpPr>
          <p:spPr bwMode="auto">
            <a:xfrm>
              <a:off x="693738" y="2898775"/>
              <a:ext cx="1798638" cy="822325"/>
            </a:xfrm>
            <a:prstGeom prst="rect">
              <a:avLst/>
            </a:prstGeom>
            <a:solidFill>
              <a:srgbClr val="ECB1C4"/>
            </a:solidFill>
            <a:ln>
              <a:noFill/>
            </a:ln>
          </p:spPr>
          <p:txBody>
            <a:bodyPr vert="horz" wrap="square" lIns="91440" tIns="45720" rIns="91440" bIns="45720" numCol="1" anchor="t" anchorCtr="0" compatLnSpc="1">
              <a:prstTxWarp prst="textNoShape">
                <a:avLst/>
              </a:prstTxWarp>
            </a:bodyPr>
            <a:lstStyle/>
            <a:p>
              <a:endParaRPr lang="en-US"/>
            </a:p>
          </p:txBody>
        </p:sp>
        <p:sp>
          <p:nvSpPr>
            <p:cNvPr id="62" name="Rectangle 10"/>
            <p:cNvSpPr>
              <a:spLocks noChangeArrowheads="1"/>
            </p:cNvSpPr>
            <p:nvPr/>
          </p:nvSpPr>
          <p:spPr bwMode="auto">
            <a:xfrm>
              <a:off x="2492375" y="2898775"/>
              <a:ext cx="2952750" cy="822325"/>
            </a:xfrm>
            <a:prstGeom prst="rect">
              <a:avLst/>
            </a:prstGeom>
            <a:solidFill>
              <a:srgbClr val="ECB1C4"/>
            </a:solidFill>
            <a:ln>
              <a:noFill/>
            </a:ln>
          </p:spPr>
          <p:txBody>
            <a:bodyPr vert="horz" wrap="square" lIns="91440" tIns="45720" rIns="91440" bIns="45720" numCol="1" anchor="t" anchorCtr="0" compatLnSpc="1">
              <a:prstTxWarp prst="textNoShape">
                <a:avLst/>
              </a:prstTxWarp>
            </a:bodyPr>
            <a:lstStyle/>
            <a:p>
              <a:endParaRPr lang="en-US"/>
            </a:p>
          </p:txBody>
        </p:sp>
        <p:sp>
          <p:nvSpPr>
            <p:cNvPr id="63" name="Rectangle 11"/>
            <p:cNvSpPr>
              <a:spLocks noChangeArrowheads="1"/>
            </p:cNvSpPr>
            <p:nvPr/>
          </p:nvSpPr>
          <p:spPr bwMode="auto">
            <a:xfrm>
              <a:off x="693738" y="3721100"/>
              <a:ext cx="1798638" cy="579438"/>
            </a:xfrm>
            <a:prstGeom prst="rect">
              <a:avLst/>
            </a:prstGeom>
            <a:solidFill>
              <a:srgbClr val="FACAC7"/>
            </a:solidFill>
            <a:ln>
              <a:noFill/>
            </a:ln>
          </p:spPr>
          <p:txBody>
            <a:bodyPr vert="horz" wrap="square" lIns="91440" tIns="45720" rIns="91440" bIns="45720" numCol="1" anchor="t" anchorCtr="0" compatLnSpc="1">
              <a:prstTxWarp prst="textNoShape">
                <a:avLst/>
              </a:prstTxWarp>
            </a:bodyPr>
            <a:lstStyle/>
            <a:p>
              <a:endParaRPr lang="en-US"/>
            </a:p>
          </p:txBody>
        </p:sp>
        <p:sp>
          <p:nvSpPr>
            <p:cNvPr id="64" name="Rectangle 12"/>
            <p:cNvSpPr>
              <a:spLocks noChangeArrowheads="1"/>
            </p:cNvSpPr>
            <p:nvPr/>
          </p:nvSpPr>
          <p:spPr bwMode="auto">
            <a:xfrm>
              <a:off x="2492375" y="3721100"/>
              <a:ext cx="2952750" cy="579438"/>
            </a:xfrm>
            <a:prstGeom prst="rect">
              <a:avLst/>
            </a:prstGeom>
            <a:solidFill>
              <a:srgbClr val="FACAC7"/>
            </a:solidFill>
            <a:ln>
              <a:noFill/>
            </a:ln>
          </p:spPr>
          <p:txBody>
            <a:bodyPr vert="horz" wrap="square" lIns="91440" tIns="45720" rIns="91440" bIns="45720" numCol="1" anchor="t" anchorCtr="0" compatLnSpc="1">
              <a:prstTxWarp prst="textNoShape">
                <a:avLst/>
              </a:prstTxWarp>
            </a:bodyPr>
            <a:lstStyle/>
            <a:p>
              <a:endParaRPr lang="en-US"/>
            </a:p>
          </p:txBody>
        </p:sp>
        <p:sp>
          <p:nvSpPr>
            <p:cNvPr id="65" name="Rectangle 13"/>
            <p:cNvSpPr>
              <a:spLocks noChangeArrowheads="1"/>
            </p:cNvSpPr>
            <p:nvPr/>
          </p:nvSpPr>
          <p:spPr bwMode="auto">
            <a:xfrm flipH="1" flipV="1">
              <a:off x="693738" y="4300538"/>
              <a:ext cx="1798638" cy="579438"/>
            </a:xfrm>
            <a:prstGeom prst="round1Rect">
              <a:avLst>
                <a:gd name="adj" fmla="val 21927"/>
              </a:avLst>
            </a:prstGeom>
            <a:solidFill>
              <a:srgbClr val="ECB1C4"/>
            </a:solidFill>
            <a:ln>
              <a:noFill/>
            </a:ln>
          </p:spPr>
          <p:txBody>
            <a:bodyPr vert="horz" wrap="square" lIns="91440" tIns="45720" rIns="91440" bIns="45720" numCol="1" anchor="t" anchorCtr="0" compatLnSpc="1">
              <a:prstTxWarp prst="textNoShape">
                <a:avLst/>
              </a:prstTxWarp>
            </a:bodyPr>
            <a:lstStyle/>
            <a:p>
              <a:endParaRPr lang="en-US"/>
            </a:p>
          </p:txBody>
        </p:sp>
        <p:sp>
          <p:nvSpPr>
            <p:cNvPr id="66" name="Rectangle 14"/>
            <p:cNvSpPr>
              <a:spLocks noChangeArrowheads="1"/>
            </p:cNvSpPr>
            <p:nvPr/>
          </p:nvSpPr>
          <p:spPr bwMode="auto">
            <a:xfrm flipV="1">
              <a:off x="2492375" y="4300538"/>
              <a:ext cx="2952750" cy="579438"/>
            </a:xfrm>
            <a:prstGeom prst="round1Rect">
              <a:avLst>
                <a:gd name="adj" fmla="val 23671"/>
              </a:avLst>
            </a:prstGeom>
            <a:solidFill>
              <a:srgbClr val="ECB1C4"/>
            </a:solidFill>
            <a:ln>
              <a:noFill/>
            </a:ln>
          </p:spPr>
          <p:txBody>
            <a:bodyPr vert="horz" wrap="square" lIns="91440" tIns="45720" rIns="91440" bIns="45720" numCol="1" anchor="t" anchorCtr="0" compatLnSpc="1">
              <a:prstTxWarp prst="textNoShape">
                <a:avLst/>
              </a:prstTxWarp>
            </a:bodyPr>
            <a:lstStyle/>
            <a:p>
              <a:endParaRPr lang="en-US"/>
            </a:p>
          </p:txBody>
        </p:sp>
        <p:sp>
          <p:nvSpPr>
            <p:cNvPr id="67" name="Line 15"/>
            <p:cNvSpPr>
              <a:spLocks noChangeShapeType="1"/>
            </p:cNvSpPr>
            <p:nvPr/>
          </p:nvSpPr>
          <p:spPr bwMode="auto">
            <a:xfrm>
              <a:off x="2323961" y="1978025"/>
              <a:ext cx="0" cy="2908300"/>
            </a:xfrm>
            <a:prstGeom prst="line">
              <a:avLst/>
            </a:prstGeom>
            <a:noFill/>
            <a:ln w="12700">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0" name="Line 16"/>
            <p:cNvSpPr>
              <a:spLocks noChangeShapeType="1"/>
            </p:cNvSpPr>
            <p:nvPr/>
          </p:nvSpPr>
          <p:spPr bwMode="auto">
            <a:xfrm>
              <a:off x="685800" y="2319338"/>
              <a:ext cx="4765675" cy="0"/>
            </a:xfrm>
            <a:prstGeom prst="line">
              <a:avLst/>
            </a:prstGeom>
            <a:noFill/>
            <a:ln w="12700">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2" name="Line 17"/>
            <p:cNvSpPr>
              <a:spLocks noChangeShapeType="1"/>
            </p:cNvSpPr>
            <p:nvPr/>
          </p:nvSpPr>
          <p:spPr bwMode="auto">
            <a:xfrm>
              <a:off x="685800" y="2898775"/>
              <a:ext cx="4765675" cy="0"/>
            </a:xfrm>
            <a:prstGeom prst="line">
              <a:avLst/>
            </a:prstGeom>
            <a:noFill/>
            <a:ln w="12700">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3" name="Line 18"/>
            <p:cNvSpPr>
              <a:spLocks noChangeShapeType="1"/>
            </p:cNvSpPr>
            <p:nvPr/>
          </p:nvSpPr>
          <p:spPr bwMode="auto">
            <a:xfrm>
              <a:off x="685800" y="3721100"/>
              <a:ext cx="4765675" cy="0"/>
            </a:xfrm>
            <a:prstGeom prst="line">
              <a:avLst/>
            </a:prstGeom>
            <a:noFill/>
            <a:ln w="12700">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4" name="Line 19"/>
            <p:cNvSpPr>
              <a:spLocks noChangeShapeType="1"/>
            </p:cNvSpPr>
            <p:nvPr/>
          </p:nvSpPr>
          <p:spPr bwMode="auto">
            <a:xfrm>
              <a:off x="685800" y="4300538"/>
              <a:ext cx="4765675" cy="0"/>
            </a:xfrm>
            <a:prstGeom prst="line">
              <a:avLst/>
            </a:prstGeom>
            <a:noFill/>
            <a:ln w="12700">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graphicFrame>
        <p:nvGraphicFramePr>
          <p:cNvPr id="51" name="Table 50"/>
          <p:cNvGraphicFramePr>
            <a:graphicFrameLocks noGrp="1"/>
          </p:cNvGraphicFramePr>
          <p:nvPr>
            <p:extLst>
              <p:ext uri="{D42A27DB-BD31-4B8C-83A1-F6EECF244321}">
                <p14:modId xmlns:p14="http://schemas.microsoft.com/office/powerpoint/2010/main" val="3644859961"/>
              </p:ext>
            </p:extLst>
          </p:nvPr>
        </p:nvGraphicFramePr>
        <p:xfrm>
          <a:off x="460681" y="2005457"/>
          <a:ext cx="5623774" cy="2997942"/>
        </p:xfrm>
        <a:graphic>
          <a:graphicData uri="http://schemas.openxmlformats.org/drawingml/2006/table">
            <a:tbl>
              <a:tblPr firstRow="1" bandRow="1">
                <a:tableStyleId>{2D5ABB26-0587-4C30-8999-92F81FD0307C}</a:tableStyleId>
              </a:tblPr>
              <a:tblGrid>
                <a:gridCol w="2101273"/>
                <a:gridCol w="3522501"/>
              </a:tblGrid>
              <a:tr h="403914">
                <a:tc>
                  <a:txBody>
                    <a:bodyPr/>
                    <a:lstStyle/>
                    <a:p>
                      <a:r>
                        <a:rPr lang="en-GB" sz="1600" b="1" dirty="0" smtClean="0">
                          <a:solidFill>
                            <a:schemeClr val="bg1"/>
                          </a:solidFill>
                        </a:rPr>
                        <a:t>Column A</a:t>
                      </a:r>
                      <a:endParaRPr lang="en-GB" sz="1600" b="1" dirty="0">
                        <a:solidFill>
                          <a:schemeClr val="bg1"/>
                        </a:solidFill>
                      </a:endParaRPr>
                    </a:p>
                  </a:txBody>
                  <a:tcPr marL="101283" marR="101283" marT="50642" marB="50642">
                    <a:lnL>
                      <a:noFill/>
                    </a:lnL>
                    <a:lnR>
                      <a:noFill/>
                    </a:lnR>
                    <a:lnT>
                      <a:noFill/>
                    </a:lnT>
                    <a:lnB>
                      <a:noFill/>
                    </a:lnB>
                    <a:lnTlToBr w="12700" cmpd="sng">
                      <a:noFill/>
                      <a:prstDash val="solid"/>
                    </a:lnTlToBr>
                    <a:lnBlToTr w="12700" cmpd="sng">
                      <a:noFill/>
                      <a:prstDash val="solid"/>
                    </a:lnBlToTr>
                  </a:tcPr>
                </a:tc>
                <a:tc>
                  <a:txBody>
                    <a:bodyPr/>
                    <a:lstStyle/>
                    <a:p>
                      <a:r>
                        <a:rPr lang="en-GB" sz="1600" b="1" dirty="0" smtClean="0">
                          <a:solidFill>
                            <a:schemeClr val="bg1"/>
                          </a:solidFill>
                        </a:rPr>
                        <a:t>Column B</a:t>
                      </a:r>
                      <a:endParaRPr lang="en-GB" sz="1600" b="1" dirty="0">
                        <a:solidFill>
                          <a:schemeClr val="bg1"/>
                        </a:solidFill>
                      </a:endParaRPr>
                    </a:p>
                  </a:txBody>
                  <a:tcPr marL="101283" marR="101283" marT="50642" marB="50642">
                    <a:lnL>
                      <a:noFill/>
                    </a:lnL>
                  </a:tcPr>
                </a:tc>
              </a:tr>
              <a:tr h="682172">
                <a:tc>
                  <a:txBody>
                    <a:bodyPr/>
                    <a:lstStyle/>
                    <a:p>
                      <a:pPr marL="228600" indent="-228600">
                        <a:lnSpc>
                          <a:spcPct val="150000"/>
                        </a:lnSpc>
                        <a:buFont typeface="+mj-lt"/>
                        <a:buAutoNum type="arabicPeriod"/>
                      </a:pPr>
                      <a:r>
                        <a:rPr lang="en-GB" sz="1400" dirty="0" smtClean="0">
                          <a:solidFill>
                            <a:schemeClr val="tx1"/>
                          </a:solidFill>
                          <a:latin typeface="+mj-lt"/>
                        </a:rPr>
                        <a:t>IAD</a:t>
                      </a:r>
                      <a:endParaRPr lang="en-GB" sz="1400" dirty="0">
                        <a:solidFill>
                          <a:schemeClr val="tx1"/>
                        </a:solidFill>
                        <a:latin typeface="+mj-lt"/>
                      </a:endParaRPr>
                    </a:p>
                  </a:txBody>
                  <a:tcPr marL="101283" marR="101283" marT="50642" marB="50642">
                    <a:lnT>
                      <a:noFill/>
                    </a:lnT>
                  </a:tcPr>
                </a:tc>
                <a:tc>
                  <a:txBody>
                    <a:bodyPr/>
                    <a:lstStyle/>
                    <a:p>
                      <a:pPr marL="228600" indent="-228600">
                        <a:spcBef>
                          <a:spcPts val="20"/>
                        </a:spcBef>
                        <a:buFont typeface="+mj-lt"/>
                        <a:buAutoNum type="alphaLcPeriod"/>
                      </a:pPr>
                      <a:r>
                        <a:rPr lang="en-GB" sz="1400" baseline="0" dirty="0" smtClean="0">
                          <a:solidFill>
                            <a:schemeClr val="tx1"/>
                          </a:solidFill>
                          <a:latin typeface="+mj-lt"/>
                        </a:rPr>
                        <a:t>Less effective than medical or surgical    castration </a:t>
                      </a:r>
                      <a:r>
                        <a:rPr lang="en-GB" sz="1400" baseline="0" dirty="0" err="1" smtClean="0">
                          <a:solidFill>
                            <a:schemeClr val="tx1"/>
                          </a:solidFill>
                          <a:latin typeface="+mj-lt"/>
                        </a:rPr>
                        <a:t>monotherapy</a:t>
                      </a:r>
                      <a:endParaRPr lang="en-GB" sz="1400" dirty="0">
                        <a:solidFill>
                          <a:schemeClr val="tx1"/>
                        </a:solidFill>
                        <a:latin typeface="+mj-lt"/>
                      </a:endParaRPr>
                    </a:p>
                  </a:txBody>
                  <a:tcPr marL="0" marR="101283" marT="50642" marB="50642"/>
                </a:tc>
              </a:tr>
              <a:tr h="928914">
                <a:tc>
                  <a:txBody>
                    <a:bodyPr/>
                    <a:lstStyle/>
                    <a:p>
                      <a:pPr marL="228600" indent="-228600">
                        <a:lnSpc>
                          <a:spcPct val="150000"/>
                        </a:lnSpc>
                        <a:buFont typeface="+mj-lt"/>
                        <a:buAutoNum type="arabicPeriod" startAt="2"/>
                      </a:pPr>
                      <a:r>
                        <a:rPr lang="en-GB" sz="1400" dirty="0" smtClean="0">
                          <a:solidFill>
                            <a:schemeClr val="tx1"/>
                          </a:solidFill>
                          <a:latin typeface="+mj-lt"/>
                        </a:rPr>
                        <a:t>CAB</a:t>
                      </a:r>
                      <a:endParaRPr lang="en-GB" sz="1400" dirty="0">
                        <a:solidFill>
                          <a:schemeClr val="tx1"/>
                        </a:solidFill>
                        <a:latin typeface="+mj-lt"/>
                      </a:endParaRPr>
                    </a:p>
                  </a:txBody>
                  <a:tcPr marL="101283" marR="0" marT="50642" marB="50642"/>
                </a:tc>
                <a:tc>
                  <a:txBody>
                    <a:bodyPr/>
                    <a:lstStyle/>
                    <a:p>
                      <a:pPr marL="228600" indent="-228600">
                        <a:buFont typeface="+mj-lt"/>
                        <a:buAutoNum type="alphaLcPeriod" startAt="2"/>
                      </a:pPr>
                      <a:r>
                        <a:rPr lang="en-GB" sz="1400" dirty="0" smtClean="0">
                          <a:solidFill>
                            <a:schemeClr val="tx1"/>
                          </a:solidFill>
                          <a:latin typeface="+mj-lt"/>
                        </a:rPr>
                        <a:t>Standard treatment for locally advanced prostate cancer as per EAU</a:t>
                      </a:r>
                      <a:r>
                        <a:rPr lang="en-GB" sz="1400" baseline="0" dirty="0" smtClean="0">
                          <a:solidFill>
                            <a:schemeClr val="tx1"/>
                          </a:solidFill>
                          <a:latin typeface="+mj-lt"/>
                        </a:rPr>
                        <a:t> </a:t>
                      </a:r>
                      <a:r>
                        <a:rPr lang="en-GB" sz="1400" dirty="0" smtClean="0">
                          <a:solidFill>
                            <a:schemeClr val="tx1"/>
                          </a:solidFill>
                          <a:latin typeface="+mj-lt"/>
                        </a:rPr>
                        <a:t>guidelines</a:t>
                      </a:r>
                      <a:endParaRPr lang="en-GB" sz="1400" dirty="0">
                        <a:solidFill>
                          <a:schemeClr val="tx1"/>
                        </a:solidFill>
                        <a:latin typeface="+mj-lt"/>
                      </a:endParaRPr>
                    </a:p>
                  </a:txBody>
                  <a:tcPr marL="0" marR="202567" marT="50642" marB="50642"/>
                </a:tc>
              </a:tr>
              <a:tr h="982942">
                <a:tc>
                  <a:txBody>
                    <a:bodyPr/>
                    <a:lstStyle/>
                    <a:p>
                      <a:pPr marL="228600" indent="-228600">
                        <a:lnSpc>
                          <a:spcPct val="100000"/>
                        </a:lnSpc>
                        <a:spcBef>
                          <a:spcPts val="1800"/>
                        </a:spcBef>
                        <a:buFont typeface="+mj-lt"/>
                        <a:buAutoNum type="arabicPeriod" startAt="3"/>
                      </a:pPr>
                      <a:r>
                        <a:rPr lang="en-GB" sz="1400" baseline="0" dirty="0" smtClean="0">
                          <a:solidFill>
                            <a:schemeClr val="tx1"/>
                          </a:solidFill>
                          <a:latin typeface="+mj-lt"/>
                        </a:rPr>
                        <a:t>Radiation therapy + ADT</a:t>
                      </a:r>
                      <a:endParaRPr lang="en-GB" sz="1400" dirty="0">
                        <a:solidFill>
                          <a:schemeClr val="tx1"/>
                        </a:solidFill>
                        <a:latin typeface="+mj-lt"/>
                      </a:endParaRPr>
                    </a:p>
                  </a:txBody>
                  <a:tcPr marL="101283" marR="0" marT="0" marB="50642"/>
                </a:tc>
                <a:tc>
                  <a:txBody>
                    <a:bodyPr/>
                    <a:lstStyle/>
                    <a:p>
                      <a:pPr marL="228600" indent="-228600">
                        <a:lnSpc>
                          <a:spcPct val="150000"/>
                        </a:lnSpc>
                        <a:buFont typeface="+mj-lt"/>
                        <a:buAutoNum type="alphaLcPeriod" startAt="3"/>
                      </a:pPr>
                      <a:r>
                        <a:rPr lang="en-GB" sz="1400" baseline="0" dirty="0" smtClean="0">
                          <a:solidFill>
                            <a:schemeClr val="tx1"/>
                          </a:solidFill>
                          <a:latin typeface="+mj-lt"/>
                        </a:rPr>
                        <a:t>Decreases treatment costs</a:t>
                      </a:r>
                      <a:endParaRPr lang="en-GB" sz="1400" dirty="0">
                        <a:solidFill>
                          <a:schemeClr val="tx1"/>
                        </a:solidFill>
                        <a:latin typeface="+mj-lt"/>
                      </a:endParaRPr>
                    </a:p>
                  </a:txBody>
                  <a:tcPr marL="0" marR="101283" marT="0" marB="50642"/>
                </a:tc>
              </a:tr>
            </a:tbl>
          </a:graphicData>
        </a:graphic>
      </p:graphicFrame>
      <p:sp>
        <p:nvSpPr>
          <p:cNvPr id="4" name="TextBox 3"/>
          <p:cNvSpPr txBox="1"/>
          <p:nvPr/>
        </p:nvSpPr>
        <p:spPr>
          <a:xfrm>
            <a:off x="487772" y="4762215"/>
            <a:ext cx="2088401" cy="307777"/>
          </a:xfrm>
          <a:prstGeom prst="rect">
            <a:avLst/>
          </a:prstGeom>
          <a:noFill/>
        </p:spPr>
        <p:txBody>
          <a:bodyPr wrap="square" rtlCol="0">
            <a:spAutoFit/>
          </a:bodyPr>
          <a:lstStyle/>
          <a:p>
            <a:pPr marL="228600" indent="-228600" fontAlgn="t">
              <a:buFont typeface="+mj-lt"/>
              <a:buAutoNum type="arabicPeriod" startAt="4"/>
            </a:pPr>
            <a:r>
              <a:rPr lang="en-GB" sz="1400" dirty="0" smtClean="0"/>
              <a:t>NSAA </a:t>
            </a:r>
            <a:r>
              <a:rPr lang="en-GB" sz="1400" dirty="0" err="1" smtClean="0"/>
              <a:t>monotherapy</a:t>
            </a:r>
            <a:endParaRPr lang="en-US" sz="1400" dirty="0"/>
          </a:p>
        </p:txBody>
      </p:sp>
      <p:sp>
        <p:nvSpPr>
          <p:cNvPr id="49" name="TextBox 48"/>
          <p:cNvSpPr txBox="1"/>
          <p:nvPr/>
        </p:nvSpPr>
        <p:spPr>
          <a:xfrm>
            <a:off x="2573099" y="4589770"/>
            <a:ext cx="3418391" cy="492443"/>
          </a:xfrm>
          <a:prstGeom prst="rect">
            <a:avLst/>
          </a:prstGeom>
          <a:noFill/>
        </p:spPr>
        <p:txBody>
          <a:bodyPr wrap="square" lIns="0" rtlCol="0">
            <a:spAutoFit/>
          </a:bodyPr>
          <a:lstStyle/>
          <a:p>
            <a:pPr marL="228600" indent="-228600" fontAlgn="t">
              <a:buFont typeface="+mj-lt"/>
              <a:buAutoNum type="alphaLcPeriod" startAt="4"/>
            </a:pPr>
            <a:endParaRPr lang="en-US" sz="1200" dirty="0"/>
          </a:p>
          <a:p>
            <a:pPr marL="228600" indent="-228600">
              <a:buFont typeface="+mj-lt"/>
              <a:buAutoNum type="alphaLcPeriod" startAt="4"/>
            </a:pPr>
            <a:r>
              <a:rPr lang="en-GB" sz="1400" dirty="0"/>
              <a:t>Increases side effects</a:t>
            </a:r>
            <a:endParaRPr lang="en-US" sz="1400" dirty="0"/>
          </a:p>
        </p:txBody>
      </p:sp>
      <p:grpSp>
        <p:nvGrpSpPr>
          <p:cNvPr id="69" name="Group 68"/>
          <p:cNvGrpSpPr/>
          <p:nvPr/>
        </p:nvGrpSpPr>
        <p:grpSpPr>
          <a:xfrm>
            <a:off x="382151" y="1963039"/>
            <a:ext cx="6087675" cy="3309285"/>
            <a:chOff x="685800" y="1968500"/>
            <a:chExt cx="4784725" cy="2987675"/>
          </a:xfrm>
          <a:effectLst>
            <a:outerShdw blurRad="114300" dist="76200" dir="5400000" algn="ctr" rotWithShape="0">
              <a:srgbClr val="000000">
                <a:alpha val="29000"/>
              </a:srgbClr>
            </a:outerShdw>
          </a:effectLst>
        </p:grpSpPr>
        <p:sp>
          <p:nvSpPr>
            <p:cNvPr id="70" name="AutoShape 3"/>
            <p:cNvSpPr>
              <a:spLocks noChangeAspect="1" noChangeArrowheads="1" noTextEdit="1"/>
            </p:cNvSpPr>
            <p:nvPr/>
          </p:nvSpPr>
          <p:spPr bwMode="auto">
            <a:xfrm>
              <a:off x="685800" y="1968500"/>
              <a:ext cx="4784725" cy="298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Rectangle 5"/>
            <p:cNvSpPr>
              <a:spLocks noChangeArrowheads="1"/>
            </p:cNvSpPr>
            <p:nvPr/>
          </p:nvSpPr>
          <p:spPr bwMode="auto">
            <a:xfrm flipH="1">
              <a:off x="693738" y="1984375"/>
              <a:ext cx="1798638" cy="334963"/>
            </a:xfrm>
            <a:prstGeom prst="round1Rect">
              <a:avLst>
                <a:gd name="adj" fmla="val 46241"/>
              </a:avLst>
            </a:prstGeom>
            <a:solidFill>
              <a:srgbClr val="E95531"/>
            </a:solidFill>
            <a:ln>
              <a:noFill/>
            </a:ln>
          </p:spPr>
          <p:txBody>
            <a:bodyPr vert="horz" wrap="square" lIns="91440" tIns="45720" rIns="91440" bIns="45720" numCol="1" anchor="t" anchorCtr="0" compatLnSpc="1">
              <a:prstTxWarp prst="textNoShape">
                <a:avLst/>
              </a:prstTxWarp>
            </a:bodyPr>
            <a:lstStyle/>
            <a:p>
              <a:endParaRPr lang="en-US"/>
            </a:p>
          </p:txBody>
        </p:sp>
        <p:sp>
          <p:nvSpPr>
            <p:cNvPr id="72" name="Rectangle 6"/>
            <p:cNvSpPr>
              <a:spLocks noChangeArrowheads="1"/>
            </p:cNvSpPr>
            <p:nvPr/>
          </p:nvSpPr>
          <p:spPr bwMode="auto">
            <a:xfrm>
              <a:off x="2492375" y="1984375"/>
              <a:ext cx="2952750" cy="334963"/>
            </a:xfrm>
            <a:prstGeom prst="round1Rect">
              <a:avLst>
                <a:gd name="adj" fmla="val 37141"/>
              </a:avLst>
            </a:prstGeom>
            <a:solidFill>
              <a:srgbClr val="E95531"/>
            </a:solidFill>
            <a:ln>
              <a:noFill/>
            </a:ln>
          </p:spPr>
          <p:txBody>
            <a:bodyPr vert="horz" wrap="square" lIns="91440" tIns="45720" rIns="91440" bIns="45720" numCol="1" anchor="t" anchorCtr="0" compatLnSpc="1">
              <a:prstTxWarp prst="textNoShape">
                <a:avLst/>
              </a:prstTxWarp>
            </a:bodyPr>
            <a:lstStyle/>
            <a:p>
              <a:endParaRPr lang="en-US"/>
            </a:p>
          </p:txBody>
        </p:sp>
        <p:sp>
          <p:nvSpPr>
            <p:cNvPr id="73" name="Rectangle 7"/>
            <p:cNvSpPr>
              <a:spLocks noChangeArrowheads="1"/>
            </p:cNvSpPr>
            <p:nvPr/>
          </p:nvSpPr>
          <p:spPr bwMode="auto">
            <a:xfrm>
              <a:off x="693738" y="2319338"/>
              <a:ext cx="1798638" cy="579438"/>
            </a:xfrm>
            <a:prstGeom prst="rect">
              <a:avLst/>
            </a:prstGeom>
            <a:solidFill>
              <a:srgbClr val="FACAC7"/>
            </a:solidFill>
            <a:ln>
              <a:noFill/>
            </a:ln>
          </p:spPr>
          <p:txBody>
            <a:bodyPr vert="horz" wrap="square" lIns="91440" tIns="45720" rIns="91440" bIns="45720" numCol="1" anchor="t" anchorCtr="0" compatLnSpc="1">
              <a:prstTxWarp prst="textNoShape">
                <a:avLst/>
              </a:prstTxWarp>
            </a:bodyPr>
            <a:lstStyle/>
            <a:p>
              <a:endParaRPr lang="en-US"/>
            </a:p>
          </p:txBody>
        </p:sp>
        <p:sp>
          <p:nvSpPr>
            <p:cNvPr id="74" name="Rectangle 8"/>
            <p:cNvSpPr>
              <a:spLocks noChangeArrowheads="1"/>
            </p:cNvSpPr>
            <p:nvPr/>
          </p:nvSpPr>
          <p:spPr bwMode="auto">
            <a:xfrm>
              <a:off x="2492375" y="2319338"/>
              <a:ext cx="2952750" cy="579438"/>
            </a:xfrm>
            <a:prstGeom prst="rect">
              <a:avLst/>
            </a:prstGeom>
            <a:solidFill>
              <a:srgbClr val="FACAC7"/>
            </a:solidFill>
            <a:ln>
              <a:noFill/>
            </a:ln>
          </p:spPr>
          <p:txBody>
            <a:bodyPr vert="horz" wrap="square" lIns="91440" tIns="45720" rIns="91440" bIns="45720" numCol="1" anchor="t" anchorCtr="0" compatLnSpc="1">
              <a:prstTxWarp prst="textNoShape">
                <a:avLst/>
              </a:prstTxWarp>
            </a:bodyPr>
            <a:lstStyle/>
            <a:p>
              <a:endParaRPr lang="en-US"/>
            </a:p>
          </p:txBody>
        </p:sp>
        <p:sp>
          <p:nvSpPr>
            <p:cNvPr id="75" name="Rectangle 9"/>
            <p:cNvSpPr>
              <a:spLocks noChangeArrowheads="1"/>
            </p:cNvSpPr>
            <p:nvPr/>
          </p:nvSpPr>
          <p:spPr bwMode="auto">
            <a:xfrm>
              <a:off x="693738" y="2898775"/>
              <a:ext cx="1798638" cy="822325"/>
            </a:xfrm>
            <a:prstGeom prst="rect">
              <a:avLst/>
            </a:prstGeom>
            <a:solidFill>
              <a:srgbClr val="ECB1C4"/>
            </a:solidFill>
            <a:ln>
              <a:noFill/>
            </a:ln>
          </p:spPr>
          <p:txBody>
            <a:bodyPr vert="horz" wrap="square" lIns="91440" tIns="45720" rIns="91440" bIns="45720" numCol="1" anchor="t" anchorCtr="0" compatLnSpc="1">
              <a:prstTxWarp prst="textNoShape">
                <a:avLst/>
              </a:prstTxWarp>
            </a:bodyPr>
            <a:lstStyle/>
            <a:p>
              <a:endParaRPr lang="en-US"/>
            </a:p>
          </p:txBody>
        </p:sp>
        <p:sp>
          <p:nvSpPr>
            <p:cNvPr id="76" name="Rectangle 10"/>
            <p:cNvSpPr>
              <a:spLocks noChangeArrowheads="1"/>
            </p:cNvSpPr>
            <p:nvPr/>
          </p:nvSpPr>
          <p:spPr bwMode="auto">
            <a:xfrm>
              <a:off x="2492375" y="2898775"/>
              <a:ext cx="2952750" cy="822325"/>
            </a:xfrm>
            <a:prstGeom prst="rect">
              <a:avLst/>
            </a:prstGeom>
            <a:solidFill>
              <a:srgbClr val="ECB1C4"/>
            </a:solidFill>
            <a:ln>
              <a:noFill/>
            </a:ln>
          </p:spPr>
          <p:txBody>
            <a:bodyPr vert="horz" wrap="square" lIns="91440" tIns="45720" rIns="91440" bIns="45720" numCol="1" anchor="t" anchorCtr="0" compatLnSpc="1">
              <a:prstTxWarp prst="textNoShape">
                <a:avLst/>
              </a:prstTxWarp>
            </a:bodyPr>
            <a:lstStyle/>
            <a:p>
              <a:endParaRPr lang="en-US"/>
            </a:p>
          </p:txBody>
        </p:sp>
        <p:sp>
          <p:nvSpPr>
            <p:cNvPr id="77" name="Rectangle 11"/>
            <p:cNvSpPr>
              <a:spLocks noChangeArrowheads="1"/>
            </p:cNvSpPr>
            <p:nvPr/>
          </p:nvSpPr>
          <p:spPr bwMode="auto">
            <a:xfrm>
              <a:off x="693738" y="3721100"/>
              <a:ext cx="1798638" cy="579438"/>
            </a:xfrm>
            <a:prstGeom prst="rect">
              <a:avLst/>
            </a:prstGeom>
            <a:solidFill>
              <a:srgbClr val="FACAC7"/>
            </a:solidFill>
            <a:ln>
              <a:noFill/>
            </a:ln>
          </p:spPr>
          <p:txBody>
            <a:bodyPr vert="horz" wrap="square" lIns="91440" tIns="45720" rIns="91440" bIns="45720" numCol="1" anchor="t" anchorCtr="0" compatLnSpc="1">
              <a:prstTxWarp prst="textNoShape">
                <a:avLst/>
              </a:prstTxWarp>
            </a:bodyPr>
            <a:lstStyle/>
            <a:p>
              <a:endParaRPr lang="en-US"/>
            </a:p>
          </p:txBody>
        </p:sp>
        <p:sp>
          <p:nvSpPr>
            <p:cNvPr id="78" name="Rectangle 12"/>
            <p:cNvSpPr>
              <a:spLocks noChangeArrowheads="1"/>
            </p:cNvSpPr>
            <p:nvPr/>
          </p:nvSpPr>
          <p:spPr bwMode="auto">
            <a:xfrm>
              <a:off x="2492375" y="3721100"/>
              <a:ext cx="2952750" cy="579438"/>
            </a:xfrm>
            <a:prstGeom prst="rect">
              <a:avLst/>
            </a:prstGeom>
            <a:solidFill>
              <a:srgbClr val="FACAC7"/>
            </a:solidFill>
            <a:ln>
              <a:noFill/>
            </a:ln>
          </p:spPr>
          <p:txBody>
            <a:bodyPr vert="horz" wrap="square" lIns="91440" tIns="45720" rIns="91440" bIns="45720" numCol="1" anchor="t" anchorCtr="0" compatLnSpc="1">
              <a:prstTxWarp prst="textNoShape">
                <a:avLst/>
              </a:prstTxWarp>
            </a:bodyPr>
            <a:lstStyle/>
            <a:p>
              <a:endParaRPr lang="en-US"/>
            </a:p>
          </p:txBody>
        </p:sp>
        <p:sp>
          <p:nvSpPr>
            <p:cNvPr id="79" name="Rectangle 13"/>
            <p:cNvSpPr>
              <a:spLocks noChangeArrowheads="1"/>
            </p:cNvSpPr>
            <p:nvPr/>
          </p:nvSpPr>
          <p:spPr bwMode="auto">
            <a:xfrm flipH="1" flipV="1">
              <a:off x="693738" y="4300538"/>
              <a:ext cx="1798638" cy="579438"/>
            </a:xfrm>
            <a:prstGeom prst="round1Rect">
              <a:avLst>
                <a:gd name="adj" fmla="val 21927"/>
              </a:avLst>
            </a:prstGeom>
            <a:solidFill>
              <a:srgbClr val="ECB1C4"/>
            </a:solidFill>
            <a:ln>
              <a:noFill/>
            </a:ln>
          </p:spPr>
          <p:txBody>
            <a:bodyPr vert="horz" wrap="square" lIns="91440" tIns="45720" rIns="91440" bIns="45720" numCol="1" anchor="t" anchorCtr="0" compatLnSpc="1">
              <a:prstTxWarp prst="textNoShape">
                <a:avLst/>
              </a:prstTxWarp>
            </a:bodyPr>
            <a:lstStyle/>
            <a:p>
              <a:endParaRPr lang="en-US"/>
            </a:p>
          </p:txBody>
        </p:sp>
        <p:sp>
          <p:nvSpPr>
            <p:cNvPr id="80" name="Rectangle 14"/>
            <p:cNvSpPr>
              <a:spLocks noChangeArrowheads="1"/>
            </p:cNvSpPr>
            <p:nvPr/>
          </p:nvSpPr>
          <p:spPr bwMode="auto">
            <a:xfrm flipV="1">
              <a:off x="2492375" y="4300538"/>
              <a:ext cx="2952750" cy="579438"/>
            </a:xfrm>
            <a:prstGeom prst="round1Rect">
              <a:avLst>
                <a:gd name="adj" fmla="val 23671"/>
              </a:avLst>
            </a:prstGeom>
            <a:solidFill>
              <a:srgbClr val="ECB1C4"/>
            </a:solidFill>
            <a:ln>
              <a:noFill/>
            </a:ln>
          </p:spPr>
          <p:txBody>
            <a:bodyPr vert="horz" wrap="square" lIns="91440" tIns="45720" rIns="91440" bIns="45720" numCol="1" anchor="t" anchorCtr="0" compatLnSpc="1">
              <a:prstTxWarp prst="textNoShape">
                <a:avLst/>
              </a:prstTxWarp>
            </a:bodyPr>
            <a:lstStyle/>
            <a:p>
              <a:endParaRPr lang="en-US"/>
            </a:p>
          </p:txBody>
        </p:sp>
        <p:sp>
          <p:nvSpPr>
            <p:cNvPr id="81" name="Line 15"/>
            <p:cNvSpPr>
              <a:spLocks noChangeShapeType="1"/>
            </p:cNvSpPr>
            <p:nvPr/>
          </p:nvSpPr>
          <p:spPr bwMode="auto">
            <a:xfrm>
              <a:off x="2323961" y="1978025"/>
              <a:ext cx="0" cy="2908300"/>
            </a:xfrm>
            <a:prstGeom prst="line">
              <a:avLst/>
            </a:prstGeom>
            <a:noFill/>
            <a:ln w="12700">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2" name="Line 16"/>
            <p:cNvSpPr>
              <a:spLocks noChangeShapeType="1"/>
            </p:cNvSpPr>
            <p:nvPr/>
          </p:nvSpPr>
          <p:spPr bwMode="auto">
            <a:xfrm>
              <a:off x="685800" y="2319338"/>
              <a:ext cx="4765675" cy="0"/>
            </a:xfrm>
            <a:prstGeom prst="line">
              <a:avLst/>
            </a:prstGeom>
            <a:noFill/>
            <a:ln w="12700">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3" name="Line 17"/>
            <p:cNvSpPr>
              <a:spLocks noChangeShapeType="1"/>
            </p:cNvSpPr>
            <p:nvPr/>
          </p:nvSpPr>
          <p:spPr bwMode="auto">
            <a:xfrm>
              <a:off x="685800" y="2898775"/>
              <a:ext cx="4765675" cy="0"/>
            </a:xfrm>
            <a:prstGeom prst="line">
              <a:avLst/>
            </a:prstGeom>
            <a:noFill/>
            <a:ln w="12700">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4" name="Line 18"/>
            <p:cNvSpPr>
              <a:spLocks noChangeShapeType="1"/>
            </p:cNvSpPr>
            <p:nvPr/>
          </p:nvSpPr>
          <p:spPr bwMode="auto">
            <a:xfrm>
              <a:off x="685800" y="3721100"/>
              <a:ext cx="4765675" cy="0"/>
            </a:xfrm>
            <a:prstGeom prst="line">
              <a:avLst/>
            </a:prstGeom>
            <a:noFill/>
            <a:ln w="12700">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5" name="Line 19"/>
            <p:cNvSpPr>
              <a:spLocks noChangeShapeType="1"/>
            </p:cNvSpPr>
            <p:nvPr/>
          </p:nvSpPr>
          <p:spPr bwMode="auto">
            <a:xfrm>
              <a:off x="685800" y="4300538"/>
              <a:ext cx="4765675" cy="0"/>
            </a:xfrm>
            <a:prstGeom prst="line">
              <a:avLst/>
            </a:prstGeom>
            <a:noFill/>
            <a:ln w="12700">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pic>
        <p:nvPicPr>
          <p:cNvPr id="86" name="Picture 8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1612" y="2594599"/>
            <a:ext cx="235984" cy="235984"/>
          </a:xfrm>
          <a:prstGeom prst="rect">
            <a:avLst/>
          </a:prstGeom>
          <a:ln>
            <a:noFill/>
          </a:ln>
        </p:spPr>
      </p:pic>
      <p:pic>
        <p:nvPicPr>
          <p:cNvPr id="87" name="Picture 8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1612" y="3382059"/>
            <a:ext cx="235984" cy="235984"/>
          </a:xfrm>
          <a:prstGeom prst="rect">
            <a:avLst/>
          </a:prstGeom>
          <a:ln>
            <a:noFill/>
          </a:ln>
        </p:spPr>
      </p:pic>
      <p:pic>
        <p:nvPicPr>
          <p:cNvPr id="88" name="Picture 8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1612" y="4141862"/>
            <a:ext cx="235984" cy="235984"/>
          </a:xfrm>
          <a:prstGeom prst="rect">
            <a:avLst/>
          </a:prstGeom>
          <a:ln>
            <a:noFill/>
          </a:ln>
        </p:spPr>
      </p:pic>
      <p:pic>
        <p:nvPicPr>
          <p:cNvPr id="89" name="Picture 8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1612" y="4782393"/>
            <a:ext cx="235984" cy="235984"/>
          </a:xfrm>
          <a:prstGeom prst="rect">
            <a:avLst/>
          </a:prstGeom>
          <a:ln>
            <a:noFill/>
          </a:ln>
        </p:spPr>
      </p:pic>
      <p:graphicFrame>
        <p:nvGraphicFramePr>
          <p:cNvPr id="50" name="Table 49"/>
          <p:cNvGraphicFramePr>
            <a:graphicFrameLocks noGrp="1"/>
          </p:cNvGraphicFramePr>
          <p:nvPr>
            <p:extLst>
              <p:ext uri="{D42A27DB-BD31-4B8C-83A1-F6EECF244321}">
                <p14:modId xmlns:p14="http://schemas.microsoft.com/office/powerpoint/2010/main" val="1815040131"/>
              </p:ext>
            </p:extLst>
          </p:nvPr>
        </p:nvGraphicFramePr>
        <p:xfrm>
          <a:off x="467838" y="2001080"/>
          <a:ext cx="5623774" cy="2997942"/>
        </p:xfrm>
        <a:graphic>
          <a:graphicData uri="http://schemas.openxmlformats.org/drawingml/2006/table">
            <a:tbl>
              <a:tblPr firstRow="1" bandRow="1">
                <a:tableStyleId>{2D5ABB26-0587-4C30-8999-92F81FD0307C}</a:tableStyleId>
              </a:tblPr>
              <a:tblGrid>
                <a:gridCol w="2101273"/>
                <a:gridCol w="3522501"/>
              </a:tblGrid>
              <a:tr h="403914">
                <a:tc>
                  <a:txBody>
                    <a:bodyPr/>
                    <a:lstStyle/>
                    <a:p>
                      <a:r>
                        <a:rPr lang="en-GB" sz="1600" b="1" dirty="0" smtClean="0">
                          <a:solidFill>
                            <a:schemeClr val="bg1"/>
                          </a:solidFill>
                        </a:rPr>
                        <a:t>Column A</a:t>
                      </a:r>
                      <a:endParaRPr lang="en-GB" sz="1600" b="1" dirty="0">
                        <a:solidFill>
                          <a:schemeClr val="bg1"/>
                        </a:solidFill>
                      </a:endParaRPr>
                    </a:p>
                  </a:txBody>
                  <a:tcPr marL="101283" marR="101283" marT="50642" marB="50642">
                    <a:lnL>
                      <a:noFill/>
                    </a:lnL>
                    <a:lnR>
                      <a:noFill/>
                    </a:lnR>
                    <a:lnT>
                      <a:noFill/>
                    </a:lnT>
                    <a:lnB>
                      <a:noFill/>
                    </a:lnB>
                    <a:lnTlToBr w="12700" cmpd="sng">
                      <a:noFill/>
                      <a:prstDash val="solid"/>
                    </a:lnTlToBr>
                    <a:lnBlToTr w="12700" cmpd="sng">
                      <a:noFill/>
                      <a:prstDash val="solid"/>
                    </a:lnBlToTr>
                  </a:tcPr>
                </a:tc>
                <a:tc>
                  <a:txBody>
                    <a:bodyPr/>
                    <a:lstStyle/>
                    <a:p>
                      <a:r>
                        <a:rPr lang="en-GB" sz="1600" b="1" dirty="0" smtClean="0">
                          <a:solidFill>
                            <a:schemeClr val="bg1"/>
                          </a:solidFill>
                        </a:rPr>
                        <a:t>Column B</a:t>
                      </a:r>
                      <a:endParaRPr lang="en-GB" sz="1600" b="1" dirty="0">
                        <a:solidFill>
                          <a:schemeClr val="bg1"/>
                        </a:solidFill>
                      </a:endParaRPr>
                    </a:p>
                  </a:txBody>
                  <a:tcPr marL="101283" marR="101283" marT="50642" marB="50642">
                    <a:lnL>
                      <a:noFill/>
                    </a:lnL>
                  </a:tcPr>
                </a:tc>
              </a:tr>
              <a:tr h="682172">
                <a:tc>
                  <a:txBody>
                    <a:bodyPr/>
                    <a:lstStyle/>
                    <a:p>
                      <a:pPr marL="228600" indent="-228600">
                        <a:lnSpc>
                          <a:spcPct val="150000"/>
                        </a:lnSpc>
                        <a:buFont typeface="+mj-lt"/>
                        <a:buAutoNum type="arabicPeriod"/>
                      </a:pPr>
                      <a:r>
                        <a:rPr lang="en-GB" sz="1400" dirty="0" smtClean="0">
                          <a:solidFill>
                            <a:schemeClr val="tx1"/>
                          </a:solidFill>
                          <a:latin typeface="+mj-lt"/>
                        </a:rPr>
                        <a:t>IAD</a:t>
                      </a:r>
                      <a:endParaRPr lang="en-GB" sz="1400" dirty="0">
                        <a:solidFill>
                          <a:schemeClr val="tx1"/>
                        </a:solidFill>
                        <a:latin typeface="+mj-lt"/>
                      </a:endParaRPr>
                    </a:p>
                  </a:txBody>
                  <a:tcPr marL="101283" marR="101283" marT="50642" marB="50642">
                    <a:lnT>
                      <a:noFill/>
                    </a:lnT>
                  </a:tcPr>
                </a:tc>
                <a:tc>
                  <a:txBody>
                    <a:bodyPr/>
                    <a:lstStyle/>
                    <a:p>
                      <a:pPr marL="228600" indent="-228600">
                        <a:spcBef>
                          <a:spcPts val="20"/>
                        </a:spcBef>
                        <a:buFont typeface="+mj-lt"/>
                        <a:buAutoNum type="alphaLcPeriod" startAt="3"/>
                      </a:pPr>
                      <a:r>
                        <a:rPr lang="en-GB" sz="1400" baseline="0" dirty="0" smtClean="0">
                          <a:solidFill>
                            <a:schemeClr val="tx1"/>
                          </a:solidFill>
                          <a:latin typeface="+mj-lt"/>
                        </a:rPr>
                        <a:t>Decreases treatment costs</a:t>
                      </a:r>
                      <a:endParaRPr lang="en-GB" sz="1400" dirty="0">
                        <a:solidFill>
                          <a:schemeClr val="tx1"/>
                        </a:solidFill>
                        <a:latin typeface="+mj-lt"/>
                      </a:endParaRPr>
                    </a:p>
                  </a:txBody>
                  <a:tcPr marL="0" marR="101283" marT="50642" marB="50642"/>
                </a:tc>
              </a:tr>
              <a:tr h="928914">
                <a:tc>
                  <a:txBody>
                    <a:bodyPr/>
                    <a:lstStyle/>
                    <a:p>
                      <a:pPr marL="228600" indent="-228600">
                        <a:lnSpc>
                          <a:spcPct val="150000"/>
                        </a:lnSpc>
                        <a:buFont typeface="+mj-lt"/>
                        <a:buAutoNum type="arabicPeriod" startAt="2"/>
                      </a:pPr>
                      <a:r>
                        <a:rPr lang="en-GB" sz="1400" dirty="0" smtClean="0">
                          <a:solidFill>
                            <a:schemeClr val="tx1"/>
                          </a:solidFill>
                          <a:latin typeface="+mj-lt"/>
                        </a:rPr>
                        <a:t>CAB</a:t>
                      </a:r>
                      <a:endParaRPr lang="en-GB" sz="1400" dirty="0">
                        <a:solidFill>
                          <a:schemeClr val="tx1"/>
                        </a:solidFill>
                        <a:latin typeface="+mj-lt"/>
                      </a:endParaRPr>
                    </a:p>
                  </a:txBody>
                  <a:tcPr marL="101283" marR="0" marT="50642" marB="50642"/>
                </a:tc>
                <a:tc>
                  <a:txBody>
                    <a:bodyPr/>
                    <a:lstStyle/>
                    <a:p>
                      <a:pPr marL="228600" indent="-228600">
                        <a:buFont typeface="+mj-lt"/>
                        <a:buAutoNum type="alphaLcPeriod" startAt="4"/>
                      </a:pPr>
                      <a:r>
                        <a:rPr lang="en-GB" sz="1400" dirty="0" smtClean="0">
                          <a:solidFill>
                            <a:schemeClr val="tx1"/>
                          </a:solidFill>
                          <a:latin typeface="+mj-lt"/>
                        </a:rPr>
                        <a:t>Increases side effects</a:t>
                      </a:r>
                    </a:p>
                  </a:txBody>
                  <a:tcPr marL="0" marR="202567" marT="50642" marB="50642"/>
                </a:tc>
              </a:tr>
              <a:tr h="982942">
                <a:tc>
                  <a:txBody>
                    <a:bodyPr/>
                    <a:lstStyle/>
                    <a:p>
                      <a:pPr marL="228600" indent="-228600">
                        <a:lnSpc>
                          <a:spcPct val="100000"/>
                        </a:lnSpc>
                        <a:spcBef>
                          <a:spcPts val="1800"/>
                        </a:spcBef>
                        <a:buFont typeface="+mj-lt"/>
                        <a:buAutoNum type="arabicPeriod" startAt="3"/>
                      </a:pPr>
                      <a:r>
                        <a:rPr lang="en-GB" sz="1400" baseline="0" dirty="0" smtClean="0">
                          <a:solidFill>
                            <a:schemeClr val="tx1"/>
                          </a:solidFill>
                          <a:latin typeface="+mj-lt"/>
                        </a:rPr>
                        <a:t>Radiation therapy + ADT</a:t>
                      </a:r>
                      <a:endParaRPr lang="en-GB" sz="1400" dirty="0">
                        <a:solidFill>
                          <a:schemeClr val="tx1"/>
                        </a:solidFill>
                        <a:latin typeface="+mj-lt"/>
                      </a:endParaRPr>
                    </a:p>
                  </a:txBody>
                  <a:tcPr marL="101283" marR="0" marT="0" marB="50642"/>
                </a:tc>
                <a:tc>
                  <a:txBody>
                    <a:bodyPr/>
                    <a:lstStyle/>
                    <a:p>
                      <a:pPr marL="228600" indent="-228600">
                        <a:lnSpc>
                          <a:spcPct val="100000"/>
                        </a:lnSpc>
                        <a:buFont typeface="+mj-lt"/>
                        <a:buAutoNum type="alphaLcPeriod" startAt="2"/>
                      </a:pPr>
                      <a:r>
                        <a:rPr lang="en-US" sz="1400" baseline="0" dirty="0" smtClean="0">
                          <a:solidFill>
                            <a:schemeClr val="tx1"/>
                          </a:solidFill>
                          <a:latin typeface="+mj-lt"/>
                        </a:rPr>
                        <a:t>Standard treatment for locally advanced prostate cancer as per EAU guidelines</a:t>
                      </a:r>
                    </a:p>
                  </a:txBody>
                  <a:tcPr marL="0" marR="101283" marT="0" marB="50642"/>
                </a:tc>
              </a:tr>
            </a:tbl>
          </a:graphicData>
        </a:graphic>
      </p:graphicFrame>
      <p:sp>
        <p:nvSpPr>
          <p:cNvPr id="53" name="TextBox 52"/>
          <p:cNvSpPr txBox="1"/>
          <p:nvPr/>
        </p:nvSpPr>
        <p:spPr>
          <a:xfrm>
            <a:off x="443492" y="4756755"/>
            <a:ext cx="2088401" cy="307777"/>
          </a:xfrm>
          <a:prstGeom prst="rect">
            <a:avLst/>
          </a:prstGeom>
          <a:noFill/>
        </p:spPr>
        <p:txBody>
          <a:bodyPr wrap="square" rtlCol="0">
            <a:spAutoFit/>
          </a:bodyPr>
          <a:lstStyle/>
          <a:p>
            <a:pPr marL="228600" indent="-228600" fontAlgn="t">
              <a:buFont typeface="+mj-lt"/>
              <a:buAutoNum type="arabicPeriod" startAt="4"/>
            </a:pPr>
            <a:r>
              <a:rPr lang="en-GB" sz="1400" dirty="0" smtClean="0"/>
              <a:t>NSAA </a:t>
            </a:r>
            <a:r>
              <a:rPr lang="en-GB" sz="1400" dirty="0" err="1" smtClean="0"/>
              <a:t>monotherapy</a:t>
            </a:r>
            <a:endParaRPr lang="en-US" sz="1400" dirty="0"/>
          </a:p>
        </p:txBody>
      </p:sp>
      <p:sp>
        <p:nvSpPr>
          <p:cNvPr id="54" name="TextBox 53"/>
          <p:cNvSpPr txBox="1"/>
          <p:nvPr/>
        </p:nvSpPr>
        <p:spPr>
          <a:xfrm>
            <a:off x="2526056" y="4482712"/>
            <a:ext cx="3418391" cy="661720"/>
          </a:xfrm>
          <a:prstGeom prst="rect">
            <a:avLst/>
          </a:prstGeom>
          <a:noFill/>
        </p:spPr>
        <p:txBody>
          <a:bodyPr wrap="square" lIns="0" tIns="0" rtlCol="0">
            <a:spAutoFit/>
          </a:bodyPr>
          <a:lstStyle/>
          <a:p>
            <a:pPr marL="228600" indent="-228600" fontAlgn="t">
              <a:buFont typeface="+mj-lt"/>
              <a:buAutoNum type="alphaLcPeriod" startAt="4"/>
            </a:pPr>
            <a:endParaRPr lang="en-US" sz="1200" dirty="0"/>
          </a:p>
          <a:p>
            <a:pPr marL="228600" indent="-228600">
              <a:buFont typeface="+mj-lt"/>
              <a:buAutoNum type="alphaLcPeriod"/>
            </a:pPr>
            <a:r>
              <a:rPr lang="en-US" sz="1400" dirty="0"/>
              <a:t>Less effective than medical or surgical    castration </a:t>
            </a:r>
            <a:r>
              <a:rPr lang="en-US" sz="1400" dirty="0" err="1"/>
              <a:t>monotherapy</a:t>
            </a:r>
            <a:endParaRPr lang="en-US" sz="1400" dirty="0"/>
          </a:p>
        </p:txBody>
      </p:sp>
      <p:pic>
        <p:nvPicPr>
          <p:cNvPr id="95" name="Picture 9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635347" y="3881791"/>
            <a:ext cx="2444787" cy="1886786"/>
          </a:xfrm>
          <a:prstGeom prst="rect">
            <a:avLst/>
          </a:prstGeom>
          <a:effectLst>
            <a:softEdge rad="38100"/>
          </a:effectLst>
        </p:spPr>
      </p:pic>
    </p:spTree>
    <p:extLst>
      <p:ext uri="{BB962C8B-B14F-4D97-AF65-F5344CB8AC3E}">
        <p14:creationId xmlns:p14="http://schemas.microsoft.com/office/powerpoint/2010/main" val="106298640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6"/>
                                        </p:tgtEl>
                                        <p:attrNameLst>
                                          <p:attrName>style.visibility</p:attrName>
                                        </p:attrNameLst>
                                      </p:cBhvr>
                                      <p:to>
                                        <p:strVal val="visible"/>
                                      </p:to>
                                    </p:set>
                                    <p:animEffect transition="in" filter="fade">
                                      <p:cBhvr>
                                        <p:cTn id="7" dur="500"/>
                                        <p:tgtEl>
                                          <p:spTgt spid="86"/>
                                        </p:tgtEl>
                                      </p:cBhvr>
                                    </p:animEffect>
                                  </p:childTnLst>
                                </p:cTn>
                              </p:par>
                              <p:par>
                                <p:cTn id="8" presetID="10" presetClass="entr" presetSubtype="0" fill="hold" nodeType="withEffect">
                                  <p:stCondLst>
                                    <p:cond delay="0"/>
                                  </p:stCondLst>
                                  <p:childTnLst>
                                    <p:set>
                                      <p:cBhvr>
                                        <p:cTn id="9" dur="1" fill="hold">
                                          <p:stCondLst>
                                            <p:cond delay="0"/>
                                          </p:stCondLst>
                                        </p:cTn>
                                        <p:tgtEl>
                                          <p:spTgt spid="87"/>
                                        </p:tgtEl>
                                        <p:attrNameLst>
                                          <p:attrName>style.visibility</p:attrName>
                                        </p:attrNameLst>
                                      </p:cBhvr>
                                      <p:to>
                                        <p:strVal val="visible"/>
                                      </p:to>
                                    </p:set>
                                    <p:animEffect transition="in" filter="fade">
                                      <p:cBhvr>
                                        <p:cTn id="10" dur="500"/>
                                        <p:tgtEl>
                                          <p:spTgt spid="87"/>
                                        </p:tgtEl>
                                      </p:cBhvr>
                                    </p:animEffect>
                                  </p:childTnLst>
                                </p:cTn>
                              </p:par>
                              <p:par>
                                <p:cTn id="11" presetID="10" presetClass="entr" presetSubtype="0" fill="hold" nodeType="withEffect">
                                  <p:stCondLst>
                                    <p:cond delay="0"/>
                                  </p:stCondLst>
                                  <p:childTnLst>
                                    <p:set>
                                      <p:cBhvr>
                                        <p:cTn id="12" dur="1" fill="hold">
                                          <p:stCondLst>
                                            <p:cond delay="0"/>
                                          </p:stCondLst>
                                        </p:cTn>
                                        <p:tgtEl>
                                          <p:spTgt spid="88"/>
                                        </p:tgtEl>
                                        <p:attrNameLst>
                                          <p:attrName>style.visibility</p:attrName>
                                        </p:attrNameLst>
                                      </p:cBhvr>
                                      <p:to>
                                        <p:strVal val="visible"/>
                                      </p:to>
                                    </p:set>
                                    <p:animEffect transition="in" filter="fade">
                                      <p:cBhvr>
                                        <p:cTn id="13" dur="500"/>
                                        <p:tgtEl>
                                          <p:spTgt spid="88"/>
                                        </p:tgtEl>
                                      </p:cBhvr>
                                    </p:animEffect>
                                  </p:childTnLst>
                                </p:cTn>
                              </p:par>
                              <p:par>
                                <p:cTn id="14" presetID="10" presetClass="entr" presetSubtype="0" fill="hold" nodeType="withEffect">
                                  <p:stCondLst>
                                    <p:cond delay="0"/>
                                  </p:stCondLst>
                                  <p:childTnLst>
                                    <p:set>
                                      <p:cBhvr>
                                        <p:cTn id="15" dur="1" fill="hold">
                                          <p:stCondLst>
                                            <p:cond delay="0"/>
                                          </p:stCondLst>
                                        </p:cTn>
                                        <p:tgtEl>
                                          <p:spTgt spid="89"/>
                                        </p:tgtEl>
                                        <p:attrNameLst>
                                          <p:attrName>style.visibility</p:attrName>
                                        </p:attrNameLst>
                                      </p:cBhvr>
                                      <p:to>
                                        <p:strVal val="visible"/>
                                      </p:to>
                                    </p:set>
                                    <p:animEffect transition="in" filter="fade">
                                      <p:cBhvr>
                                        <p:cTn id="16" dur="500"/>
                                        <p:tgtEl>
                                          <p:spTgt spid="89"/>
                                        </p:tgtEl>
                                      </p:cBhvr>
                                    </p:animEffect>
                                  </p:childTnLst>
                                </p:cTn>
                              </p:par>
                              <p:par>
                                <p:cTn id="17" presetID="10" presetClass="entr" presetSubtype="0" fill="hold" nodeType="withEffect">
                                  <p:stCondLst>
                                    <p:cond delay="0"/>
                                  </p:stCondLst>
                                  <p:childTnLst>
                                    <p:set>
                                      <p:cBhvr>
                                        <p:cTn id="18" dur="1" fill="hold">
                                          <p:stCondLst>
                                            <p:cond delay="0"/>
                                          </p:stCondLst>
                                        </p:cTn>
                                        <p:tgtEl>
                                          <p:spTgt spid="50"/>
                                        </p:tgtEl>
                                        <p:attrNameLst>
                                          <p:attrName>style.visibility</p:attrName>
                                        </p:attrNameLst>
                                      </p:cBhvr>
                                      <p:to>
                                        <p:strVal val="visible"/>
                                      </p:to>
                                    </p:set>
                                    <p:animEffect transition="in" filter="fade">
                                      <p:cBhvr>
                                        <p:cTn id="19" dur="500"/>
                                        <p:tgtEl>
                                          <p:spTgt spid="5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53"/>
                                        </p:tgtEl>
                                        <p:attrNameLst>
                                          <p:attrName>style.visibility</p:attrName>
                                        </p:attrNameLst>
                                      </p:cBhvr>
                                      <p:to>
                                        <p:strVal val="visible"/>
                                      </p:to>
                                    </p:set>
                                    <p:animEffect transition="in" filter="fade">
                                      <p:cBhvr>
                                        <p:cTn id="22" dur="500"/>
                                        <p:tgtEl>
                                          <p:spTgt spid="53"/>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4"/>
                                        </p:tgtEl>
                                        <p:attrNameLst>
                                          <p:attrName>style.visibility</p:attrName>
                                        </p:attrNameLst>
                                      </p:cBhvr>
                                      <p:to>
                                        <p:strVal val="visible"/>
                                      </p:to>
                                    </p:set>
                                    <p:animEffect transition="in" filter="fade">
                                      <p:cBhvr>
                                        <p:cTn id="25" dur="500"/>
                                        <p:tgtEl>
                                          <p:spTgt spid="54"/>
                                        </p:tgtEl>
                                      </p:cBhvr>
                                    </p:animEffect>
                                  </p:childTnLst>
                                </p:cTn>
                              </p:par>
                              <p:par>
                                <p:cTn id="26" presetID="10" presetClass="entr" presetSubtype="0" fill="hold" nodeType="withEffect">
                                  <p:stCondLst>
                                    <p:cond delay="0"/>
                                  </p:stCondLst>
                                  <p:childTnLst>
                                    <p:set>
                                      <p:cBhvr>
                                        <p:cTn id="27" dur="1" fill="hold">
                                          <p:stCondLst>
                                            <p:cond delay="0"/>
                                          </p:stCondLst>
                                        </p:cTn>
                                        <p:tgtEl>
                                          <p:spTgt spid="69"/>
                                        </p:tgtEl>
                                        <p:attrNameLst>
                                          <p:attrName>style.visibility</p:attrName>
                                        </p:attrNameLst>
                                      </p:cBhvr>
                                      <p:to>
                                        <p:strVal val="visible"/>
                                      </p:to>
                                    </p:set>
                                    <p:animEffect transition="in" filter="fade">
                                      <p:cBhvr>
                                        <p:cTn id="28" dur="50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P spid="54"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4" name="Group 53"/>
          <p:cNvGrpSpPr/>
          <p:nvPr/>
        </p:nvGrpSpPr>
        <p:grpSpPr>
          <a:xfrm>
            <a:off x="681037" y="1803400"/>
            <a:ext cx="6586991" cy="2841558"/>
            <a:chOff x="719138" y="1803400"/>
            <a:chExt cx="4778375" cy="2570163"/>
          </a:xfrm>
          <a:effectLst>
            <a:outerShdw blurRad="114300" dist="76200" dir="5400000" algn="ctr" rotWithShape="0">
              <a:srgbClr val="000000">
                <a:alpha val="29000"/>
              </a:srgbClr>
            </a:outerShdw>
          </a:effectLst>
        </p:grpSpPr>
        <p:sp>
          <p:nvSpPr>
            <p:cNvPr id="7" name="AutoShape 3"/>
            <p:cNvSpPr>
              <a:spLocks noChangeAspect="1" noChangeArrowheads="1" noTextEdit="1"/>
            </p:cNvSpPr>
            <p:nvPr/>
          </p:nvSpPr>
          <p:spPr bwMode="auto">
            <a:xfrm>
              <a:off x="719138" y="1803400"/>
              <a:ext cx="4778375" cy="2570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Rectangle 5"/>
            <p:cNvSpPr>
              <a:spLocks noChangeArrowheads="1"/>
            </p:cNvSpPr>
            <p:nvPr/>
          </p:nvSpPr>
          <p:spPr bwMode="auto">
            <a:xfrm flipH="1">
              <a:off x="727076" y="1819275"/>
              <a:ext cx="1630363" cy="371475"/>
            </a:xfrm>
            <a:prstGeom prst="round1Rect">
              <a:avLst>
                <a:gd name="adj" fmla="val 50000"/>
              </a:avLst>
            </a:prstGeom>
            <a:solidFill>
              <a:srgbClr val="E95531"/>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Rectangle 6"/>
            <p:cNvSpPr>
              <a:spLocks noChangeArrowheads="1"/>
            </p:cNvSpPr>
            <p:nvPr/>
          </p:nvSpPr>
          <p:spPr bwMode="auto">
            <a:xfrm>
              <a:off x="2357438" y="1819275"/>
              <a:ext cx="3114675" cy="371475"/>
            </a:xfrm>
            <a:prstGeom prst="round1Rect">
              <a:avLst>
                <a:gd name="adj" fmla="val 40110"/>
              </a:avLst>
            </a:prstGeom>
            <a:solidFill>
              <a:srgbClr val="E95531"/>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Rectangle 9"/>
            <p:cNvSpPr>
              <a:spLocks noChangeArrowheads="1"/>
            </p:cNvSpPr>
            <p:nvPr/>
          </p:nvSpPr>
          <p:spPr bwMode="auto">
            <a:xfrm>
              <a:off x="727076" y="2560638"/>
              <a:ext cx="1630363" cy="579438"/>
            </a:xfrm>
            <a:prstGeom prst="rect">
              <a:avLst/>
            </a:prstGeom>
            <a:solidFill>
              <a:srgbClr val="ECB1C4"/>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Rectangle 10"/>
            <p:cNvSpPr>
              <a:spLocks noChangeArrowheads="1"/>
            </p:cNvSpPr>
            <p:nvPr/>
          </p:nvSpPr>
          <p:spPr bwMode="auto">
            <a:xfrm>
              <a:off x="2357438" y="2560638"/>
              <a:ext cx="3114675" cy="579438"/>
            </a:xfrm>
            <a:prstGeom prst="rect">
              <a:avLst/>
            </a:prstGeom>
            <a:solidFill>
              <a:srgbClr val="ECB1C4"/>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Rectangle 11"/>
            <p:cNvSpPr>
              <a:spLocks noChangeArrowheads="1"/>
            </p:cNvSpPr>
            <p:nvPr/>
          </p:nvSpPr>
          <p:spPr bwMode="auto">
            <a:xfrm>
              <a:off x="727076" y="3140075"/>
              <a:ext cx="1630363" cy="577850"/>
            </a:xfrm>
            <a:prstGeom prst="rect">
              <a:avLst/>
            </a:prstGeom>
            <a:solidFill>
              <a:srgbClr val="FACAC7"/>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Rectangle 12"/>
            <p:cNvSpPr>
              <a:spLocks noChangeArrowheads="1"/>
            </p:cNvSpPr>
            <p:nvPr/>
          </p:nvSpPr>
          <p:spPr bwMode="auto">
            <a:xfrm>
              <a:off x="2357438" y="3140075"/>
              <a:ext cx="3114675" cy="577850"/>
            </a:xfrm>
            <a:prstGeom prst="rect">
              <a:avLst/>
            </a:prstGeom>
            <a:solidFill>
              <a:srgbClr val="FACAC7"/>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Rectangle 13"/>
            <p:cNvSpPr>
              <a:spLocks noChangeArrowheads="1"/>
            </p:cNvSpPr>
            <p:nvPr/>
          </p:nvSpPr>
          <p:spPr bwMode="auto">
            <a:xfrm flipH="1" flipV="1">
              <a:off x="727076" y="3717925"/>
              <a:ext cx="1630363" cy="579438"/>
            </a:xfrm>
            <a:prstGeom prst="round1Rect">
              <a:avLst>
                <a:gd name="adj" fmla="val 29818"/>
              </a:avLst>
            </a:prstGeom>
            <a:solidFill>
              <a:srgbClr val="ECB1C4"/>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Rectangle 14"/>
            <p:cNvSpPr>
              <a:spLocks noChangeArrowheads="1"/>
            </p:cNvSpPr>
            <p:nvPr/>
          </p:nvSpPr>
          <p:spPr bwMode="auto">
            <a:xfrm flipV="1">
              <a:off x="2357438" y="3717925"/>
              <a:ext cx="3114675" cy="579438"/>
            </a:xfrm>
            <a:prstGeom prst="round1Rect">
              <a:avLst>
                <a:gd name="adj" fmla="val 27939"/>
              </a:avLst>
            </a:prstGeom>
            <a:solidFill>
              <a:srgbClr val="ECB1C4"/>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Line 16"/>
            <p:cNvSpPr>
              <a:spLocks noChangeShapeType="1"/>
            </p:cNvSpPr>
            <p:nvPr/>
          </p:nvSpPr>
          <p:spPr bwMode="auto">
            <a:xfrm>
              <a:off x="720726" y="2190750"/>
              <a:ext cx="4757738" cy="0"/>
            </a:xfrm>
            <a:prstGeom prst="line">
              <a:avLst/>
            </a:prstGeom>
            <a:noFill/>
            <a:ln w="12700">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Line 17"/>
            <p:cNvSpPr>
              <a:spLocks noChangeShapeType="1"/>
            </p:cNvSpPr>
            <p:nvPr/>
          </p:nvSpPr>
          <p:spPr bwMode="auto">
            <a:xfrm>
              <a:off x="720726" y="2649538"/>
              <a:ext cx="4757738" cy="0"/>
            </a:xfrm>
            <a:prstGeom prst="line">
              <a:avLst/>
            </a:prstGeom>
            <a:noFill/>
            <a:ln w="12700">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Line 18"/>
            <p:cNvSpPr>
              <a:spLocks noChangeShapeType="1"/>
            </p:cNvSpPr>
            <p:nvPr/>
          </p:nvSpPr>
          <p:spPr bwMode="auto">
            <a:xfrm>
              <a:off x="720726" y="3140075"/>
              <a:ext cx="4757738" cy="0"/>
            </a:xfrm>
            <a:prstGeom prst="line">
              <a:avLst/>
            </a:prstGeom>
            <a:noFill/>
            <a:ln w="12700">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Line 19"/>
            <p:cNvSpPr>
              <a:spLocks noChangeShapeType="1"/>
            </p:cNvSpPr>
            <p:nvPr/>
          </p:nvSpPr>
          <p:spPr bwMode="auto">
            <a:xfrm>
              <a:off x="720726" y="3717925"/>
              <a:ext cx="4757738" cy="0"/>
            </a:xfrm>
            <a:prstGeom prst="line">
              <a:avLst/>
            </a:prstGeom>
            <a:noFill/>
            <a:ln w="12700">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Rectangle 7"/>
            <p:cNvSpPr>
              <a:spLocks noChangeArrowheads="1"/>
            </p:cNvSpPr>
            <p:nvPr/>
          </p:nvSpPr>
          <p:spPr bwMode="auto">
            <a:xfrm>
              <a:off x="727076" y="2190750"/>
              <a:ext cx="1630363" cy="452438"/>
            </a:xfrm>
            <a:prstGeom prst="rect">
              <a:avLst/>
            </a:prstGeom>
            <a:solidFill>
              <a:srgbClr val="FACAC7"/>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Rectangle 8"/>
            <p:cNvSpPr>
              <a:spLocks noChangeArrowheads="1"/>
            </p:cNvSpPr>
            <p:nvPr/>
          </p:nvSpPr>
          <p:spPr bwMode="auto">
            <a:xfrm>
              <a:off x="2357438" y="2190750"/>
              <a:ext cx="3114675" cy="452438"/>
            </a:xfrm>
            <a:prstGeom prst="rect">
              <a:avLst/>
            </a:prstGeom>
            <a:solidFill>
              <a:srgbClr val="FACAC7"/>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Line 15"/>
            <p:cNvSpPr>
              <a:spLocks noChangeShapeType="1"/>
            </p:cNvSpPr>
            <p:nvPr/>
          </p:nvSpPr>
          <p:spPr bwMode="auto">
            <a:xfrm>
              <a:off x="1844999" y="1812925"/>
              <a:ext cx="0" cy="2490788"/>
            </a:xfrm>
            <a:prstGeom prst="line">
              <a:avLst/>
            </a:prstGeom>
            <a:noFill/>
            <a:ln w="12700">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graphicFrame>
        <p:nvGraphicFramePr>
          <p:cNvPr id="53" name="Table 52"/>
          <p:cNvGraphicFramePr>
            <a:graphicFrameLocks noGrp="1"/>
          </p:cNvGraphicFramePr>
          <p:nvPr>
            <p:extLst>
              <p:ext uri="{D42A27DB-BD31-4B8C-83A1-F6EECF244321}">
                <p14:modId xmlns:p14="http://schemas.microsoft.com/office/powerpoint/2010/main" val="3868159831"/>
              </p:ext>
            </p:extLst>
          </p:nvPr>
        </p:nvGraphicFramePr>
        <p:xfrm>
          <a:off x="689927" y="1861267"/>
          <a:ext cx="5883733" cy="2658250"/>
        </p:xfrm>
        <a:graphic>
          <a:graphicData uri="http://schemas.openxmlformats.org/drawingml/2006/table">
            <a:tbl>
              <a:tblPr firstRow="1" bandRow="1">
                <a:tableStyleId>{2D5ABB26-0587-4C30-8999-92F81FD0307C}</a:tableStyleId>
              </a:tblPr>
              <a:tblGrid>
                <a:gridCol w="1661387"/>
                <a:gridCol w="4222346"/>
              </a:tblGrid>
              <a:tr h="466627">
                <a:tc>
                  <a:txBody>
                    <a:bodyPr/>
                    <a:lstStyle/>
                    <a:p>
                      <a:r>
                        <a:rPr lang="en-GB" sz="1500" b="1" dirty="0" smtClean="0">
                          <a:solidFill>
                            <a:schemeClr val="bg1"/>
                          </a:solidFill>
                          <a:latin typeface="+mn-lt"/>
                        </a:rPr>
                        <a:t>Column A</a:t>
                      </a:r>
                      <a:endParaRPr lang="en-GB" sz="1500" b="1" dirty="0">
                        <a:solidFill>
                          <a:schemeClr val="bg1"/>
                        </a:solidFill>
                        <a:latin typeface="+mn-lt"/>
                      </a:endParaRPr>
                    </a:p>
                  </a:txBody>
                  <a:tcPr marL="101096" marR="101096" marT="50548" marB="50548">
                    <a:lnL>
                      <a:noFill/>
                    </a:lnL>
                    <a:lnR>
                      <a:noFill/>
                    </a:lnR>
                    <a:lnT>
                      <a:noFill/>
                    </a:lnT>
                    <a:lnB>
                      <a:noFill/>
                    </a:lnB>
                    <a:lnTlToBr w="12700" cmpd="sng">
                      <a:noFill/>
                      <a:prstDash val="solid"/>
                    </a:lnTlToBr>
                    <a:lnBlToTr w="12700" cmpd="sng">
                      <a:noFill/>
                      <a:prstDash val="solid"/>
                    </a:lnBlToTr>
                  </a:tcPr>
                </a:tc>
                <a:tc>
                  <a:txBody>
                    <a:bodyPr/>
                    <a:lstStyle/>
                    <a:p>
                      <a:r>
                        <a:rPr lang="en-GB" sz="1500" b="1" dirty="0" smtClean="0">
                          <a:solidFill>
                            <a:schemeClr val="bg1"/>
                          </a:solidFill>
                          <a:latin typeface="+mn-lt"/>
                        </a:rPr>
                        <a:t>Column B</a:t>
                      </a:r>
                      <a:endParaRPr lang="en-GB" sz="1500" b="1" dirty="0">
                        <a:solidFill>
                          <a:schemeClr val="bg1"/>
                        </a:solidFill>
                        <a:latin typeface="+mn-lt"/>
                      </a:endParaRPr>
                    </a:p>
                  </a:txBody>
                  <a:tcPr marL="101096" marR="101096" marT="50548" marB="50548">
                    <a:lnL>
                      <a:noFill/>
                    </a:lnL>
                  </a:tcPr>
                </a:tc>
              </a:tr>
              <a:tr h="479307">
                <a:tc>
                  <a:txBody>
                    <a:bodyPr/>
                    <a:lstStyle/>
                    <a:p>
                      <a:pPr marL="228600" indent="-228600">
                        <a:buFont typeface="+mj-lt"/>
                        <a:buAutoNum type="arabicPeriod"/>
                      </a:pPr>
                      <a:r>
                        <a:rPr lang="en-GB" sz="1400" baseline="0" dirty="0" smtClean="0">
                          <a:latin typeface="+mj-lt"/>
                        </a:rPr>
                        <a:t>Cryosurgery</a:t>
                      </a:r>
                      <a:endParaRPr lang="en-GB" sz="1400" dirty="0">
                        <a:latin typeface="+mj-lt"/>
                      </a:endParaRPr>
                    </a:p>
                  </a:txBody>
                  <a:tcPr marL="101096" marR="101096" marT="50548" marB="50548">
                    <a:lnT>
                      <a:noFill/>
                    </a:lnT>
                  </a:tcPr>
                </a:tc>
                <a:tc>
                  <a:txBody>
                    <a:bodyPr/>
                    <a:lstStyle/>
                    <a:p>
                      <a:pPr marL="228600" indent="-228600">
                        <a:buFont typeface="+mj-lt"/>
                        <a:buAutoNum type="alphaLcPeriod"/>
                      </a:pPr>
                      <a:r>
                        <a:rPr lang="en-GB" sz="1400" dirty="0" smtClean="0">
                          <a:latin typeface="+mj-lt"/>
                        </a:rPr>
                        <a:t>Targets</a:t>
                      </a:r>
                      <a:r>
                        <a:rPr lang="en-GB" sz="1400" baseline="0" dirty="0" smtClean="0">
                          <a:latin typeface="+mj-lt"/>
                        </a:rPr>
                        <a:t> immune checkpoints</a:t>
                      </a:r>
                      <a:endParaRPr lang="en-GB" sz="1400" dirty="0">
                        <a:latin typeface="+mj-lt"/>
                      </a:endParaRPr>
                    </a:p>
                  </a:txBody>
                  <a:tcPr marL="101096" marR="101096" marT="50548" marB="50548"/>
                </a:tc>
              </a:tr>
              <a:tr h="413224">
                <a:tc>
                  <a:txBody>
                    <a:bodyPr/>
                    <a:lstStyle/>
                    <a:p>
                      <a:pPr marL="228600" indent="-228600">
                        <a:lnSpc>
                          <a:spcPct val="150000"/>
                        </a:lnSpc>
                        <a:buFont typeface="+mj-lt"/>
                        <a:buAutoNum type="arabicPeriod" startAt="2"/>
                      </a:pPr>
                      <a:r>
                        <a:rPr lang="en-GB" sz="1400" dirty="0" smtClean="0">
                          <a:latin typeface="+mj-lt"/>
                        </a:rPr>
                        <a:t>HIFU</a:t>
                      </a:r>
                      <a:endParaRPr lang="en-GB" sz="1400" dirty="0">
                        <a:latin typeface="+mj-lt"/>
                      </a:endParaRPr>
                    </a:p>
                  </a:txBody>
                  <a:tcPr marL="101096" marR="101096" marT="0" marB="50548"/>
                </a:tc>
                <a:tc>
                  <a:txBody>
                    <a:bodyPr/>
                    <a:lstStyle/>
                    <a:p>
                      <a:pPr marL="228600" indent="-228600">
                        <a:lnSpc>
                          <a:spcPct val="100000"/>
                        </a:lnSpc>
                        <a:buFont typeface="+mj-lt"/>
                        <a:buAutoNum type="alphaLcPeriod" startAt="2"/>
                      </a:pPr>
                      <a:r>
                        <a:rPr lang="en-GB" sz="1400" dirty="0" smtClean="0">
                          <a:latin typeface="+mj-lt"/>
                        </a:rPr>
                        <a:t>Targets</a:t>
                      </a:r>
                      <a:r>
                        <a:rPr lang="en-GB" sz="1400" baseline="0" dirty="0" smtClean="0">
                          <a:latin typeface="+mj-lt"/>
                        </a:rPr>
                        <a:t> the growth of new blood vessels</a:t>
                      </a:r>
                      <a:endParaRPr lang="en-GB" sz="1400" dirty="0">
                        <a:latin typeface="+mj-lt"/>
                      </a:endParaRPr>
                    </a:p>
                  </a:txBody>
                  <a:tcPr marL="101096" marR="101096" marT="101096" marB="50548"/>
                </a:tc>
              </a:tr>
              <a:tr h="703912">
                <a:tc>
                  <a:txBody>
                    <a:bodyPr/>
                    <a:lstStyle/>
                    <a:p>
                      <a:pPr marL="228600" indent="-228600">
                        <a:lnSpc>
                          <a:spcPct val="100000"/>
                        </a:lnSpc>
                        <a:spcBef>
                          <a:spcPts val="0"/>
                        </a:spcBef>
                        <a:buFont typeface="+mj-lt"/>
                        <a:buAutoNum type="arabicPeriod"/>
                      </a:pPr>
                      <a:endParaRPr lang="en-GB" sz="1400" dirty="0" smtClean="0">
                        <a:latin typeface="+mj-lt"/>
                      </a:endParaRPr>
                    </a:p>
                    <a:p>
                      <a:pPr marL="228600" indent="-228600">
                        <a:lnSpc>
                          <a:spcPct val="100000"/>
                        </a:lnSpc>
                        <a:spcBef>
                          <a:spcPts val="0"/>
                        </a:spcBef>
                        <a:buFont typeface="+mj-lt"/>
                        <a:buAutoNum type="arabicPeriod" startAt="3"/>
                      </a:pPr>
                      <a:r>
                        <a:rPr lang="en-GB" sz="1400" dirty="0" smtClean="0">
                          <a:latin typeface="+mj-lt"/>
                        </a:rPr>
                        <a:t>Angiogenesis</a:t>
                      </a:r>
                    </a:p>
                    <a:p>
                      <a:pPr marL="228600" indent="0">
                        <a:lnSpc>
                          <a:spcPct val="100000"/>
                        </a:lnSpc>
                        <a:spcBef>
                          <a:spcPts val="0"/>
                        </a:spcBef>
                        <a:buFontTx/>
                        <a:buNone/>
                      </a:pPr>
                      <a:r>
                        <a:rPr lang="en-GB" sz="1400" dirty="0" smtClean="0">
                          <a:latin typeface="+mj-lt"/>
                        </a:rPr>
                        <a:t>inhibitors</a:t>
                      </a:r>
                      <a:endParaRPr lang="en-GB" sz="1400" dirty="0">
                        <a:latin typeface="+mj-lt"/>
                      </a:endParaRPr>
                    </a:p>
                  </a:txBody>
                  <a:tcPr marL="101096" marR="101096" marT="0" marB="50548"/>
                </a:tc>
                <a:tc>
                  <a:txBody>
                    <a:bodyPr/>
                    <a:lstStyle/>
                    <a:p>
                      <a:pPr marL="228600" indent="-228600">
                        <a:lnSpc>
                          <a:spcPct val="100000"/>
                        </a:lnSpc>
                        <a:buFont typeface="+mj-lt"/>
                        <a:buAutoNum type="alphaLcPeriod"/>
                      </a:pPr>
                      <a:endParaRPr lang="en-GB" sz="1400" dirty="0" smtClean="0">
                        <a:latin typeface="+mj-lt"/>
                      </a:endParaRPr>
                    </a:p>
                    <a:p>
                      <a:pPr marL="228600" indent="-228600">
                        <a:lnSpc>
                          <a:spcPct val="100000"/>
                        </a:lnSpc>
                        <a:buFont typeface="+mj-lt"/>
                        <a:buAutoNum type="alphaLcPeriod" startAt="3"/>
                      </a:pPr>
                      <a:r>
                        <a:rPr lang="en-GB" sz="1400" dirty="0" smtClean="0">
                          <a:latin typeface="+mj-lt"/>
                        </a:rPr>
                        <a:t>Utilises freezing</a:t>
                      </a:r>
                      <a:r>
                        <a:rPr lang="en-GB" sz="1400" baseline="0" dirty="0" smtClean="0">
                          <a:latin typeface="+mj-lt"/>
                        </a:rPr>
                        <a:t> techniques to induce cell death</a:t>
                      </a:r>
                      <a:endParaRPr lang="en-GB" sz="1400" dirty="0">
                        <a:latin typeface="+mj-lt"/>
                      </a:endParaRPr>
                    </a:p>
                  </a:txBody>
                  <a:tcPr marL="101096" marR="101096" marT="91440" marB="50548"/>
                </a:tc>
              </a:tr>
              <a:tr h="595180">
                <a:tc>
                  <a:txBody>
                    <a:bodyPr/>
                    <a:lstStyle/>
                    <a:p>
                      <a:pPr marL="228600" indent="-228600">
                        <a:lnSpc>
                          <a:spcPct val="250000"/>
                        </a:lnSpc>
                        <a:buFont typeface="+mj-lt"/>
                        <a:buAutoNum type="arabicPeriod" startAt="4"/>
                      </a:pPr>
                      <a:r>
                        <a:rPr lang="en-GB" sz="1400" dirty="0" smtClean="0">
                          <a:latin typeface="+mj-lt"/>
                        </a:rPr>
                        <a:t>PD-1</a:t>
                      </a:r>
                      <a:r>
                        <a:rPr lang="en-GB" sz="1400" baseline="0" dirty="0" smtClean="0">
                          <a:latin typeface="+mj-lt"/>
                        </a:rPr>
                        <a:t> </a:t>
                      </a:r>
                      <a:r>
                        <a:rPr lang="en-GB" sz="1400" dirty="0" smtClean="0">
                          <a:latin typeface="+mj-lt"/>
                        </a:rPr>
                        <a:t>inhibitors</a:t>
                      </a:r>
                      <a:endParaRPr lang="en-GB" sz="1400" dirty="0">
                        <a:latin typeface="+mj-lt"/>
                      </a:endParaRPr>
                    </a:p>
                  </a:txBody>
                  <a:tcPr marL="101096" marR="101096" marT="0" marB="50548"/>
                </a:tc>
                <a:tc>
                  <a:txBody>
                    <a:bodyPr/>
                    <a:lstStyle/>
                    <a:p>
                      <a:pPr marL="228600" indent="-228600">
                        <a:lnSpc>
                          <a:spcPct val="100000"/>
                        </a:lnSpc>
                        <a:buFont typeface="+mj-lt"/>
                        <a:buAutoNum type="alphaLcPeriod" startAt="4"/>
                      </a:pPr>
                      <a:r>
                        <a:rPr lang="en-GB" sz="1400" dirty="0" smtClean="0">
                          <a:latin typeface="+mj-lt"/>
                        </a:rPr>
                        <a:t>Utilises ultrasound waves to damage tissue</a:t>
                      </a:r>
                      <a:endParaRPr lang="en-GB" sz="1400" dirty="0">
                        <a:latin typeface="+mj-lt"/>
                      </a:endParaRPr>
                    </a:p>
                  </a:txBody>
                  <a:tcPr marL="101096" marR="101096" marT="182880" marB="50548"/>
                </a:tc>
              </a:tr>
            </a:tbl>
          </a:graphicData>
        </a:graphic>
      </p:graphicFrame>
      <p:sp>
        <p:nvSpPr>
          <p:cNvPr id="2" name="Title 1"/>
          <p:cNvSpPr>
            <a:spLocks noGrp="1"/>
          </p:cNvSpPr>
          <p:nvPr>
            <p:ph type="title"/>
          </p:nvPr>
        </p:nvSpPr>
        <p:spPr>
          <a:xfrm>
            <a:off x="165553" y="84138"/>
            <a:ext cx="7102475" cy="638175"/>
          </a:xfrm>
        </p:spPr>
        <p:txBody>
          <a:bodyPr>
            <a:normAutofit/>
          </a:bodyPr>
          <a:lstStyle/>
          <a:p>
            <a:r>
              <a:rPr lang="en-GB" sz="3000" b="1" dirty="0">
                <a:solidFill>
                  <a:schemeClr val="accent2">
                    <a:lumMod val="50000"/>
                  </a:schemeClr>
                </a:solidFill>
                <a:ea typeface="+mj-ea"/>
                <a:cs typeface="+mj-cs"/>
              </a:rPr>
              <a:t>Knowledge Check (9)</a:t>
            </a:r>
          </a:p>
        </p:txBody>
      </p:sp>
      <p:sp>
        <p:nvSpPr>
          <p:cNvPr id="3" name="Content Placeholder 2"/>
          <p:cNvSpPr>
            <a:spLocks noGrp="1"/>
          </p:cNvSpPr>
          <p:nvPr>
            <p:ph idx="1"/>
          </p:nvPr>
        </p:nvSpPr>
        <p:spPr>
          <a:xfrm>
            <a:off x="692008" y="1442358"/>
            <a:ext cx="7656732" cy="4157663"/>
          </a:xfrm>
        </p:spPr>
        <p:txBody>
          <a:bodyPr>
            <a:normAutofit/>
          </a:bodyPr>
          <a:lstStyle/>
          <a:p>
            <a:pPr marL="0" indent="0">
              <a:buNone/>
            </a:pPr>
            <a:r>
              <a:rPr lang="en-GB" sz="1600" dirty="0" smtClean="0">
                <a:solidFill>
                  <a:schemeClr val="tx1"/>
                </a:solidFill>
              </a:rPr>
              <a:t>Match the treatments in column A with their descriptions in column B.</a:t>
            </a:r>
            <a:endParaRPr lang="en-GB" sz="1600" dirty="0">
              <a:solidFill>
                <a:schemeClr val="tx1"/>
              </a:solidFill>
            </a:endParaRPr>
          </a:p>
        </p:txBody>
      </p:sp>
      <p:sp>
        <p:nvSpPr>
          <p:cNvPr id="8" name="TextBox 7"/>
          <p:cNvSpPr txBox="1"/>
          <p:nvPr/>
        </p:nvSpPr>
        <p:spPr>
          <a:xfrm>
            <a:off x="718814" y="4671978"/>
            <a:ext cx="5854846" cy="276999"/>
          </a:xfrm>
          <a:prstGeom prst="rect">
            <a:avLst/>
          </a:prstGeom>
          <a:noFill/>
        </p:spPr>
        <p:txBody>
          <a:bodyPr wrap="square" rtlCol="0">
            <a:spAutoFit/>
          </a:bodyPr>
          <a:lstStyle/>
          <a:p>
            <a:r>
              <a:rPr lang="en-GB" sz="1200" dirty="0" smtClean="0"/>
              <a:t>HIFU, high-intensity focussed ultrasound; PD-1, programmed death-1.</a:t>
            </a:r>
            <a:endParaRPr lang="en-GB" sz="1200" dirty="0"/>
          </a:p>
        </p:txBody>
      </p:sp>
      <p:sp>
        <p:nvSpPr>
          <p:cNvPr id="9" name="Pentagon 8"/>
          <p:cNvSpPr/>
          <p:nvPr/>
        </p:nvSpPr>
        <p:spPr>
          <a:xfrm>
            <a:off x="-43103" y="1020483"/>
            <a:ext cx="696685" cy="387508"/>
          </a:xfrm>
          <a:prstGeom prst="homePlate">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10800000" scaled="1"/>
            <a:tileRect/>
          </a:gradFill>
          <a:ln>
            <a:no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sz="1600" dirty="0"/>
          </a:p>
        </p:txBody>
      </p:sp>
      <p:sp>
        <p:nvSpPr>
          <p:cNvPr id="10" name="TextBox 9"/>
          <p:cNvSpPr txBox="1"/>
          <p:nvPr/>
        </p:nvSpPr>
        <p:spPr>
          <a:xfrm>
            <a:off x="-27384" y="1044960"/>
            <a:ext cx="655629" cy="338554"/>
          </a:xfrm>
          <a:prstGeom prst="rect">
            <a:avLst/>
          </a:prstGeom>
          <a:noFill/>
        </p:spPr>
        <p:txBody>
          <a:bodyPr wrap="none" rtlCol="0">
            <a:spAutoFit/>
          </a:bodyPr>
          <a:lstStyle/>
          <a:p>
            <a:r>
              <a:rPr lang="en-GB" sz="1600" spc="-38" dirty="0" smtClean="0">
                <a:solidFill>
                  <a:srgbClr val="A7381D"/>
                </a:solidFill>
                <a:ea typeface="+mj-ea"/>
                <a:cs typeface="+mj-cs"/>
              </a:rPr>
              <a:t>35/35</a:t>
            </a:r>
            <a:endParaRPr lang="en-GB" sz="1600" spc="-38" dirty="0">
              <a:solidFill>
                <a:srgbClr val="A7381D"/>
              </a:solidFill>
              <a:ea typeface="+mj-ea"/>
              <a:cs typeface="+mj-cs"/>
            </a:endParaRPr>
          </a:p>
        </p:txBody>
      </p:sp>
      <p:pic>
        <p:nvPicPr>
          <p:cNvPr id="48" name="Picture 4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740043" y="4603616"/>
            <a:ext cx="2176427" cy="1679677"/>
          </a:xfrm>
          <a:prstGeom prst="rect">
            <a:avLst/>
          </a:prstGeom>
          <a:effectLst>
            <a:softEdge rad="38100"/>
          </a:effectLst>
        </p:spPr>
      </p:pic>
      <p:grpSp>
        <p:nvGrpSpPr>
          <p:cNvPr id="109" name="Group 108"/>
          <p:cNvGrpSpPr/>
          <p:nvPr/>
        </p:nvGrpSpPr>
        <p:grpSpPr>
          <a:xfrm>
            <a:off x="676622" y="1803245"/>
            <a:ext cx="6586991" cy="2841558"/>
            <a:chOff x="719138" y="1803400"/>
            <a:chExt cx="4778375" cy="2570163"/>
          </a:xfrm>
          <a:effectLst>
            <a:outerShdw blurRad="114300" dist="76200" dir="5400000" algn="ctr" rotWithShape="0">
              <a:srgbClr val="000000">
                <a:alpha val="29000"/>
              </a:srgbClr>
            </a:outerShdw>
          </a:effectLst>
        </p:grpSpPr>
        <p:sp>
          <p:nvSpPr>
            <p:cNvPr id="110" name="AutoShape 3"/>
            <p:cNvSpPr>
              <a:spLocks noChangeAspect="1" noChangeArrowheads="1" noTextEdit="1"/>
            </p:cNvSpPr>
            <p:nvPr/>
          </p:nvSpPr>
          <p:spPr bwMode="auto">
            <a:xfrm>
              <a:off x="719138" y="1803400"/>
              <a:ext cx="4778375" cy="2570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Rectangle 5"/>
            <p:cNvSpPr>
              <a:spLocks noChangeArrowheads="1"/>
            </p:cNvSpPr>
            <p:nvPr/>
          </p:nvSpPr>
          <p:spPr bwMode="auto">
            <a:xfrm flipH="1">
              <a:off x="727076" y="1819275"/>
              <a:ext cx="1630363" cy="371475"/>
            </a:xfrm>
            <a:prstGeom prst="round1Rect">
              <a:avLst>
                <a:gd name="adj" fmla="val 50000"/>
              </a:avLst>
            </a:prstGeom>
            <a:solidFill>
              <a:srgbClr val="E95531"/>
            </a:solidFill>
            <a:ln>
              <a:noFill/>
            </a:ln>
          </p:spPr>
          <p:txBody>
            <a:bodyPr vert="horz" wrap="square" lIns="91440" tIns="45720" rIns="91440" bIns="45720" numCol="1" anchor="t" anchorCtr="0" compatLnSpc="1">
              <a:prstTxWarp prst="textNoShape">
                <a:avLst/>
              </a:prstTxWarp>
            </a:bodyPr>
            <a:lstStyle/>
            <a:p>
              <a:endParaRPr lang="en-US"/>
            </a:p>
          </p:txBody>
        </p:sp>
        <p:sp>
          <p:nvSpPr>
            <p:cNvPr id="112" name="Rectangle 6"/>
            <p:cNvSpPr>
              <a:spLocks noChangeArrowheads="1"/>
            </p:cNvSpPr>
            <p:nvPr/>
          </p:nvSpPr>
          <p:spPr bwMode="auto">
            <a:xfrm>
              <a:off x="2357438" y="1819275"/>
              <a:ext cx="3114675" cy="371475"/>
            </a:xfrm>
            <a:prstGeom prst="round1Rect">
              <a:avLst>
                <a:gd name="adj" fmla="val 40110"/>
              </a:avLst>
            </a:prstGeom>
            <a:solidFill>
              <a:srgbClr val="E95531"/>
            </a:solidFill>
            <a:ln>
              <a:noFill/>
            </a:ln>
          </p:spPr>
          <p:txBody>
            <a:bodyPr vert="horz" wrap="square" lIns="91440" tIns="45720" rIns="91440" bIns="45720" numCol="1" anchor="t" anchorCtr="0" compatLnSpc="1">
              <a:prstTxWarp prst="textNoShape">
                <a:avLst/>
              </a:prstTxWarp>
            </a:bodyPr>
            <a:lstStyle/>
            <a:p>
              <a:endParaRPr lang="en-US"/>
            </a:p>
          </p:txBody>
        </p:sp>
        <p:sp>
          <p:nvSpPr>
            <p:cNvPr id="113" name="Rectangle 9"/>
            <p:cNvSpPr>
              <a:spLocks noChangeArrowheads="1"/>
            </p:cNvSpPr>
            <p:nvPr/>
          </p:nvSpPr>
          <p:spPr bwMode="auto">
            <a:xfrm>
              <a:off x="727076" y="2560638"/>
              <a:ext cx="1630363" cy="579438"/>
            </a:xfrm>
            <a:prstGeom prst="rect">
              <a:avLst/>
            </a:prstGeom>
            <a:solidFill>
              <a:srgbClr val="ECB1C4"/>
            </a:solidFill>
            <a:ln>
              <a:noFill/>
            </a:ln>
          </p:spPr>
          <p:txBody>
            <a:bodyPr vert="horz" wrap="square" lIns="91440" tIns="45720" rIns="91440" bIns="45720" numCol="1" anchor="t" anchorCtr="0" compatLnSpc="1">
              <a:prstTxWarp prst="textNoShape">
                <a:avLst/>
              </a:prstTxWarp>
            </a:bodyPr>
            <a:lstStyle/>
            <a:p>
              <a:endParaRPr lang="en-US"/>
            </a:p>
          </p:txBody>
        </p:sp>
        <p:sp>
          <p:nvSpPr>
            <p:cNvPr id="114" name="Rectangle 10"/>
            <p:cNvSpPr>
              <a:spLocks noChangeArrowheads="1"/>
            </p:cNvSpPr>
            <p:nvPr/>
          </p:nvSpPr>
          <p:spPr bwMode="auto">
            <a:xfrm>
              <a:off x="2357438" y="2560638"/>
              <a:ext cx="3114675" cy="579438"/>
            </a:xfrm>
            <a:prstGeom prst="rect">
              <a:avLst/>
            </a:prstGeom>
            <a:solidFill>
              <a:srgbClr val="ECB1C4"/>
            </a:solidFill>
            <a:ln>
              <a:noFill/>
            </a:ln>
          </p:spPr>
          <p:txBody>
            <a:bodyPr vert="horz" wrap="square" lIns="91440" tIns="45720" rIns="91440" bIns="45720" numCol="1" anchor="t" anchorCtr="0" compatLnSpc="1">
              <a:prstTxWarp prst="textNoShape">
                <a:avLst/>
              </a:prstTxWarp>
            </a:bodyPr>
            <a:lstStyle/>
            <a:p>
              <a:endParaRPr lang="en-US"/>
            </a:p>
          </p:txBody>
        </p:sp>
        <p:sp>
          <p:nvSpPr>
            <p:cNvPr id="115" name="Rectangle 11"/>
            <p:cNvSpPr>
              <a:spLocks noChangeArrowheads="1"/>
            </p:cNvSpPr>
            <p:nvPr/>
          </p:nvSpPr>
          <p:spPr bwMode="auto">
            <a:xfrm>
              <a:off x="727076" y="3140075"/>
              <a:ext cx="1630363" cy="577850"/>
            </a:xfrm>
            <a:prstGeom prst="rect">
              <a:avLst/>
            </a:prstGeom>
            <a:solidFill>
              <a:srgbClr val="FACAC7"/>
            </a:solidFill>
            <a:ln>
              <a:noFill/>
            </a:ln>
          </p:spPr>
          <p:txBody>
            <a:bodyPr vert="horz" wrap="square" lIns="91440" tIns="45720" rIns="91440" bIns="45720" numCol="1" anchor="t" anchorCtr="0" compatLnSpc="1">
              <a:prstTxWarp prst="textNoShape">
                <a:avLst/>
              </a:prstTxWarp>
            </a:bodyPr>
            <a:lstStyle/>
            <a:p>
              <a:endParaRPr lang="en-US"/>
            </a:p>
          </p:txBody>
        </p:sp>
        <p:sp>
          <p:nvSpPr>
            <p:cNvPr id="116" name="Rectangle 12"/>
            <p:cNvSpPr>
              <a:spLocks noChangeArrowheads="1"/>
            </p:cNvSpPr>
            <p:nvPr/>
          </p:nvSpPr>
          <p:spPr bwMode="auto">
            <a:xfrm>
              <a:off x="2357438" y="3140075"/>
              <a:ext cx="3114675" cy="577850"/>
            </a:xfrm>
            <a:prstGeom prst="rect">
              <a:avLst/>
            </a:prstGeom>
            <a:solidFill>
              <a:srgbClr val="FACAC7"/>
            </a:solidFill>
            <a:ln>
              <a:noFill/>
            </a:ln>
          </p:spPr>
          <p:txBody>
            <a:bodyPr vert="horz" wrap="square" lIns="91440" tIns="45720" rIns="91440" bIns="45720" numCol="1" anchor="t" anchorCtr="0" compatLnSpc="1">
              <a:prstTxWarp prst="textNoShape">
                <a:avLst/>
              </a:prstTxWarp>
            </a:bodyPr>
            <a:lstStyle/>
            <a:p>
              <a:endParaRPr lang="en-US"/>
            </a:p>
          </p:txBody>
        </p:sp>
        <p:sp>
          <p:nvSpPr>
            <p:cNvPr id="117" name="Rectangle 13"/>
            <p:cNvSpPr>
              <a:spLocks noChangeArrowheads="1"/>
            </p:cNvSpPr>
            <p:nvPr/>
          </p:nvSpPr>
          <p:spPr bwMode="auto">
            <a:xfrm flipH="1" flipV="1">
              <a:off x="727076" y="3717925"/>
              <a:ext cx="1630363" cy="579438"/>
            </a:xfrm>
            <a:prstGeom prst="round1Rect">
              <a:avLst>
                <a:gd name="adj" fmla="val 29818"/>
              </a:avLst>
            </a:prstGeom>
            <a:solidFill>
              <a:srgbClr val="ECB1C4"/>
            </a:solidFill>
            <a:ln>
              <a:noFill/>
            </a:ln>
          </p:spPr>
          <p:txBody>
            <a:bodyPr vert="horz" wrap="square" lIns="91440" tIns="45720" rIns="91440" bIns="45720" numCol="1" anchor="t" anchorCtr="0" compatLnSpc="1">
              <a:prstTxWarp prst="textNoShape">
                <a:avLst/>
              </a:prstTxWarp>
            </a:bodyPr>
            <a:lstStyle/>
            <a:p>
              <a:endParaRPr lang="en-US"/>
            </a:p>
          </p:txBody>
        </p:sp>
        <p:sp>
          <p:nvSpPr>
            <p:cNvPr id="118" name="Rectangle 14"/>
            <p:cNvSpPr>
              <a:spLocks noChangeArrowheads="1"/>
            </p:cNvSpPr>
            <p:nvPr/>
          </p:nvSpPr>
          <p:spPr bwMode="auto">
            <a:xfrm flipV="1">
              <a:off x="2357438" y="3717925"/>
              <a:ext cx="3114675" cy="579438"/>
            </a:xfrm>
            <a:prstGeom prst="round1Rect">
              <a:avLst>
                <a:gd name="adj" fmla="val 27939"/>
              </a:avLst>
            </a:prstGeom>
            <a:solidFill>
              <a:srgbClr val="ECB1C4"/>
            </a:solidFill>
            <a:ln>
              <a:noFill/>
            </a:ln>
          </p:spPr>
          <p:txBody>
            <a:bodyPr vert="horz" wrap="square" lIns="91440" tIns="45720" rIns="91440" bIns="45720" numCol="1" anchor="t" anchorCtr="0" compatLnSpc="1">
              <a:prstTxWarp prst="textNoShape">
                <a:avLst/>
              </a:prstTxWarp>
            </a:bodyPr>
            <a:lstStyle/>
            <a:p>
              <a:endParaRPr lang="en-US"/>
            </a:p>
          </p:txBody>
        </p:sp>
        <p:sp>
          <p:nvSpPr>
            <p:cNvPr id="119" name="Line 16"/>
            <p:cNvSpPr>
              <a:spLocks noChangeShapeType="1"/>
            </p:cNvSpPr>
            <p:nvPr/>
          </p:nvSpPr>
          <p:spPr bwMode="auto">
            <a:xfrm>
              <a:off x="720726" y="2190750"/>
              <a:ext cx="4757738" cy="0"/>
            </a:xfrm>
            <a:prstGeom prst="line">
              <a:avLst/>
            </a:prstGeom>
            <a:noFill/>
            <a:ln w="12700">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0" name="Line 17"/>
            <p:cNvSpPr>
              <a:spLocks noChangeShapeType="1"/>
            </p:cNvSpPr>
            <p:nvPr/>
          </p:nvSpPr>
          <p:spPr bwMode="auto">
            <a:xfrm>
              <a:off x="720726" y="2649538"/>
              <a:ext cx="4757738" cy="0"/>
            </a:xfrm>
            <a:prstGeom prst="line">
              <a:avLst/>
            </a:prstGeom>
            <a:noFill/>
            <a:ln w="12700">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1" name="Line 18"/>
            <p:cNvSpPr>
              <a:spLocks noChangeShapeType="1"/>
            </p:cNvSpPr>
            <p:nvPr/>
          </p:nvSpPr>
          <p:spPr bwMode="auto">
            <a:xfrm>
              <a:off x="720726" y="3140075"/>
              <a:ext cx="4757738" cy="0"/>
            </a:xfrm>
            <a:prstGeom prst="line">
              <a:avLst/>
            </a:prstGeom>
            <a:noFill/>
            <a:ln w="12700">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2" name="Line 19"/>
            <p:cNvSpPr>
              <a:spLocks noChangeShapeType="1"/>
            </p:cNvSpPr>
            <p:nvPr/>
          </p:nvSpPr>
          <p:spPr bwMode="auto">
            <a:xfrm>
              <a:off x="720726" y="3717925"/>
              <a:ext cx="4757738" cy="0"/>
            </a:xfrm>
            <a:prstGeom prst="line">
              <a:avLst/>
            </a:prstGeom>
            <a:noFill/>
            <a:ln w="12700">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3" name="Rectangle 7"/>
            <p:cNvSpPr>
              <a:spLocks noChangeArrowheads="1"/>
            </p:cNvSpPr>
            <p:nvPr/>
          </p:nvSpPr>
          <p:spPr bwMode="auto">
            <a:xfrm>
              <a:off x="727076" y="2190750"/>
              <a:ext cx="1630363" cy="452438"/>
            </a:xfrm>
            <a:prstGeom prst="rect">
              <a:avLst/>
            </a:prstGeom>
            <a:solidFill>
              <a:srgbClr val="FACAC7"/>
            </a:solidFill>
            <a:ln>
              <a:noFill/>
            </a:ln>
          </p:spPr>
          <p:txBody>
            <a:bodyPr vert="horz" wrap="square" lIns="91440" tIns="45720" rIns="91440" bIns="45720" numCol="1" anchor="t" anchorCtr="0" compatLnSpc="1">
              <a:prstTxWarp prst="textNoShape">
                <a:avLst/>
              </a:prstTxWarp>
            </a:bodyPr>
            <a:lstStyle/>
            <a:p>
              <a:endParaRPr lang="en-US"/>
            </a:p>
          </p:txBody>
        </p:sp>
        <p:sp>
          <p:nvSpPr>
            <p:cNvPr id="124" name="Rectangle 8"/>
            <p:cNvSpPr>
              <a:spLocks noChangeArrowheads="1"/>
            </p:cNvSpPr>
            <p:nvPr/>
          </p:nvSpPr>
          <p:spPr bwMode="auto">
            <a:xfrm>
              <a:off x="2357438" y="2190750"/>
              <a:ext cx="3114675" cy="452438"/>
            </a:xfrm>
            <a:prstGeom prst="rect">
              <a:avLst/>
            </a:prstGeom>
            <a:solidFill>
              <a:srgbClr val="FACAC7"/>
            </a:solidFill>
            <a:ln>
              <a:noFill/>
            </a:ln>
          </p:spPr>
          <p:txBody>
            <a:bodyPr vert="horz" wrap="square" lIns="91440" tIns="45720" rIns="91440" bIns="45720" numCol="1" anchor="t" anchorCtr="0" compatLnSpc="1">
              <a:prstTxWarp prst="textNoShape">
                <a:avLst/>
              </a:prstTxWarp>
            </a:bodyPr>
            <a:lstStyle/>
            <a:p>
              <a:endParaRPr lang="en-US"/>
            </a:p>
          </p:txBody>
        </p:sp>
        <p:sp>
          <p:nvSpPr>
            <p:cNvPr id="125" name="Line 15"/>
            <p:cNvSpPr>
              <a:spLocks noChangeShapeType="1"/>
            </p:cNvSpPr>
            <p:nvPr/>
          </p:nvSpPr>
          <p:spPr bwMode="auto">
            <a:xfrm>
              <a:off x="1844999" y="1812925"/>
              <a:ext cx="0" cy="2490788"/>
            </a:xfrm>
            <a:prstGeom prst="line">
              <a:avLst/>
            </a:prstGeom>
            <a:noFill/>
            <a:ln w="12700">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graphicFrame>
        <p:nvGraphicFramePr>
          <p:cNvPr id="126" name="Table 125"/>
          <p:cNvGraphicFramePr>
            <a:graphicFrameLocks noGrp="1"/>
          </p:cNvGraphicFramePr>
          <p:nvPr>
            <p:extLst>
              <p:ext uri="{D42A27DB-BD31-4B8C-83A1-F6EECF244321}">
                <p14:modId xmlns:p14="http://schemas.microsoft.com/office/powerpoint/2010/main" val="3231606834"/>
              </p:ext>
            </p:extLst>
          </p:nvPr>
        </p:nvGraphicFramePr>
        <p:xfrm>
          <a:off x="685512" y="1861112"/>
          <a:ext cx="5883733" cy="2658250"/>
        </p:xfrm>
        <a:graphic>
          <a:graphicData uri="http://schemas.openxmlformats.org/drawingml/2006/table">
            <a:tbl>
              <a:tblPr firstRow="1" bandRow="1">
                <a:tableStyleId>{2D5ABB26-0587-4C30-8999-92F81FD0307C}</a:tableStyleId>
              </a:tblPr>
              <a:tblGrid>
                <a:gridCol w="1661387"/>
                <a:gridCol w="4222346"/>
              </a:tblGrid>
              <a:tr h="466627">
                <a:tc>
                  <a:txBody>
                    <a:bodyPr/>
                    <a:lstStyle/>
                    <a:p>
                      <a:r>
                        <a:rPr lang="en-GB" sz="1500" b="1" dirty="0" smtClean="0">
                          <a:solidFill>
                            <a:schemeClr val="bg1"/>
                          </a:solidFill>
                          <a:latin typeface="+mn-lt"/>
                        </a:rPr>
                        <a:t>Column A</a:t>
                      </a:r>
                      <a:endParaRPr lang="en-GB" sz="1500" b="1" dirty="0">
                        <a:solidFill>
                          <a:schemeClr val="bg1"/>
                        </a:solidFill>
                        <a:latin typeface="+mn-lt"/>
                      </a:endParaRPr>
                    </a:p>
                  </a:txBody>
                  <a:tcPr marL="101096" marR="101096" marT="50548" marB="50548">
                    <a:lnL>
                      <a:noFill/>
                    </a:lnL>
                    <a:lnR>
                      <a:noFill/>
                    </a:lnR>
                    <a:lnT>
                      <a:noFill/>
                    </a:lnT>
                    <a:lnB>
                      <a:noFill/>
                    </a:lnB>
                    <a:lnTlToBr w="12700" cmpd="sng">
                      <a:noFill/>
                      <a:prstDash val="solid"/>
                    </a:lnTlToBr>
                    <a:lnBlToTr w="12700" cmpd="sng">
                      <a:noFill/>
                      <a:prstDash val="solid"/>
                    </a:lnBlToTr>
                  </a:tcPr>
                </a:tc>
                <a:tc>
                  <a:txBody>
                    <a:bodyPr/>
                    <a:lstStyle/>
                    <a:p>
                      <a:r>
                        <a:rPr lang="en-GB" sz="1500" b="1" dirty="0" smtClean="0">
                          <a:solidFill>
                            <a:schemeClr val="bg1"/>
                          </a:solidFill>
                          <a:latin typeface="+mn-lt"/>
                        </a:rPr>
                        <a:t>Column B</a:t>
                      </a:r>
                      <a:endParaRPr lang="en-GB" sz="1500" b="1" dirty="0">
                        <a:solidFill>
                          <a:schemeClr val="bg1"/>
                        </a:solidFill>
                        <a:latin typeface="+mn-lt"/>
                      </a:endParaRPr>
                    </a:p>
                  </a:txBody>
                  <a:tcPr marL="101096" marR="101096" marT="50548" marB="50548">
                    <a:lnL>
                      <a:noFill/>
                    </a:lnL>
                  </a:tcPr>
                </a:tc>
              </a:tr>
              <a:tr h="479307">
                <a:tc>
                  <a:txBody>
                    <a:bodyPr/>
                    <a:lstStyle/>
                    <a:p>
                      <a:pPr marL="228600" indent="-228600">
                        <a:buFont typeface="+mj-lt"/>
                        <a:buAutoNum type="arabicPeriod"/>
                      </a:pPr>
                      <a:r>
                        <a:rPr lang="en-GB" sz="1400" baseline="0" dirty="0" smtClean="0">
                          <a:latin typeface="+mj-lt"/>
                        </a:rPr>
                        <a:t>Cryosurgery</a:t>
                      </a:r>
                      <a:endParaRPr lang="en-GB" sz="1400" dirty="0">
                        <a:latin typeface="+mj-lt"/>
                      </a:endParaRPr>
                    </a:p>
                  </a:txBody>
                  <a:tcPr marL="101096" marR="101096" marT="50548" marB="50548">
                    <a:lnT>
                      <a:noFill/>
                    </a:lnT>
                  </a:tcPr>
                </a:tc>
                <a:tc>
                  <a:txBody>
                    <a:bodyPr/>
                    <a:lstStyle/>
                    <a:p>
                      <a:pPr marL="228600" indent="-228600">
                        <a:buFont typeface="+mj-lt"/>
                        <a:buAutoNum type="alphaLcPeriod" startAt="3"/>
                      </a:pPr>
                      <a:r>
                        <a:rPr lang="en-US" sz="1400" dirty="0" err="1" smtClean="0">
                          <a:latin typeface="+mj-lt"/>
                        </a:rPr>
                        <a:t>Utilises</a:t>
                      </a:r>
                      <a:r>
                        <a:rPr lang="en-US" sz="1400" dirty="0" smtClean="0">
                          <a:latin typeface="+mj-lt"/>
                        </a:rPr>
                        <a:t> freezing techniques to induce cell death</a:t>
                      </a:r>
                    </a:p>
                  </a:txBody>
                  <a:tcPr marL="101096" marR="101096" marT="50548" marB="50548"/>
                </a:tc>
              </a:tr>
              <a:tr h="413224">
                <a:tc>
                  <a:txBody>
                    <a:bodyPr/>
                    <a:lstStyle/>
                    <a:p>
                      <a:pPr marL="228600" indent="-228600">
                        <a:lnSpc>
                          <a:spcPct val="150000"/>
                        </a:lnSpc>
                        <a:buFont typeface="+mj-lt"/>
                        <a:buAutoNum type="arabicPeriod" startAt="2"/>
                      </a:pPr>
                      <a:r>
                        <a:rPr lang="en-GB" sz="1400" dirty="0" smtClean="0">
                          <a:latin typeface="+mj-lt"/>
                        </a:rPr>
                        <a:t>HIFU</a:t>
                      </a:r>
                      <a:endParaRPr lang="en-GB" sz="1400" dirty="0">
                        <a:latin typeface="+mj-lt"/>
                      </a:endParaRPr>
                    </a:p>
                  </a:txBody>
                  <a:tcPr marL="101096" marR="101096" marT="0" marB="50548"/>
                </a:tc>
                <a:tc>
                  <a:txBody>
                    <a:bodyPr/>
                    <a:lstStyle/>
                    <a:p>
                      <a:pPr marL="228600" indent="-228600">
                        <a:lnSpc>
                          <a:spcPct val="100000"/>
                        </a:lnSpc>
                        <a:buFont typeface="+mj-lt"/>
                        <a:buAutoNum type="alphaLcPeriod" startAt="4"/>
                      </a:pPr>
                      <a:r>
                        <a:rPr lang="en-US" sz="1400" dirty="0" err="1" smtClean="0">
                          <a:latin typeface="+mj-lt"/>
                        </a:rPr>
                        <a:t>Utilises</a:t>
                      </a:r>
                      <a:r>
                        <a:rPr lang="en-US" sz="1400" dirty="0" smtClean="0">
                          <a:latin typeface="+mj-lt"/>
                        </a:rPr>
                        <a:t> ultrasound waves to damage tissue</a:t>
                      </a:r>
                    </a:p>
                  </a:txBody>
                  <a:tcPr marL="101096" marR="101096" marT="101096" marB="50548"/>
                </a:tc>
              </a:tr>
              <a:tr h="703912">
                <a:tc>
                  <a:txBody>
                    <a:bodyPr/>
                    <a:lstStyle/>
                    <a:p>
                      <a:pPr marL="228600" indent="-228600">
                        <a:lnSpc>
                          <a:spcPct val="100000"/>
                        </a:lnSpc>
                        <a:spcBef>
                          <a:spcPts val="0"/>
                        </a:spcBef>
                        <a:buFont typeface="+mj-lt"/>
                        <a:buAutoNum type="arabicPeriod"/>
                      </a:pPr>
                      <a:endParaRPr lang="en-GB" sz="1400" dirty="0" smtClean="0">
                        <a:latin typeface="+mj-lt"/>
                      </a:endParaRPr>
                    </a:p>
                    <a:p>
                      <a:pPr marL="228600" indent="-228600">
                        <a:lnSpc>
                          <a:spcPct val="100000"/>
                        </a:lnSpc>
                        <a:spcBef>
                          <a:spcPts val="0"/>
                        </a:spcBef>
                        <a:buFont typeface="+mj-lt"/>
                        <a:buAutoNum type="arabicPeriod" startAt="3"/>
                      </a:pPr>
                      <a:r>
                        <a:rPr lang="en-GB" sz="1400" dirty="0" smtClean="0">
                          <a:latin typeface="+mj-lt"/>
                        </a:rPr>
                        <a:t>Angiogenesis</a:t>
                      </a:r>
                    </a:p>
                    <a:p>
                      <a:pPr marL="228600" indent="0">
                        <a:lnSpc>
                          <a:spcPct val="100000"/>
                        </a:lnSpc>
                        <a:spcBef>
                          <a:spcPts val="0"/>
                        </a:spcBef>
                        <a:buFontTx/>
                        <a:buNone/>
                      </a:pPr>
                      <a:r>
                        <a:rPr lang="en-GB" sz="1400" dirty="0" smtClean="0">
                          <a:latin typeface="+mj-lt"/>
                        </a:rPr>
                        <a:t>inhibitors</a:t>
                      </a:r>
                      <a:endParaRPr lang="en-GB" sz="1400" dirty="0">
                        <a:latin typeface="+mj-lt"/>
                      </a:endParaRPr>
                    </a:p>
                  </a:txBody>
                  <a:tcPr marL="101096" marR="101096" marT="0" marB="50548"/>
                </a:tc>
                <a:tc>
                  <a:txBody>
                    <a:bodyPr/>
                    <a:lstStyle/>
                    <a:p>
                      <a:pPr marL="228600" indent="-228600">
                        <a:lnSpc>
                          <a:spcPct val="100000"/>
                        </a:lnSpc>
                        <a:buFont typeface="+mj-lt"/>
                        <a:buAutoNum type="alphaLcPeriod"/>
                      </a:pPr>
                      <a:endParaRPr lang="en-GB" sz="1400" dirty="0" smtClean="0">
                        <a:latin typeface="+mj-lt"/>
                      </a:endParaRPr>
                    </a:p>
                    <a:p>
                      <a:pPr marL="228600" indent="-228600">
                        <a:lnSpc>
                          <a:spcPct val="100000"/>
                        </a:lnSpc>
                        <a:buFont typeface="+mj-lt"/>
                        <a:buAutoNum type="alphaLcPeriod" startAt="2"/>
                      </a:pPr>
                      <a:r>
                        <a:rPr lang="en-US" sz="1400" dirty="0" smtClean="0">
                          <a:latin typeface="+mj-lt"/>
                        </a:rPr>
                        <a:t>Targets the growth of new blood vessels</a:t>
                      </a:r>
                    </a:p>
                  </a:txBody>
                  <a:tcPr marL="101096" marR="101096" marT="91440" marB="50548"/>
                </a:tc>
              </a:tr>
              <a:tr h="595180">
                <a:tc>
                  <a:txBody>
                    <a:bodyPr/>
                    <a:lstStyle/>
                    <a:p>
                      <a:pPr marL="228600" indent="-228600">
                        <a:lnSpc>
                          <a:spcPct val="250000"/>
                        </a:lnSpc>
                        <a:buFont typeface="+mj-lt"/>
                        <a:buAutoNum type="arabicPeriod" startAt="4"/>
                      </a:pPr>
                      <a:r>
                        <a:rPr lang="en-GB" sz="1400" dirty="0" smtClean="0">
                          <a:latin typeface="+mj-lt"/>
                        </a:rPr>
                        <a:t>PD-1</a:t>
                      </a:r>
                      <a:r>
                        <a:rPr lang="en-GB" sz="1400" baseline="0" dirty="0" smtClean="0">
                          <a:latin typeface="+mj-lt"/>
                        </a:rPr>
                        <a:t> </a:t>
                      </a:r>
                      <a:r>
                        <a:rPr lang="en-GB" sz="1400" dirty="0" smtClean="0">
                          <a:latin typeface="+mj-lt"/>
                        </a:rPr>
                        <a:t>inhibitors</a:t>
                      </a:r>
                      <a:endParaRPr lang="en-GB" sz="1400" dirty="0">
                        <a:latin typeface="+mj-lt"/>
                      </a:endParaRPr>
                    </a:p>
                  </a:txBody>
                  <a:tcPr marL="101096" marR="101096" marT="0" marB="50548"/>
                </a:tc>
                <a:tc>
                  <a:txBody>
                    <a:bodyPr/>
                    <a:lstStyle/>
                    <a:p>
                      <a:pPr marL="228600" indent="-228600">
                        <a:lnSpc>
                          <a:spcPct val="100000"/>
                        </a:lnSpc>
                        <a:buFont typeface="+mj-lt"/>
                        <a:buAutoNum type="alphaLcPeriod"/>
                      </a:pPr>
                      <a:r>
                        <a:rPr lang="en-GB" sz="1400" dirty="0" smtClean="0">
                          <a:latin typeface="+mj-lt"/>
                        </a:rPr>
                        <a:t>Targets immune checkpoints</a:t>
                      </a:r>
                    </a:p>
                  </a:txBody>
                  <a:tcPr marL="101096" marR="101096" marT="182880" marB="50548"/>
                </a:tc>
              </a:tr>
            </a:tbl>
          </a:graphicData>
        </a:graphic>
      </p:graphicFrame>
      <p:pic>
        <p:nvPicPr>
          <p:cNvPr id="70" name="Picture 6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45103" y="2446699"/>
            <a:ext cx="213050" cy="213050"/>
          </a:xfrm>
          <a:prstGeom prst="rect">
            <a:avLst/>
          </a:prstGeom>
          <a:ln>
            <a:noFill/>
          </a:ln>
        </p:spPr>
      </p:pic>
      <p:pic>
        <p:nvPicPr>
          <p:cNvPr id="71" name="Picture 7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45103" y="2961145"/>
            <a:ext cx="213050" cy="213050"/>
          </a:xfrm>
          <a:prstGeom prst="rect">
            <a:avLst/>
          </a:prstGeom>
          <a:ln>
            <a:noFill/>
          </a:ln>
        </p:spPr>
      </p:pic>
      <p:pic>
        <p:nvPicPr>
          <p:cNvPr id="72" name="Picture 7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45103" y="3543216"/>
            <a:ext cx="213050" cy="213050"/>
          </a:xfrm>
          <a:prstGeom prst="rect">
            <a:avLst/>
          </a:prstGeom>
          <a:ln>
            <a:noFill/>
          </a:ln>
        </p:spPr>
      </p:pic>
      <p:pic>
        <p:nvPicPr>
          <p:cNvPr id="73" name="Picture 7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45103" y="4168706"/>
            <a:ext cx="213050" cy="213050"/>
          </a:xfrm>
          <a:prstGeom prst="rect">
            <a:avLst/>
          </a:prstGeom>
          <a:ln>
            <a:noFill/>
          </a:ln>
        </p:spPr>
      </p:pic>
    </p:spTree>
    <p:extLst>
      <p:ext uri="{BB962C8B-B14F-4D97-AF65-F5344CB8AC3E}">
        <p14:creationId xmlns:p14="http://schemas.microsoft.com/office/powerpoint/2010/main" val="46721680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9"/>
                                        </p:tgtEl>
                                        <p:attrNameLst>
                                          <p:attrName>style.visibility</p:attrName>
                                        </p:attrNameLst>
                                      </p:cBhvr>
                                      <p:to>
                                        <p:strVal val="visible"/>
                                      </p:to>
                                    </p:set>
                                    <p:animEffect transition="in" filter="fade">
                                      <p:cBhvr>
                                        <p:cTn id="7" dur="500"/>
                                        <p:tgtEl>
                                          <p:spTgt spid="109"/>
                                        </p:tgtEl>
                                      </p:cBhvr>
                                    </p:animEffect>
                                  </p:childTnLst>
                                </p:cTn>
                              </p:par>
                              <p:par>
                                <p:cTn id="8" presetID="10" presetClass="entr" presetSubtype="0" fill="hold" nodeType="withEffect">
                                  <p:stCondLst>
                                    <p:cond delay="0"/>
                                  </p:stCondLst>
                                  <p:childTnLst>
                                    <p:set>
                                      <p:cBhvr>
                                        <p:cTn id="9" dur="1" fill="hold">
                                          <p:stCondLst>
                                            <p:cond delay="0"/>
                                          </p:stCondLst>
                                        </p:cTn>
                                        <p:tgtEl>
                                          <p:spTgt spid="126"/>
                                        </p:tgtEl>
                                        <p:attrNameLst>
                                          <p:attrName>style.visibility</p:attrName>
                                        </p:attrNameLst>
                                      </p:cBhvr>
                                      <p:to>
                                        <p:strVal val="visible"/>
                                      </p:to>
                                    </p:set>
                                    <p:animEffect transition="in" filter="fade">
                                      <p:cBhvr>
                                        <p:cTn id="10" dur="500"/>
                                        <p:tgtEl>
                                          <p:spTgt spid="126"/>
                                        </p:tgtEl>
                                      </p:cBhvr>
                                    </p:animEffect>
                                  </p:childTnLst>
                                </p:cTn>
                              </p:par>
                              <p:par>
                                <p:cTn id="11" presetID="10" presetClass="entr" presetSubtype="0" fill="hold" nodeType="withEffect">
                                  <p:stCondLst>
                                    <p:cond delay="0"/>
                                  </p:stCondLst>
                                  <p:childTnLst>
                                    <p:set>
                                      <p:cBhvr>
                                        <p:cTn id="12" dur="1" fill="hold">
                                          <p:stCondLst>
                                            <p:cond delay="0"/>
                                          </p:stCondLst>
                                        </p:cTn>
                                        <p:tgtEl>
                                          <p:spTgt spid="70"/>
                                        </p:tgtEl>
                                        <p:attrNameLst>
                                          <p:attrName>style.visibility</p:attrName>
                                        </p:attrNameLst>
                                      </p:cBhvr>
                                      <p:to>
                                        <p:strVal val="visible"/>
                                      </p:to>
                                    </p:set>
                                    <p:animEffect transition="in" filter="fade">
                                      <p:cBhvr>
                                        <p:cTn id="13" dur="500"/>
                                        <p:tgtEl>
                                          <p:spTgt spid="70"/>
                                        </p:tgtEl>
                                      </p:cBhvr>
                                    </p:animEffect>
                                  </p:childTnLst>
                                </p:cTn>
                              </p:par>
                              <p:par>
                                <p:cTn id="14" presetID="10" presetClass="entr" presetSubtype="0" fill="hold" nodeType="withEffect">
                                  <p:stCondLst>
                                    <p:cond delay="0"/>
                                  </p:stCondLst>
                                  <p:childTnLst>
                                    <p:set>
                                      <p:cBhvr>
                                        <p:cTn id="15" dur="1" fill="hold">
                                          <p:stCondLst>
                                            <p:cond delay="0"/>
                                          </p:stCondLst>
                                        </p:cTn>
                                        <p:tgtEl>
                                          <p:spTgt spid="71"/>
                                        </p:tgtEl>
                                        <p:attrNameLst>
                                          <p:attrName>style.visibility</p:attrName>
                                        </p:attrNameLst>
                                      </p:cBhvr>
                                      <p:to>
                                        <p:strVal val="visible"/>
                                      </p:to>
                                    </p:set>
                                    <p:animEffect transition="in" filter="fade">
                                      <p:cBhvr>
                                        <p:cTn id="16" dur="500"/>
                                        <p:tgtEl>
                                          <p:spTgt spid="71"/>
                                        </p:tgtEl>
                                      </p:cBhvr>
                                    </p:animEffect>
                                  </p:childTnLst>
                                </p:cTn>
                              </p:par>
                              <p:par>
                                <p:cTn id="17" presetID="10" presetClass="entr" presetSubtype="0" fill="hold" nodeType="withEffect">
                                  <p:stCondLst>
                                    <p:cond delay="0"/>
                                  </p:stCondLst>
                                  <p:childTnLst>
                                    <p:set>
                                      <p:cBhvr>
                                        <p:cTn id="18" dur="1" fill="hold">
                                          <p:stCondLst>
                                            <p:cond delay="0"/>
                                          </p:stCondLst>
                                        </p:cTn>
                                        <p:tgtEl>
                                          <p:spTgt spid="72"/>
                                        </p:tgtEl>
                                        <p:attrNameLst>
                                          <p:attrName>style.visibility</p:attrName>
                                        </p:attrNameLst>
                                      </p:cBhvr>
                                      <p:to>
                                        <p:strVal val="visible"/>
                                      </p:to>
                                    </p:set>
                                    <p:animEffect transition="in" filter="fade">
                                      <p:cBhvr>
                                        <p:cTn id="19" dur="500"/>
                                        <p:tgtEl>
                                          <p:spTgt spid="72"/>
                                        </p:tgtEl>
                                      </p:cBhvr>
                                    </p:animEffect>
                                  </p:childTnLst>
                                </p:cTn>
                              </p:par>
                              <p:par>
                                <p:cTn id="20" presetID="10" presetClass="entr" presetSubtype="0" fill="hold" nodeType="withEffect">
                                  <p:stCondLst>
                                    <p:cond delay="0"/>
                                  </p:stCondLst>
                                  <p:childTnLst>
                                    <p:set>
                                      <p:cBhvr>
                                        <p:cTn id="21" dur="1" fill="hold">
                                          <p:stCondLst>
                                            <p:cond delay="0"/>
                                          </p:stCondLst>
                                        </p:cTn>
                                        <p:tgtEl>
                                          <p:spTgt spid="73"/>
                                        </p:tgtEl>
                                        <p:attrNameLst>
                                          <p:attrName>style.visibility</p:attrName>
                                        </p:attrNameLst>
                                      </p:cBhvr>
                                      <p:to>
                                        <p:strVal val="visible"/>
                                      </p:to>
                                    </p:set>
                                    <p:animEffect transition="in" filter="fade">
                                      <p:cBhvr>
                                        <p:cTn id="22" dur="50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90486" y="1094988"/>
            <a:ext cx="8553514" cy="1834193"/>
          </a:xfrm>
        </p:spPr>
        <p:txBody>
          <a:bodyPr>
            <a:normAutofit/>
          </a:bodyPr>
          <a:lstStyle/>
          <a:p>
            <a:r>
              <a:rPr lang="en-GB" sz="3200" b="1" dirty="0">
                <a:solidFill>
                  <a:schemeClr val="accent2">
                    <a:lumMod val="50000"/>
                  </a:schemeClr>
                </a:solidFill>
                <a:ea typeface="+mj-ea"/>
                <a:cs typeface="+mj-cs"/>
              </a:rPr>
              <a:t>Prostate Cancer Staging and </a:t>
            </a:r>
            <a:r>
              <a:rPr lang="en-GB" sz="3200" b="1" dirty="0" smtClean="0">
                <a:solidFill>
                  <a:schemeClr val="accent2">
                    <a:lumMod val="50000"/>
                  </a:schemeClr>
                </a:solidFill>
                <a:ea typeface="+mj-ea"/>
                <a:cs typeface="+mj-cs"/>
              </a:rPr>
              <a:t/>
            </a:r>
            <a:br>
              <a:rPr lang="en-GB" sz="3200" b="1" dirty="0" smtClean="0">
                <a:solidFill>
                  <a:schemeClr val="accent2">
                    <a:lumMod val="50000"/>
                  </a:schemeClr>
                </a:solidFill>
                <a:ea typeface="+mj-ea"/>
                <a:cs typeface="+mj-cs"/>
              </a:rPr>
            </a:br>
            <a:r>
              <a:rPr lang="en-GB" sz="3200" b="1" dirty="0" smtClean="0">
                <a:solidFill>
                  <a:schemeClr val="accent2">
                    <a:lumMod val="50000"/>
                  </a:schemeClr>
                </a:solidFill>
                <a:ea typeface="+mj-ea"/>
                <a:cs typeface="+mj-cs"/>
              </a:rPr>
              <a:t>Risk </a:t>
            </a:r>
            <a:r>
              <a:rPr lang="en-GB" sz="3200" b="1" dirty="0">
                <a:solidFill>
                  <a:schemeClr val="accent2">
                    <a:lumMod val="50000"/>
                  </a:schemeClr>
                </a:solidFill>
                <a:ea typeface="+mj-ea"/>
                <a:cs typeface="+mj-cs"/>
              </a:rPr>
              <a:t>Stratification</a:t>
            </a:r>
          </a:p>
        </p:txBody>
      </p:sp>
    </p:spTree>
    <p:extLst>
      <p:ext uri="{BB962C8B-B14F-4D97-AF65-F5344CB8AC3E}">
        <p14:creationId xmlns:p14="http://schemas.microsoft.com/office/powerpoint/2010/main" val="1976503903"/>
      </p:ext>
    </p:extLst>
  </p:cSld>
  <p:clrMapOvr>
    <a:masterClrMapping/>
  </p:clrMapOvr>
  <p:transition spd="slow">
    <p:push dir="u"/>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90486" y="1094988"/>
            <a:ext cx="8553514" cy="1834193"/>
          </a:xfrm>
        </p:spPr>
        <p:txBody>
          <a:bodyPr>
            <a:normAutofit/>
          </a:bodyPr>
          <a:lstStyle/>
          <a:p>
            <a:r>
              <a:rPr lang="en-GB" sz="3200" b="1" dirty="0">
                <a:solidFill>
                  <a:schemeClr val="accent2">
                    <a:lumMod val="50000"/>
                  </a:schemeClr>
                </a:solidFill>
                <a:ea typeface="+mj-ea"/>
                <a:cs typeface="+mj-cs"/>
              </a:rPr>
              <a:t>Role of Nomograms in Treatment Decisions</a:t>
            </a:r>
          </a:p>
        </p:txBody>
      </p:sp>
    </p:spTree>
    <p:extLst>
      <p:ext uri="{BB962C8B-B14F-4D97-AF65-F5344CB8AC3E}">
        <p14:creationId xmlns:p14="http://schemas.microsoft.com/office/powerpoint/2010/main" val="4219968280"/>
      </p:ext>
    </p:extLst>
  </p:cSld>
  <p:clrMapOvr>
    <a:masterClrMapping/>
  </p:clrMapOvr>
  <p:transition spd="slow">
    <p:push dir="u"/>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05239" y="5900086"/>
            <a:ext cx="5407572" cy="461665"/>
          </a:xfrm>
          <a:prstGeom prst="rect">
            <a:avLst/>
          </a:prstGeom>
          <a:noFill/>
        </p:spPr>
        <p:txBody>
          <a:bodyPr wrap="square" rtlCol="0">
            <a:spAutoFit/>
          </a:bodyPr>
          <a:lstStyle/>
          <a:p>
            <a:pPr defTabSz="457200"/>
            <a:r>
              <a:rPr lang="en-GB" sz="1200" dirty="0">
                <a:solidFill>
                  <a:prstClr val="black"/>
                </a:solidFill>
              </a:rPr>
              <a:t>CT, computed tomography; mpMRI, multiparametric magnetic resonance imaging; PET, positron emission tomography; TRUS, transrectal ultrasound.</a:t>
            </a:r>
          </a:p>
        </p:txBody>
      </p:sp>
      <p:sp>
        <p:nvSpPr>
          <p:cNvPr id="6" name="Title 5"/>
          <p:cNvSpPr>
            <a:spLocks noGrp="1"/>
          </p:cNvSpPr>
          <p:nvPr>
            <p:ph type="title"/>
          </p:nvPr>
        </p:nvSpPr>
        <p:spPr>
          <a:xfrm>
            <a:off x="138975" y="263121"/>
            <a:ext cx="7101839" cy="638348"/>
          </a:xfrm>
        </p:spPr>
        <p:txBody>
          <a:bodyPr>
            <a:noAutofit/>
          </a:bodyPr>
          <a:lstStyle/>
          <a:p>
            <a:r>
              <a:rPr lang="en-US" sz="3000" b="1" dirty="0">
                <a:solidFill>
                  <a:schemeClr val="accent2">
                    <a:lumMod val="50000"/>
                  </a:schemeClr>
                </a:solidFill>
                <a:latin typeface="+mn-lt"/>
              </a:rPr>
              <a:t>EAU Guidelines for </a:t>
            </a:r>
            <a:r>
              <a:rPr lang="en-US" sz="3000" b="1" dirty="0" smtClean="0">
                <a:solidFill>
                  <a:schemeClr val="accent2">
                    <a:lumMod val="50000"/>
                  </a:schemeClr>
                </a:solidFill>
                <a:latin typeface="+mn-lt"/>
              </a:rPr>
              <a:t/>
            </a:r>
            <a:br>
              <a:rPr lang="en-US" sz="3000" b="1" dirty="0" smtClean="0">
                <a:solidFill>
                  <a:schemeClr val="accent2">
                    <a:lumMod val="50000"/>
                  </a:schemeClr>
                </a:solidFill>
                <a:latin typeface="+mn-lt"/>
              </a:rPr>
            </a:br>
            <a:r>
              <a:rPr lang="en-US" sz="3000" b="1" dirty="0" smtClean="0">
                <a:solidFill>
                  <a:schemeClr val="accent2">
                    <a:lumMod val="50000"/>
                  </a:schemeClr>
                </a:solidFill>
                <a:latin typeface="+mn-lt"/>
              </a:rPr>
              <a:t>Prostate </a:t>
            </a:r>
            <a:r>
              <a:rPr lang="en-US" sz="3000" b="1" dirty="0">
                <a:solidFill>
                  <a:schemeClr val="accent2">
                    <a:lumMod val="50000"/>
                  </a:schemeClr>
                </a:solidFill>
                <a:latin typeface="+mn-lt"/>
              </a:rPr>
              <a:t>Cancer Staging </a:t>
            </a:r>
            <a:endParaRPr lang="en-GB" sz="3000" dirty="0">
              <a:solidFill>
                <a:schemeClr val="accent2">
                  <a:lumMod val="50000"/>
                </a:schemeClr>
              </a:solidFill>
              <a:latin typeface="+mn-lt"/>
            </a:endParaRPr>
          </a:p>
        </p:txBody>
      </p:sp>
      <p:sp>
        <p:nvSpPr>
          <p:cNvPr id="7" name="TextBox 6"/>
          <p:cNvSpPr txBox="1"/>
          <p:nvPr/>
        </p:nvSpPr>
        <p:spPr>
          <a:xfrm>
            <a:off x="0" y="1062160"/>
            <a:ext cx="9144000" cy="338554"/>
          </a:xfrm>
          <a:prstGeom prst="rect">
            <a:avLst/>
          </a:prstGeom>
          <a:noFill/>
        </p:spPr>
        <p:txBody>
          <a:bodyPr wrap="square" rtlCol="0">
            <a:spAutoFit/>
          </a:bodyPr>
          <a:lstStyle/>
          <a:p>
            <a:pPr algn="ctr"/>
            <a:r>
              <a:rPr lang="en-US" sz="1600" b="1" dirty="0"/>
              <a:t>Guidelines for staging of prostate cancer</a:t>
            </a:r>
            <a:r>
              <a:rPr lang="en-US" sz="1600" b="1" baseline="30000" dirty="0"/>
              <a:t>1</a:t>
            </a:r>
          </a:p>
        </p:txBody>
      </p:sp>
      <p:sp>
        <p:nvSpPr>
          <p:cNvPr id="8" name="TextBox 7"/>
          <p:cNvSpPr txBox="1"/>
          <p:nvPr/>
        </p:nvSpPr>
        <p:spPr>
          <a:xfrm>
            <a:off x="7239000" y="6031489"/>
            <a:ext cx="1699504" cy="246221"/>
          </a:xfrm>
          <a:prstGeom prst="rect">
            <a:avLst/>
          </a:prstGeom>
          <a:noFill/>
        </p:spPr>
        <p:txBody>
          <a:bodyPr wrap="none" rtlCol="0">
            <a:spAutoFit/>
          </a:bodyPr>
          <a:lstStyle/>
          <a:p>
            <a:r>
              <a:rPr lang="en-GB" sz="1000" dirty="0"/>
              <a:t>Adapted from Mottet, 2015</a:t>
            </a:r>
            <a:r>
              <a:rPr lang="en-GB" sz="1000" baseline="30000" dirty="0"/>
              <a:t>1</a:t>
            </a:r>
          </a:p>
        </p:txBody>
      </p:sp>
      <p:sp>
        <p:nvSpPr>
          <p:cNvPr id="9" name="Text Box 139"/>
          <p:cNvSpPr txBox="1">
            <a:spLocks noChangeArrowheads="1"/>
          </p:cNvSpPr>
          <p:nvPr/>
        </p:nvSpPr>
        <p:spPr bwMode="auto">
          <a:xfrm>
            <a:off x="88650" y="6376167"/>
            <a:ext cx="7303461" cy="2154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0" algn="ctr">
                <a:solidFill>
                  <a:srgbClr val="000000"/>
                </a:solidFill>
                <a:miter lim="800000"/>
                <a:headEnd/>
                <a:tailEnd/>
              </a14:hiddenLine>
            </a:ext>
          </a:extLst>
        </p:spPr>
        <p:txBody>
          <a:bodyPr wrap="square" anchor="b">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marL="228600" lvl="0" indent="-228600" defTabSz="457200">
              <a:buFontTx/>
              <a:buAutoNum type="arabicPeriod"/>
              <a:defRPr/>
            </a:pPr>
            <a:r>
              <a:rPr lang="en-US" sz="800" dirty="0">
                <a:solidFill>
                  <a:prstClr val="black"/>
                </a:solidFill>
                <a:latin typeface="+mn-lt"/>
              </a:rPr>
              <a:t>http://uroweb.org/wp-content/uploads/09-Prostate-Cancer_LR.pdf. Accessed April 8, 2016.</a:t>
            </a:r>
          </a:p>
        </p:txBody>
      </p:sp>
      <p:sp>
        <p:nvSpPr>
          <p:cNvPr id="10" name="Pentagon 9"/>
          <p:cNvSpPr/>
          <p:nvPr/>
        </p:nvSpPr>
        <p:spPr>
          <a:xfrm>
            <a:off x="-43103" y="1020483"/>
            <a:ext cx="696685" cy="387508"/>
          </a:xfrm>
          <a:prstGeom prst="homePlate">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10800000" scaled="1"/>
            <a:tileRect/>
          </a:gradFill>
          <a:ln>
            <a:no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sz="1600" dirty="0"/>
          </a:p>
        </p:txBody>
      </p:sp>
      <p:sp>
        <p:nvSpPr>
          <p:cNvPr id="12" name="TextBox 11"/>
          <p:cNvSpPr txBox="1"/>
          <p:nvPr/>
        </p:nvSpPr>
        <p:spPr>
          <a:xfrm>
            <a:off x="-27384" y="1044960"/>
            <a:ext cx="455381" cy="338554"/>
          </a:xfrm>
          <a:prstGeom prst="rect">
            <a:avLst/>
          </a:prstGeom>
          <a:noFill/>
        </p:spPr>
        <p:txBody>
          <a:bodyPr wrap="none" rtlCol="0">
            <a:spAutoFit/>
          </a:bodyPr>
          <a:lstStyle/>
          <a:p>
            <a:r>
              <a:rPr lang="en-GB" sz="1600" spc="-38" dirty="0" smtClean="0">
                <a:solidFill>
                  <a:srgbClr val="A7381D"/>
                </a:solidFill>
                <a:ea typeface="+mj-ea"/>
                <a:cs typeface="+mj-cs"/>
              </a:rPr>
              <a:t>1/5</a:t>
            </a:r>
            <a:endParaRPr lang="en-IN" sz="1600" spc="-38" dirty="0">
              <a:solidFill>
                <a:srgbClr val="A7381D"/>
              </a:solidFill>
              <a:ea typeface="+mj-ea"/>
              <a:cs typeface="+mj-cs"/>
            </a:endParaRPr>
          </a:p>
        </p:txBody>
      </p:sp>
      <p:sp>
        <p:nvSpPr>
          <p:cNvPr id="2" name="TextBox 1"/>
          <p:cNvSpPr txBox="1"/>
          <p:nvPr/>
        </p:nvSpPr>
        <p:spPr>
          <a:xfrm>
            <a:off x="3477035" y="1353987"/>
            <a:ext cx="2369971" cy="307777"/>
          </a:xfrm>
          <a:prstGeom prst="rect">
            <a:avLst/>
          </a:prstGeom>
          <a:noFill/>
        </p:spPr>
        <p:txBody>
          <a:bodyPr wrap="square" rtlCol="0">
            <a:spAutoFit/>
          </a:bodyPr>
          <a:lstStyle/>
          <a:p>
            <a:pPr algn="ctr"/>
            <a:r>
              <a:rPr lang="en-GB" sz="1400" b="1" dirty="0"/>
              <a:t>Prostate cancer stage</a:t>
            </a:r>
          </a:p>
        </p:txBody>
      </p:sp>
      <p:sp>
        <p:nvSpPr>
          <p:cNvPr id="22" name="TextBox 21"/>
          <p:cNvSpPr txBox="1"/>
          <p:nvPr/>
        </p:nvSpPr>
        <p:spPr>
          <a:xfrm>
            <a:off x="476970" y="2269253"/>
            <a:ext cx="1826858" cy="523220"/>
          </a:xfrm>
          <a:prstGeom prst="rect">
            <a:avLst/>
          </a:prstGeom>
          <a:noFill/>
        </p:spPr>
        <p:txBody>
          <a:bodyPr wrap="square" rtlCol="0">
            <a:spAutoFit/>
          </a:bodyPr>
          <a:lstStyle/>
          <a:p>
            <a:pPr algn="ctr"/>
            <a:r>
              <a:rPr lang="en-GB" sz="1400" b="1" dirty="0"/>
              <a:t>Any risk group staging</a:t>
            </a:r>
          </a:p>
        </p:txBody>
      </p:sp>
      <p:sp>
        <p:nvSpPr>
          <p:cNvPr id="23" name="TextBox 22"/>
          <p:cNvSpPr txBox="1"/>
          <p:nvPr/>
        </p:nvSpPr>
        <p:spPr>
          <a:xfrm>
            <a:off x="2571070" y="2267105"/>
            <a:ext cx="2009100" cy="523220"/>
          </a:xfrm>
          <a:prstGeom prst="rect">
            <a:avLst/>
          </a:prstGeom>
          <a:noFill/>
        </p:spPr>
        <p:txBody>
          <a:bodyPr wrap="square" rtlCol="0">
            <a:spAutoFit/>
          </a:bodyPr>
          <a:lstStyle/>
          <a:p>
            <a:pPr algn="ctr"/>
            <a:r>
              <a:rPr lang="en-GB" sz="1400" b="1" dirty="0"/>
              <a:t>Low-risk localised prostate cancer</a:t>
            </a:r>
          </a:p>
        </p:txBody>
      </p:sp>
      <p:sp>
        <p:nvSpPr>
          <p:cNvPr id="24" name="TextBox 23"/>
          <p:cNvSpPr txBox="1"/>
          <p:nvPr/>
        </p:nvSpPr>
        <p:spPr>
          <a:xfrm>
            <a:off x="4507268" y="2264957"/>
            <a:ext cx="2009544" cy="523220"/>
          </a:xfrm>
          <a:prstGeom prst="rect">
            <a:avLst/>
          </a:prstGeom>
          <a:noFill/>
        </p:spPr>
        <p:txBody>
          <a:bodyPr wrap="square" rtlCol="0">
            <a:spAutoFit/>
          </a:bodyPr>
          <a:lstStyle/>
          <a:p>
            <a:pPr algn="ctr"/>
            <a:r>
              <a:rPr lang="en-GB" sz="1400" b="1" dirty="0"/>
              <a:t>Intermediate-risk prostate cancer</a:t>
            </a:r>
          </a:p>
        </p:txBody>
      </p:sp>
      <p:sp>
        <p:nvSpPr>
          <p:cNvPr id="25" name="TextBox 24"/>
          <p:cNvSpPr txBox="1"/>
          <p:nvPr/>
        </p:nvSpPr>
        <p:spPr>
          <a:xfrm>
            <a:off x="6383516" y="2262809"/>
            <a:ext cx="2659100" cy="738664"/>
          </a:xfrm>
          <a:prstGeom prst="rect">
            <a:avLst/>
          </a:prstGeom>
          <a:noFill/>
        </p:spPr>
        <p:txBody>
          <a:bodyPr wrap="square" rtlCol="0">
            <a:spAutoFit/>
          </a:bodyPr>
          <a:lstStyle/>
          <a:p>
            <a:pPr algn="ctr"/>
            <a:r>
              <a:rPr lang="en-GB" sz="1400" b="1" dirty="0"/>
              <a:t>High-risk localised prostate cancer/high-risk locally advanced prostate cancer</a:t>
            </a:r>
          </a:p>
        </p:txBody>
      </p:sp>
      <p:cxnSp>
        <p:nvCxnSpPr>
          <p:cNvPr id="69" name="Straight Arrow Connector 68"/>
          <p:cNvCxnSpPr/>
          <p:nvPr/>
        </p:nvCxnSpPr>
        <p:spPr>
          <a:xfrm>
            <a:off x="7733844" y="2976868"/>
            <a:ext cx="0" cy="298490"/>
          </a:xfrm>
          <a:prstGeom prst="straightConnector1">
            <a:avLst/>
          </a:prstGeom>
          <a:ln w="38100">
            <a:solidFill>
              <a:srgbClr val="EA5532"/>
            </a:solidFill>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p:cNvCxnSpPr/>
          <p:nvPr/>
        </p:nvCxnSpPr>
        <p:spPr>
          <a:xfrm>
            <a:off x="5512040" y="2976868"/>
            <a:ext cx="0" cy="298490"/>
          </a:xfrm>
          <a:prstGeom prst="straightConnector1">
            <a:avLst/>
          </a:prstGeom>
          <a:ln w="38100">
            <a:solidFill>
              <a:srgbClr val="EA5532"/>
            </a:solidFill>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p:cNvCxnSpPr/>
          <p:nvPr/>
        </p:nvCxnSpPr>
        <p:spPr>
          <a:xfrm>
            <a:off x="3575620" y="2976868"/>
            <a:ext cx="0" cy="298490"/>
          </a:xfrm>
          <a:prstGeom prst="straightConnector1">
            <a:avLst/>
          </a:prstGeom>
          <a:ln w="38100">
            <a:solidFill>
              <a:srgbClr val="EA5532"/>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p:cNvCxnSpPr/>
          <p:nvPr/>
        </p:nvCxnSpPr>
        <p:spPr>
          <a:xfrm>
            <a:off x="1390399" y="2976868"/>
            <a:ext cx="0" cy="298490"/>
          </a:xfrm>
          <a:prstGeom prst="straightConnector1">
            <a:avLst/>
          </a:prstGeom>
          <a:ln w="38100">
            <a:solidFill>
              <a:srgbClr val="EA5532"/>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p:cNvCxnSpPr/>
          <p:nvPr/>
        </p:nvCxnSpPr>
        <p:spPr>
          <a:xfrm>
            <a:off x="3585480" y="1964319"/>
            <a:ext cx="0" cy="298490"/>
          </a:xfrm>
          <a:prstGeom prst="straightConnector1">
            <a:avLst/>
          </a:prstGeom>
          <a:ln w="38100">
            <a:solidFill>
              <a:srgbClr val="EA5532"/>
            </a:solidFill>
            <a:tailEnd type="triangle"/>
          </a:ln>
        </p:spPr>
        <p:style>
          <a:lnRef idx="1">
            <a:schemeClr val="accent1"/>
          </a:lnRef>
          <a:fillRef idx="0">
            <a:schemeClr val="accent1"/>
          </a:fillRef>
          <a:effectRef idx="0">
            <a:schemeClr val="accent1"/>
          </a:effectRef>
          <a:fontRef idx="minor">
            <a:schemeClr val="tx1"/>
          </a:fontRef>
        </p:style>
      </p:cxnSp>
      <p:grpSp>
        <p:nvGrpSpPr>
          <p:cNvPr id="19" name="Group 18"/>
          <p:cNvGrpSpPr/>
          <p:nvPr/>
        </p:nvGrpSpPr>
        <p:grpSpPr>
          <a:xfrm>
            <a:off x="1371600" y="1665829"/>
            <a:ext cx="3288289" cy="603424"/>
            <a:chOff x="1371600" y="1665829"/>
            <a:chExt cx="3288289" cy="603424"/>
          </a:xfrm>
        </p:grpSpPr>
        <p:cxnSp>
          <p:nvCxnSpPr>
            <p:cNvPr id="101" name="Straight Arrow Connector 100"/>
            <p:cNvCxnSpPr/>
            <p:nvPr/>
          </p:nvCxnSpPr>
          <p:spPr>
            <a:xfrm>
              <a:off x="1390399" y="1970763"/>
              <a:ext cx="0" cy="298490"/>
            </a:xfrm>
            <a:prstGeom prst="straightConnector1">
              <a:avLst/>
            </a:prstGeom>
            <a:ln w="38100">
              <a:solidFill>
                <a:srgbClr val="EA5532"/>
              </a:solidFill>
              <a:tailEnd type="triangle"/>
            </a:ln>
          </p:spPr>
          <p:style>
            <a:lnRef idx="1">
              <a:schemeClr val="accent1"/>
            </a:lnRef>
            <a:fillRef idx="0">
              <a:schemeClr val="accent1"/>
            </a:fillRef>
            <a:effectRef idx="0">
              <a:schemeClr val="accent1"/>
            </a:effectRef>
            <a:fontRef idx="minor">
              <a:schemeClr val="tx1"/>
            </a:fontRef>
          </p:style>
        </p:cxnSp>
        <p:grpSp>
          <p:nvGrpSpPr>
            <p:cNvPr id="18" name="Group 17"/>
            <p:cNvGrpSpPr/>
            <p:nvPr/>
          </p:nvGrpSpPr>
          <p:grpSpPr>
            <a:xfrm>
              <a:off x="1371600" y="1665829"/>
              <a:ext cx="3288289" cy="298490"/>
              <a:chOff x="1371600" y="1665829"/>
              <a:chExt cx="3288289" cy="298490"/>
            </a:xfrm>
          </p:grpSpPr>
          <p:cxnSp>
            <p:nvCxnSpPr>
              <p:cNvPr id="17" name="Straight Connector 16"/>
              <p:cNvCxnSpPr/>
              <p:nvPr/>
            </p:nvCxnSpPr>
            <p:spPr>
              <a:xfrm>
                <a:off x="1371600" y="1964319"/>
                <a:ext cx="3288289" cy="0"/>
              </a:xfrm>
              <a:prstGeom prst="line">
                <a:avLst/>
              </a:prstGeom>
              <a:ln w="38100">
                <a:solidFill>
                  <a:srgbClr val="EA5532"/>
                </a:solidFill>
              </a:ln>
            </p:spPr>
            <p:style>
              <a:lnRef idx="1">
                <a:schemeClr val="accent1"/>
              </a:lnRef>
              <a:fillRef idx="0">
                <a:schemeClr val="accent1"/>
              </a:fillRef>
              <a:effectRef idx="0">
                <a:schemeClr val="accent1"/>
              </a:effectRef>
              <a:fontRef idx="minor">
                <a:schemeClr val="tx1"/>
              </a:fontRef>
            </p:style>
          </p:cxnSp>
          <p:cxnSp>
            <p:nvCxnSpPr>
              <p:cNvPr id="114" name="Straight Arrow Connector 113"/>
              <p:cNvCxnSpPr/>
              <p:nvPr/>
            </p:nvCxnSpPr>
            <p:spPr>
              <a:xfrm>
                <a:off x="4646787" y="1665829"/>
                <a:ext cx="0" cy="298490"/>
              </a:xfrm>
              <a:prstGeom prst="straightConnector1">
                <a:avLst/>
              </a:prstGeom>
              <a:ln w="38100">
                <a:solidFill>
                  <a:srgbClr val="EA5532"/>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30" name="Rounded Rectangle 29"/>
          <p:cNvSpPr/>
          <p:nvPr/>
        </p:nvSpPr>
        <p:spPr>
          <a:xfrm>
            <a:off x="259101" y="3357228"/>
            <a:ext cx="2262596" cy="2496723"/>
          </a:xfrm>
          <a:prstGeom prst="roundRect">
            <a:avLst>
              <a:gd name="adj" fmla="val 8191"/>
            </a:avLst>
          </a:prstGeom>
          <a:gradFill flip="none" rotWithShape="1">
            <a:gsLst>
              <a:gs pos="0">
                <a:srgbClr val="EA5532">
                  <a:lumMod val="97000"/>
                </a:srgbClr>
              </a:gs>
              <a:gs pos="39000">
                <a:srgbClr val="EA5532"/>
              </a:gs>
              <a:gs pos="52000">
                <a:srgbClr val="EA5532"/>
              </a:gs>
              <a:gs pos="100000">
                <a:srgbClr val="EE2A33"/>
              </a:gs>
            </a:gsLst>
            <a:lin ang="5400000" scaled="1"/>
            <a:tileRect/>
          </a:gradFill>
          <a:ln w="44450">
            <a:solidFill>
              <a:schemeClr val="bg1"/>
            </a:solidFill>
          </a:ln>
          <a:effectLst>
            <a:outerShdw blurRad="114300" dist="762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109728" rIns="91440" bIns="91440" rtlCol="0" anchor="ctr" anchorCtr="0">
            <a:spAutoFit/>
          </a:bodyPr>
          <a:lstStyle/>
          <a:p>
            <a:pPr>
              <a:spcBef>
                <a:spcPts val="600"/>
              </a:spcBef>
              <a:buClr>
                <a:schemeClr val="bg1"/>
              </a:buClr>
              <a:buSzPct val="100000"/>
              <a:defRPr/>
            </a:pPr>
            <a:r>
              <a:rPr lang="en-GB" sz="1400" b="1" kern="0" dirty="0">
                <a:solidFill>
                  <a:schemeClr val="bg1"/>
                </a:solidFill>
              </a:rPr>
              <a:t>Guidelines</a:t>
            </a:r>
          </a:p>
          <a:p>
            <a:pPr marL="285750" indent="-285750">
              <a:spcBef>
                <a:spcPts val="600"/>
              </a:spcBef>
              <a:buClr>
                <a:schemeClr val="bg1"/>
              </a:buClr>
              <a:buSzPct val="100000"/>
              <a:buFont typeface="Arial" panose="020B0604020202020204" pitchFamily="34" charset="0"/>
              <a:buChar char="•"/>
              <a:defRPr/>
            </a:pPr>
            <a:r>
              <a:rPr lang="en-US" sz="1400" dirty="0">
                <a:solidFill>
                  <a:schemeClr val="bg1"/>
                </a:solidFill>
              </a:rPr>
              <a:t>Additional imaging if patient management changed</a:t>
            </a:r>
          </a:p>
          <a:p>
            <a:pPr marL="285750" indent="-285750">
              <a:spcBef>
                <a:spcPts val="600"/>
              </a:spcBef>
              <a:buClr>
                <a:schemeClr val="bg1"/>
              </a:buClr>
              <a:buSzPct val="100000"/>
              <a:buFont typeface="Arial" panose="020B0604020202020204" pitchFamily="34" charset="0"/>
              <a:buChar char="•"/>
              <a:defRPr/>
            </a:pPr>
            <a:r>
              <a:rPr lang="en-US" sz="1400" dirty="0">
                <a:solidFill>
                  <a:schemeClr val="bg1"/>
                </a:solidFill>
              </a:rPr>
              <a:t>CT/TRUS not to be used for local staging</a:t>
            </a:r>
          </a:p>
          <a:p>
            <a:pPr marL="285750" indent="-285750">
              <a:spcBef>
                <a:spcPts val="600"/>
              </a:spcBef>
              <a:buClr>
                <a:schemeClr val="bg1"/>
              </a:buClr>
              <a:buSzPct val="100000"/>
              <a:buFont typeface="Arial" panose="020B0604020202020204" pitchFamily="34" charset="0"/>
              <a:buChar char="•"/>
              <a:defRPr/>
            </a:pPr>
            <a:r>
              <a:rPr lang="en-US" sz="1400" dirty="0">
                <a:solidFill>
                  <a:schemeClr val="bg1"/>
                </a:solidFill>
              </a:rPr>
              <a:t>PET-scan not to be used for up-front staging</a:t>
            </a:r>
          </a:p>
        </p:txBody>
      </p:sp>
      <p:sp>
        <p:nvSpPr>
          <p:cNvPr id="44" name="Rounded Rectangle 43"/>
          <p:cNvSpPr/>
          <p:nvPr/>
        </p:nvSpPr>
        <p:spPr>
          <a:xfrm>
            <a:off x="2692222" y="3384683"/>
            <a:ext cx="1766797" cy="995749"/>
          </a:xfrm>
          <a:prstGeom prst="roundRect">
            <a:avLst>
              <a:gd name="adj" fmla="val 15775"/>
            </a:avLst>
          </a:prstGeom>
          <a:gradFill flip="none" rotWithShape="1">
            <a:gsLst>
              <a:gs pos="0">
                <a:srgbClr val="EA5532">
                  <a:lumMod val="97000"/>
                </a:srgbClr>
              </a:gs>
              <a:gs pos="39000">
                <a:srgbClr val="EA5532"/>
              </a:gs>
              <a:gs pos="52000">
                <a:srgbClr val="EA5532"/>
              </a:gs>
              <a:gs pos="100000">
                <a:srgbClr val="EE2A33"/>
              </a:gs>
            </a:gsLst>
            <a:lin ang="5400000" scaled="1"/>
            <a:tileRect/>
          </a:gradFill>
          <a:ln w="44450">
            <a:solidFill>
              <a:schemeClr val="bg1"/>
            </a:solidFill>
          </a:ln>
          <a:effectLst>
            <a:outerShdw blurRad="114300" dist="762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91440" rIns="0" bIns="91440" rtlCol="0" anchor="ctr" anchorCtr="0">
            <a:spAutoFit/>
          </a:bodyPr>
          <a:lstStyle/>
          <a:p>
            <a:pPr>
              <a:spcBef>
                <a:spcPts val="600"/>
              </a:spcBef>
              <a:buClr>
                <a:schemeClr val="bg1"/>
              </a:buClr>
              <a:buSzPct val="100000"/>
              <a:defRPr/>
            </a:pPr>
            <a:r>
              <a:rPr lang="en-GB" sz="1400" b="1" kern="0" dirty="0">
                <a:solidFill>
                  <a:schemeClr val="bg1"/>
                </a:solidFill>
              </a:rPr>
              <a:t>Guidelines</a:t>
            </a:r>
          </a:p>
          <a:p>
            <a:pPr marL="285750" indent="-285750">
              <a:spcBef>
                <a:spcPts val="600"/>
              </a:spcBef>
              <a:buClr>
                <a:schemeClr val="bg1"/>
              </a:buClr>
              <a:buSzPct val="100000"/>
              <a:buFont typeface="Arial" panose="020B0604020202020204" pitchFamily="34" charset="0"/>
              <a:buChar char="•"/>
              <a:defRPr/>
            </a:pPr>
            <a:r>
              <a:rPr lang="en-US" sz="1400" dirty="0">
                <a:solidFill>
                  <a:schemeClr val="bg1"/>
                </a:solidFill>
              </a:rPr>
              <a:t>No </a:t>
            </a:r>
            <a:r>
              <a:rPr lang="en-US" sz="1400" dirty="0" smtClean="0">
                <a:solidFill>
                  <a:schemeClr val="bg1"/>
                </a:solidFill>
              </a:rPr>
              <a:t>additional imaging</a:t>
            </a:r>
            <a:endParaRPr lang="en-US" sz="1400" dirty="0">
              <a:solidFill>
                <a:schemeClr val="bg1"/>
              </a:solidFill>
            </a:endParaRPr>
          </a:p>
        </p:txBody>
      </p:sp>
      <p:sp>
        <p:nvSpPr>
          <p:cNvPr id="57" name="Rounded Rectangle 56"/>
          <p:cNvSpPr/>
          <p:nvPr/>
        </p:nvSpPr>
        <p:spPr>
          <a:xfrm>
            <a:off x="4659889" y="3338495"/>
            <a:ext cx="1712296" cy="1544479"/>
          </a:xfrm>
          <a:prstGeom prst="roundRect">
            <a:avLst>
              <a:gd name="adj" fmla="val 11805"/>
            </a:avLst>
          </a:prstGeom>
          <a:gradFill flip="none" rotWithShape="1">
            <a:gsLst>
              <a:gs pos="0">
                <a:srgbClr val="EA5532">
                  <a:lumMod val="97000"/>
                </a:srgbClr>
              </a:gs>
              <a:gs pos="39000">
                <a:srgbClr val="EA5532"/>
              </a:gs>
              <a:gs pos="52000">
                <a:srgbClr val="EA5532"/>
              </a:gs>
              <a:gs pos="100000">
                <a:srgbClr val="EE2A33"/>
              </a:gs>
            </a:gsLst>
            <a:lin ang="5400000" scaled="1"/>
            <a:tileRect/>
          </a:gradFill>
          <a:ln w="44450">
            <a:solidFill>
              <a:schemeClr val="bg1"/>
            </a:solidFill>
          </a:ln>
          <a:effectLst>
            <a:outerShdw blurRad="114300" dist="762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91440" rIns="91440" bIns="91440" rtlCol="0" anchor="ctr" anchorCtr="0">
            <a:spAutoFit/>
          </a:bodyPr>
          <a:lstStyle/>
          <a:p>
            <a:pPr>
              <a:spcBef>
                <a:spcPts val="600"/>
              </a:spcBef>
              <a:buClr>
                <a:schemeClr val="bg1"/>
              </a:buClr>
              <a:buSzPct val="100000"/>
              <a:defRPr/>
            </a:pPr>
            <a:r>
              <a:rPr lang="en-GB" sz="1400" b="1" kern="0" dirty="0">
                <a:solidFill>
                  <a:schemeClr val="bg1"/>
                </a:solidFill>
              </a:rPr>
              <a:t>Guidelines</a:t>
            </a:r>
          </a:p>
          <a:p>
            <a:pPr marL="285750" indent="-285750">
              <a:spcBef>
                <a:spcPts val="600"/>
              </a:spcBef>
              <a:buClr>
                <a:schemeClr val="bg1"/>
              </a:buClr>
              <a:buSzPct val="100000"/>
              <a:buFont typeface="Arial" panose="020B0604020202020204" pitchFamily="34" charset="0"/>
              <a:buChar char="•"/>
              <a:defRPr/>
            </a:pPr>
            <a:r>
              <a:rPr lang="en-US" sz="1400" dirty="0">
                <a:solidFill>
                  <a:schemeClr val="bg1"/>
                </a:solidFill>
              </a:rPr>
              <a:t>Bone scan </a:t>
            </a:r>
          </a:p>
          <a:p>
            <a:pPr marL="285750" indent="-285750">
              <a:spcBef>
                <a:spcPts val="600"/>
              </a:spcBef>
              <a:buClr>
                <a:schemeClr val="bg1"/>
              </a:buClr>
              <a:buSzPct val="100000"/>
              <a:buFont typeface="Arial" panose="020B0604020202020204" pitchFamily="34" charset="0"/>
              <a:buChar char="•"/>
              <a:defRPr/>
            </a:pPr>
            <a:r>
              <a:rPr lang="en-US" sz="1400" dirty="0">
                <a:solidFill>
                  <a:schemeClr val="bg1"/>
                </a:solidFill>
              </a:rPr>
              <a:t>Cross-sectional imaging</a:t>
            </a:r>
          </a:p>
        </p:txBody>
      </p:sp>
      <p:sp>
        <p:nvSpPr>
          <p:cNvPr id="58" name="Rounded Rectangle 57"/>
          <p:cNvSpPr/>
          <p:nvPr/>
        </p:nvSpPr>
        <p:spPr>
          <a:xfrm>
            <a:off x="6573056" y="3359130"/>
            <a:ext cx="2321576" cy="2500610"/>
          </a:xfrm>
          <a:prstGeom prst="roundRect">
            <a:avLst>
              <a:gd name="adj" fmla="val 8885"/>
            </a:avLst>
          </a:prstGeom>
          <a:gradFill flip="none" rotWithShape="1">
            <a:gsLst>
              <a:gs pos="0">
                <a:srgbClr val="EA5532">
                  <a:lumMod val="97000"/>
                </a:srgbClr>
              </a:gs>
              <a:gs pos="39000">
                <a:srgbClr val="EA5532"/>
              </a:gs>
              <a:gs pos="52000">
                <a:srgbClr val="EA5532"/>
              </a:gs>
              <a:gs pos="100000">
                <a:srgbClr val="EE2A33"/>
              </a:gs>
            </a:gsLst>
            <a:lin ang="5400000" scaled="1"/>
            <a:tileRect/>
          </a:gradFill>
          <a:ln w="44450">
            <a:solidFill>
              <a:schemeClr val="bg1"/>
            </a:solidFill>
          </a:ln>
          <a:effectLst>
            <a:outerShdw blurRad="114300" dist="762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91440" rIns="91440" bIns="91440" rtlCol="0" anchor="ctr" anchorCtr="0">
            <a:spAutoFit/>
          </a:bodyPr>
          <a:lstStyle/>
          <a:p>
            <a:pPr>
              <a:spcBef>
                <a:spcPts val="600"/>
              </a:spcBef>
              <a:buClr>
                <a:schemeClr val="bg1"/>
              </a:buClr>
              <a:buSzPct val="100000"/>
              <a:defRPr/>
            </a:pPr>
            <a:r>
              <a:rPr lang="en-GB" sz="1400" b="1" kern="0" dirty="0">
                <a:solidFill>
                  <a:schemeClr val="bg1"/>
                </a:solidFill>
              </a:rPr>
              <a:t>Guidelines</a:t>
            </a:r>
          </a:p>
          <a:p>
            <a:pPr marL="285750" indent="-285750">
              <a:spcBef>
                <a:spcPts val="600"/>
              </a:spcBef>
              <a:buClr>
                <a:schemeClr val="bg1"/>
              </a:buClr>
              <a:buSzPct val="100000"/>
              <a:buFont typeface="Arial" panose="020B0604020202020204" pitchFamily="34" charset="0"/>
              <a:buChar char="•"/>
              <a:defRPr/>
            </a:pPr>
            <a:r>
              <a:rPr lang="en-US" sz="1400" dirty="0">
                <a:solidFill>
                  <a:schemeClr val="bg1"/>
                </a:solidFill>
              </a:rPr>
              <a:t>Prostate </a:t>
            </a:r>
            <a:r>
              <a:rPr lang="en-US" sz="1400" dirty="0" err="1">
                <a:solidFill>
                  <a:schemeClr val="bg1"/>
                </a:solidFill>
              </a:rPr>
              <a:t>mpMRI</a:t>
            </a:r>
            <a:r>
              <a:rPr lang="en-US" sz="1400" dirty="0">
                <a:solidFill>
                  <a:schemeClr val="bg1"/>
                </a:solidFill>
              </a:rPr>
              <a:t> for local staging</a:t>
            </a:r>
          </a:p>
          <a:p>
            <a:pPr marL="285750" indent="-285750">
              <a:spcBef>
                <a:spcPts val="600"/>
              </a:spcBef>
              <a:buClr>
                <a:schemeClr val="bg1"/>
              </a:buClr>
              <a:buSzPct val="100000"/>
              <a:buFont typeface="Arial" panose="020B0604020202020204" pitchFamily="34" charset="0"/>
              <a:buChar char="•"/>
              <a:defRPr/>
            </a:pPr>
            <a:r>
              <a:rPr lang="en-US" sz="1400" dirty="0">
                <a:solidFill>
                  <a:schemeClr val="bg1"/>
                </a:solidFill>
              </a:rPr>
              <a:t>CT/MRI and bone scan for up-front staging</a:t>
            </a:r>
          </a:p>
          <a:p>
            <a:pPr marL="285750" indent="-285750">
              <a:spcBef>
                <a:spcPts val="600"/>
              </a:spcBef>
              <a:buClr>
                <a:schemeClr val="bg1"/>
              </a:buClr>
              <a:buSzPct val="100000"/>
              <a:buFont typeface="Arial" panose="020B0604020202020204" pitchFamily="34" charset="0"/>
              <a:buChar char="•"/>
              <a:defRPr/>
            </a:pPr>
            <a:r>
              <a:rPr lang="en-US" sz="1400" dirty="0">
                <a:solidFill>
                  <a:schemeClr val="bg1"/>
                </a:solidFill>
              </a:rPr>
              <a:t>PET-scan not to be used for up-front staging</a:t>
            </a:r>
          </a:p>
        </p:txBody>
      </p:sp>
      <p:grpSp>
        <p:nvGrpSpPr>
          <p:cNvPr id="27" name="Group 26"/>
          <p:cNvGrpSpPr/>
          <p:nvPr/>
        </p:nvGrpSpPr>
        <p:grpSpPr>
          <a:xfrm>
            <a:off x="4659889" y="1964319"/>
            <a:ext cx="860283" cy="298490"/>
            <a:chOff x="4659889" y="1964319"/>
            <a:chExt cx="852151" cy="298490"/>
          </a:xfrm>
        </p:grpSpPr>
        <p:cxnSp>
          <p:nvCxnSpPr>
            <p:cNvPr id="99" name="Straight Arrow Connector 98"/>
            <p:cNvCxnSpPr/>
            <p:nvPr/>
          </p:nvCxnSpPr>
          <p:spPr>
            <a:xfrm>
              <a:off x="5510149" y="1964319"/>
              <a:ext cx="0" cy="298490"/>
            </a:xfrm>
            <a:prstGeom prst="straightConnector1">
              <a:avLst/>
            </a:prstGeom>
            <a:ln w="38100">
              <a:solidFill>
                <a:srgbClr val="EA5532"/>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4659889" y="1964319"/>
              <a:ext cx="852151" cy="0"/>
            </a:xfrm>
            <a:prstGeom prst="line">
              <a:avLst/>
            </a:prstGeom>
            <a:ln w="38100">
              <a:solidFill>
                <a:srgbClr val="EA5532"/>
              </a:solidFill>
            </a:ln>
          </p:spPr>
          <p:style>
            <a:lnRef idx="1">
              <a:schemeClr val="accent1"/>
            </a:lnRef>
            <a:fillRef idx="0">
              <a:schemeClr val="accent1"/>
            </a:fillRef>
            <a:effectRef idx="0">
              <a:schemeClr val="accent1"/>
            </a:effectRef>
            <a:fontRef idx="minor">
              <a:schemeClr val="tx1"/>
            </a:fontRef>
          </p:style>
        </p:cxnSp>
      </p:grpSp>
      <p:grpSp>
        <p:nvGrpSpPr>
          <p:cNvPr id="28" name="Group 27"/>
          <p:cNvGrpSpPr/>
          <p:nvPr/>
        </p:nvGrpSpPr>
        <p:grpSpPr>
          <a:xfrm>
            <a:off x="5483773" y="1964319"/>
            <a:ext cx="2250071" cy="298490"/>
            <a:chOff x="5483773" y="1964319"/>
            <a:chExt cx="2250071" cy="298490"/>
          </a:xfrm>
        </p:grpSpPr>
        <p:cxnSp>
          <p:nvCxnSpPr>
            <p:cNvPr id="14" name="Straight Arrow Connector 13"/>
            <p:cNvCxnSpPr/>
            <p:nvPr/>
          </p:nvCxnSpPr>
          <p:spPr>
            <a:xfrm>
              <a:off x="7715253" y="1964319"/>
              <a:ext cx="0" cy="298490"/>
            </a:xfrm>
            <a:prstGeom prst="straightConnector1">
              <a:avLst/>
            </a:prstGeom>
            <a:ln w="38100">
              <a:solidFill>
                <a:srgbClr val="EA5532"/>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5483773" y="1964319"/>
              <a:ext cx="2250071" cy="0"/>
            </a:xfrm>
            <a:prstGeom prst="line">
              <a:avLst/>
            </a:prstGeom>
            <a:ln w="38100">
              <a:solidFill>
                <a:srgbClr val="EA553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7108584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fade">
                                      <p:cBhvr>
                                        <p:cTn id="11" dur="500"/>
                                        <p:tgtEl>
                                          <p:spTgt spid="19"/>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98"/>
                                        </p:tgtEl>
                                        <p:attrNameLst>
                                          <p:attrName>style.visibility</p:attrName>
                                        </p:attrNameLst>
                                      </p:cBhvr>
                                      <p:to>
                                        <p:strVal val="visible"/>
                                      </p:to>
                                    </p:set>
                                    <p:animEffect transition="in" filter="fade">
                                      <p:cBhvr>
                                        <p:cTn id="19" dur="500"/>
                                        <p:tgtEl>
                                          <p:spTgt spid="98"/>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30"/>
                                        </p:tgtEl>
                                        <p:attrNameLst>
                                          <p:attrName>style.visibility</p:attrName>
                                        </p:attrNameLst>
                                      </p:cBhvr>
                                      <p:to>
                                        <p:strVal val="visible"/>
                                      </p:to>
                                    </p:set>
                                    <p:animEffect transition="in" filter="fade">
                                      <p:cBhvr>
                                        <p:cTn id="23" dur="500"/>
                                        <p:tgtEl>
                                          <p:spTgt spid="30"/>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100"/>
                                        </p:tgtEl>
                                        <p:attrNameLst>
                                          <p:attrName>style.visibility</p:attrName>
                                        </p:attrNameLst>
                                      </p:cBhvr>
                                      <p:to>
                                        <p:strVal val="visible"/>
                                      </p:to>
                                    </p:set>
                                    <p:animEffect transition="in" filter="fade">
                                      <p:cBhvr>
                                        <p:cTn id="27" dur="500"/>
                                        <p:tgtEl>
                                          <p:spTgt spid="100"/>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23"/>
                                        </p:tgtEl>
                                        <p:attrNameLst>
                                          <p:attrName>style.visibility</p:attrName>
                                        </p:attrNameLst>
                                      </p:cBhvr>
                                      <p:to>
                                        <p:strVal val="visible"/>
                                      </p:to>
                                    </p:set>
                                    <p:animEffect transition="in" filter="fade">
                                      <p:cBhvr>
                                        <p:cTn id="31" dur="500"/>
                                        <p:tgtEl>
                                          <p:spTgt spid="23"/>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97"/>
                                        </p:tgtEl>
                                        <p:attrNameLst>
                                          <p:attrName>style.visibility</p:attrName>
                                        </p:attrNameLst>
                                      </p:cBhvr>
                                      <p:to>
                                        <p:strVal val="visible"/>
                                      </p:to>
                                    </p:set>
                                    <p:animEffect transition="in" filter="fade">
                                      <p:cBhvr>
                                        <p:cTn id="35" dur="500"/>
                                        <p:tgtEl>
                                          <p:spTgt spid="97"/>
                                        </p:tgtEl>
                                      </p:cBhvr>
                                    </p:animEffect>
                                  </p:childTnLst>
                                </p:cTn>
                              </p:par>
                            </p:childTnLst>
                          </p:cTn>
                        </p:par>
                        <p:par>
                          <p:cTn id="36" fill="hold">
                            <p:stCondLst>
                              <p:cond delay="4000"/>
                            </p:stCondLst>
                            <p:childTnLst>
                              <p:par>
                                <p:cTn id="37" presetID="10" presetClass="entr" presetSubtype="0" fill="hold" grpId="0" nodeType="afterEffect">
                                  <p:stCondLst>
                                    <p:cond delay="0"/>
                                  </p:stCondLst>
                                  <p:childTnLst>
                                    <p:set>
                                      <p:cBhvr>
                                        <p:cTn id="38" dur="1" fill="hold">
                                          <p:stCondLst>
                                            <p:cond delay="0"/>
                                          </p:stCondLst>
                                        </p:cTn>
                                        <p:tgtEl>
                                          <p:spTgt spid="44"/>
                                        </p:tgtEl>
                                        <p:attrNameLst>
                                          <p:attrName>style.visibility</p:attrName>
                                        </p:attrNameLst>
                                      </p:cBhvr>
                                      <p:to>
                                        <p:strVal val="visible"/>
                                      </p:to>
                                    </p:set>
                                    <p:animEffect transition="in" filter="fade">
                                      <p:cBhvr>
                                        <p:cTn id="39" dur="500"/>
                                        <p:tgtEl>
                                          <p:spTgt spid="44"/>
                                        </p:tgtEl>
                                      </p:cBhvr>
                                    </p:animEffect>
                                  </p:childTnLst>
                                </p:cTn>
                              </p:par>
                            </p:childTnLst>
                          </p:cTn>
                        </p:par>
                        <p:par>
                          <p:cTn id="40" fill="hold">
                            <p:stCondLst>
                              <p:cond delay="4500"/>
                            </p:stCondLst>
                            <p:childTnLst>
                              <p:par>
                                <p:cTn id="41" presetID="10" presetClass="entr" presetSubtype="0" fill="hold" nodeType="afterEffect">
                                  <p:stCondLst>
                                    <p:cond delay="0"/>
                                  </p:stCondLst>
                                  <p:childTnLst>
                                    <p:set>
                                      <p:cBhvr>
                                        <p:cTn id="42" dur="1" fill="hold">
                                          <p:stCondLst>
                                            <p:cond delay="0"/>
                                          </p:stCondLst>
                                        </p:cTn>
                                        <p:tgtEl>
                                          <p:spTgt spid="27"/>
                                        </p:tgtEl>
                                        <p:attrNameLst>
                                          <p:attrName>style.visibility</p:attrName>
                                        </p:attrNameLst>
                                      </p:cBhvr>
                                      <p:to>
                                        <p:strVal val="visible"/>
                                      </p:to>
                                    </p:set>
                                    <p:animEffect transition="in" filter="fade">
                                      <p:cBhvr>
                                        <p:cTn id="43" dur="500"/>
                                        <p:tgtEl>
                                          <p:spTgt spid="27"/>
                                        </p:tgtEl>
                                      </p:cBhvr>
                                    </p:animEffect>
                                  </p:childTnLst>
                                </p:cTn>
                              </p:par>
                            </p:childTnLst>
                          </p:cTn>
                        </p:par>
                        <p:par>
                          <p:cTn id="44" fill="hold">
                            <p:stCondLst>
                              <p:cond delay="5000"/>
                            </p:stCondLst>
                            <p:childTnLst>
                              <p:par>
                                <p:cTn id="45" presetID="10" presetClass="entr" presetSubtype="0" fill="hold" grpId="0" nodeType="afterEffect">
                                  <p:stCondLst>
                                    <p:cond delay="0"/>
                                  </p:stCondLst>
                                  <p:childTnLst>
                                    <p:set>
                                      <p:cBhvr>
                                        <p:cTn id="46" dur="1" fill="hold">
                                          <p:stCondLst>
                                            <p:cond delay="0"/>
                                          </p:stCondLst>
                                        </p:cTn>
                                        <p:tgtEl>
                                          <p:spTgt spid="24"/>
                                        </p:tgtEl>
                                        <p:attrNameLst>
                                          <p:attrName>style.visibility</p:attrName>
                                        </p:attrNameLst>
                                      </p:cBhvr>
                                      <p:to>
                                        <p:strVal val="visible"/>
                                      </p:to>
                                    </p:set>
                                    <p:animEffect transition="in" filter="fade">
                                      <p:cBhvr>
                                        <p:cTn id="47" dur="500"/>
                                        <p:tgtEl>
                                          <p:spTgt spid="24"/>
                                        </p:tgtEl>
                                      </p:cBhvr>
                                    </p:animEffect>
                                  </p:childTnLst>
                                </p:cTn>
                              </p:par>
                            </p:childTnLst>
                          </p:cTn>
                        </p:par>
                        <p:par>
                          <p:cTn id="48" fill="hold">
                            <p:stCondLst>
                              <p:cond delay="5500"/>
                            </p:stCondLst>
                            <p:childTnLst>
                              <p:par>
                                <p:cTn id="49" presetID="10" presetClass="entr" presetSubtype="0" fill="hold" nodeType="afterEffect">
                                  <p:stCondLst>
                                    <p:cond delay="0"/>
                                  </p:stCondLst>
                                  <p:childTnLst>
                                    <p:set>
                                      <p:cBhvr>
                                        <p:cTn id="50" dur="1" fill="hold">
                                          <p:stCondLst>
                                            <p:cond delay="0"/>
                                          </p:stCondLst>
                                        </p:cTn>
                                        <p:tgtEl>
                                          <p:spTgt spid="96"/>
                                        </p:tgtEl>
                                        <p:attrNameLst>
                                          <p:attrName>style.visibility</p:attrName>
                                        </p:attrNameLst>
                                      </p:cBhvr>
                                      <p:to>
                                        <p:strVal val="visible"/>
                                      </p:to>
                                    </p:set>
                                    <p:animEffect transition="in" filter="fade">
                                      <p:cBhvr>
                                        <p:cTn id="51" dur="500"/>
                                        <p:tgtEl>
                                          <p:spTgt spid="96"/>
                                        </p:tgtEl>
                                      </p:cBhvr>
                                    </p:animEffect>
                                  </p:childTnLst>
                                </p:cTn>
                              </p:par>
                            </p:childTnLst>
                          </p:cTn>
                        </p:par>
                        <p:par>
                          <p:cTn id="52" fill="hold">
                            <p:stCondLst>
                              <p:cond delay="6000"/>
                            </p:stCondLst>
                            <p:childTnLst>
                              <p:par>
                                <p:cTn id="53" presetID="10" presetClass="entr" presetSubtype="0" fill="hold" grpId="0" nodeType="afterEffect">
                                  <p:stCondLst>
                                    <p:cond delay="0"/>
                                  </p:stCondLst>
                                  <p:childTnLst>
                                    <p:set>
                                      <p:cBhvr>
                                        <p:cTn id="54" dur="1" fill="hold">
                                          <p:stCondLst>
                                            <p:cond delay="0"/>
                                          </p:stCondLst>
                                        </p:cTn>
                                        <p:tgtEl>
                                          <p:spTgt spid="57"/>
                                        </p:tgtEl>
                                        <p:attrNameLst>
                                          <p:attrName>style.visibility</p:attrName>
                                        </p:attrNameLst>
                                      </p:cBhvr>
                                      <p:to>
                                        <p:strVal val="visible"/>
                                      </p:to>
                                    </p:set>
                                    <p:animEffect transition="in" filter="fade">
                                      <p:cBhvr>
                                        <p:cTn id="55" dur="500"/>
                                        <p:tgtEl>
                                          <p:spTgt spid="57"/>
                                        </p:tgtEl>
                                      </p:cBhvr>
                                    </p:animEffect>
                                  </p:childTnLst>
                                </p:cTn>
                              </p:par>
                            </p:childTnLst>
                          </p:cTn>
                        </p:par>
                        <p:par>
                          <p:cTn id="56" fill="hold">
                            <p:stCondLst>
                              <p:cond delay="6500"/>
                            </p:stCondLst>
                            <p:childTnLst>
                              <p:par>
                                <p:cTn id="57" presetID="10" presetClass="entr" presetSubtype="0" fill="hold" nodeType="afterEffect">
                                  <p:stCondLst>
                                    <p:cond delay="0"/>
                                  </p:stCondLst>
                                  <p:childTnLst>
                                    <p:set>
                                      <p:cBhvr>
                                        <p:cTn id="58" dur="1" fill="hold">
                                          <p:stCondLst>
                                            <p:cond delay="0"/>
                                          </p:stCondLst>
                                        </p:cTn>
                                        <p:tgtEl>
                                          <p:spTgt spid="28"/>
                                        </p:tgtEl>
                                        <p:attrNameLst>
                                          <p:attrName>style.visibility</p:attrName>
                                        </p:attrNameLst>
                                      </p:cBhvr>
                                      <p:to>
                                        <p:strVal val="visible"/>
                                      </p:to>
                                    </p:set>
                                    <p:animEffect transition="in" filter="fade">
                                      <p:cBhvr>
                                        <p:cTn id="59" dur="500"/>
                                        <p:tgtEl>
                                          <p:spTgt spid="28"/>
                                        </p:tgtEl>
                                      </p:cBhvr>
                                    </p:animEffect>
                                  </p:childTnLst>
                                </p:cTn>
                              </p:par>
                            </p:childTnLst>
                          </p:cTn>
                        </p:par>
                        <p:par>
                          <p:cTn id="60" fill="hold">
                            <p:stCondLst>
                              <p:cond delay="7000"/>
                            </p:stCondLst>
                            <p:childTnLst>
                              <p:par>
                                <p:cTn id="61" presetID="10" presetClass="entr" presetSubtype="0" fill="hold" grpId="0" nodeType="afterEffect">
                                  <p:stCondLst>
                                    <p:cond delay="0"/>
                                  </p:stCondLst>
                                  <p:childTnLst>
                                    <p:set>
                                      <p:cBhvr>
                                        <p:cTn id="62" dur="1" fill="hold">
                                          <p:stCondLst>
                                            <p:cond delay="0"/>
                                          </p:stCondLst>
                                        </p:cTn>
                                        <p:tgtEl>
                                          <p:spTgt spid="25"/>
                                        </p:tgtEl>
                                        <p:attrNameLst>
                                          <p:attrName>style.visibility</p:attrName>
                                        </p:attrNameLst>
                                      </p:cBhvr>
                                      <p:to>
                                        <p:strVal val="visible"/>
                                      </p:to>
                                    </p:set>
                                    <p:animEffect transition="in" filter="fade">
                                      <p:cBhvr>
                                        <p:cTn id="63" dur="500"/>
                                        <p:tgtEl>
                                          <p:spTgt spid="25"/>
                                        </p:tgtEl>
                                      </p:cBhvr>
                                    </p:animEffect>
                                  </p:childTnLst>
                                </p:cTn>
                              </p:par>
                            </p:childTnLst>
                          </p:cTn>
                        </p:par>
                        <p:par>
                          <p:cTn id="64" fill="hold">
                            <p:stCondLst>
                              <p:cond delay="7500"/>
                            </p:stCondLst>
                            <p:childTnLst>
                              <p:par>
                                <p:cTn id="65" presetID="10" presetClass="entr" presetSubtype="0" fill="hold" nodeType="afterEffect">
                                  <p:stCondLst>
                                    <p:cond delay="0"/>
                                  </p:stCondLst>
                                  <p:childTnLst>
                                    <p:set>
                                      <p:cBhvr>
                                        <p:cTn id="66" dur="1" fill="hold">
                                          <p:stCondLst>
                                            <p:cond delay="0"/>
                                          </p:stCondLst>
                                        </p:cTn>
                                        <p:tgtEl>
                                          <p:spTgt spid="69"/>
                                        </p:tgtEl>
                                        <p:attrNameLst>
                                          <p:attrName>style.visibility</p:attrName>
                                        </p:attrNameLst>
                                      </p:cBhvr>
                                      <p:to>
                                        <p:strVal val="visible"/>
                                      </p:to>
                                    </p:set>
                                    <p:animEffect transition="in" filter="fade">
                                      <p:cBhvr>
                                        <p:cTn id="67" dur="500"/>
                                        <p:tgtEl>
                                          <p:spTgt spid="69"/>
                                        </p:tgtEl>
                                      </p:cBhvr>
                                    </p:animEffect>
                                  </p:childTnLst>
                                </p:cTn>
                              </p:par>
                            </p:childTnLst>
                          </p:cTn>
                        </p:par>
                        <p:par>
                          <p:cTn id="68" fill="hold">
                            <p:stCondLst>
                              <p:cond delay="8000"/>
                            </p:stCondLst>
                            <p:childTnLst>
                              <p:par>
                                <p:cTn id="69" presetID="10" presetClass="entr" presetSubtype="0" fill="hold" grpId="0" nodeType="afterEffect">
                                  <p:stCondLst>
                                    <p:cond delay="0"/>
                                  </p:stCondLst>
                                  <p:childTnLst>
                                    <p:set>
                                      <p:cBhvr>
                                        <p:cTn id="70" dur="1" fill="hold">
                                          <p:stCondLst>
                                            <p:cond delay="0"/>
                                          </p:stCondLst>
                                        </p:cTn>
                                        <p:tgtEl>
                                          <p:spTgt spid="58"/>
                                        </p:tgtEl>
                                        <p:attrNameLst>
                                          <p:attrName>style.visibility</p:attrName>
                                        </p:attrNameLst>
                                      </p:cBhvr>
                                      <p:to>
                                        <p:strVal val="visible"/>
                                      </p:to>
                                    </p:set>
                                    <p:animEffect transition="in" filter="fade">
                                      <p:cBhvr>
                                        <p:cTn id="71"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2" grpId="0"/>
      <p:bldP spid="23" grpId="0"/>
      <p:bldP spid="24" grpId="0"/>
      <p:bldP spid="25" grpId="0"/>
      <p:bldP spid="30" grpId="0" animBg="1"/>
      <p:bldP spid="44" grpId="0" animBg="1"/>
      <p:bldP spid="57" grpId="0" animBg="1"/>
      <p:bldP spid="58"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4461" y="286656"/>
            <a:ext cx="7101839" cy="638348"/>
          </a:xfrm>
        </p:spPr>
        <p:txBody>
          <a:bodyPr>
            <a:noAutofit/>
          </a:bodyPr>
          <a:lstStyle/>
          <a:p>
            <a:r>
              <a:rPr lang="en-US" sz="3000" b="1" dirty="0">
                <a:solidFill>
                  <a:schemeClr val="accent2">
                    <a:lumMod val="50000"/>
                  </a:schemeClr>
                </a:solidFill>
                <a:latin typeface="+mn-lt"/>
              </a:rPr>
              <a:t>Prostate Cancer Staging: </a:t>
            </a:r>
            <a:r>
              <a:rPr lang="en-US" sz="3000" b="1" dirty="0" err="1" smtClean="0">
                <a:solidFill>
                  <a:schemeClr val="accent2">
                    <a:lumMod val="50000"/>
                  </a:schemeClr>
                </a:solidFill>
                <a:latin typeface="+mn-lt"/>
              </a:rPr>
              <a:t>Tumour</a:t>
            </a:r>
            <a:r>
              <a:rPr lang="en-US" sz="3000" b="1" dirty="0">
                <a:solidFill>
                  <a:schemeClr val="accent2">
                    <a:lumMod val="50000"/>
                  </a:schemeClr>
                </a:solidFill>
                <a:latin typeface="+mn-lt"/>
              </a:rPr>
              <a:t>, Node, Metastasis Classification</a:t>
            </a:r>
          </a:p>
        </p:txBody>
      </p:sp>
      <p:sp>
        <p:nvSpPr>
          <p:cNvPr id="7" name="TextBox 6"/>
          <p:cNvSpPr txBox="1"/>
          <p:nvPr/>
        </p:nvSpPr>
        <p:spPr>
          <a:xfrm>
            <a:off x="475990" y="1050966"/>
            <a:ext cx="8210810" cy="338554"/>
          </a:xfrm>
          <a:prstGeom prst="rect">
            <a:avLst/>
          </a:prstGeom>
          <a:noFill/>
        </p:spPr>
        <p:txBody>
          <a:bodyPr wrap="square" rtlCol="0">
            <a:spAutoFit/>
          </a:bodyPr>
          <a:lstStyle/>
          <a:p>
            <a:pPr algn="ctr"/>
            <a:r>
              <a:rPr lang="en-US" sz="1600" b="1" dirty="0"/>
              <a:t>TNM classification of prostate cancer</a:t>
            </a:r>
            <a:r>
              <a:rPr lang="en-US" sz="1600" b="1" baseline="30000" dirty="0"/>
              <a:t>1</a:t>
            </a:r>
          </a:p>
        </p:txBody>
      </p:sp>
      <p:sp>
        <p:nvSpPr>
          <p:cNvPr id="8" name="TextBox 7"/>
          <p:cNvSpPr txBox="1"/>
          <p:nvPr/>
        </p:nvSpPr>
        <p:spPr>
          <a:xfrm>
            <a:off x="7226300" y="6042740"/>
            <a:ext cx="1739579" cy="246221"/>
          </a:xfrm>
          <a:prstGeom prst="rect">
            <a:avLst/>
          </a:prstGeom>
          <a:noFill/>
        </p:spPr>
        <p:txBody>
          <a:bodyPr wrap="none" rtlCol="0">
            <a:spAutoFit/>
          </a:bodyPr>
          <a:lstStyle/>
          <a:p>
            <a:r>
              <a:rPr lang="en-GB" sz="1000" dirty="0"/>
              <a:t>Adapted from Mottet, 2015</a:t>
            </a:r>
            <a:r>
              <a:rPr lang="en-GB" sz="1000" baseline="30000" dirty="0"/>
              <a:t>1</a:t>
            </a:r>
          </a:p>
        </p:txBody>
      </p:sp>
      <p:sp>
        <p:nvSpPr>
          <p:cNvPr id="10" name="Text Box 139"/>
          <p:cNvSpPr txBox="1">
            <a:spLocks noChangeArrowheads="1"/>
          </p:cNvSpPr>
          <p:nvPr/>
        </p:nvSpPr>
        <p:spPr bwMode="auto">
          <a:xfrm>
            <a:off x="88650" y="6375146"/>
            <a:ext cx="7303461" cy="2154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0" algn="ctr">
                <a:solidFill>
                  <a:srgbClr val="000000"/>
                </a:solidFill>
                <a:miter lim="800000"/>
                <a:headEnd/>
                <a:tailEnd/>
              </a14:hiddenLine>
            </a:ext>
          </a:extLst>
        </p:spPr>
        <p:txBody>
          <a:bodyPr wrap="square" anchor="b">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marL="228600" lvl="0" indent="-228600" defTabSz="457200">
              <a:buFontTx/>
              <a:buAutoNum type="arabicPeriod"/>
              <a:defRPr/>
            </a:pPr>
            <a:r>
              <a:rPr lang="en-US" sz="800" dirty="0">
                <a:latin typeface="+mn-lt"/>
              </a:rPr>
              <a:t>http://uroweb.org/wp-content/uploads/09-Prostate-Cancer_LR.pdf. Accessed April 8, 2016.</a:t>
            </a:r>
            <a:endParaRPr lang="en-US" sz="800" dirty="0">
              <a:solidFill>
                <a:prstClr val="black"/>
              </a:solidFill>
              <a:latin typeface="+mn-lt"/>
            </a:endParaRPr>
          </a:p>
        </p:txBody>
      </p:sp>
      <p:sp>
        <p:nvSpPr>
          <p:cNvPr id="11" name="Pentagon 10"/>
          <p:cNvSpPr/>
          <p:nvPr/>
        </p:nvSpPr>
        <p:spPr>
          <a:xfrm>
            <a:off x="-43103" y="1020483"/>
            <a:ext cx="696685" cy="387508"/>
          </a:xfrm>
          <a:prstGeom prst="homePlate">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10800000" scaled="1"/>
            <a:tileRect/>
          </a:gradFill>
          <a:ln>
            <a:no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sz="1600" dirty="0"/>
          </a:p>
        </p:txBody>
      </p:sp>
      <p:sp>
        <p:nvSpPr>
          <p:cNvPr id="13" name="TextBox 12"/>
          <p:cNvSpPr txBox="1"/>
          <p:nvPr/>
        </p:nvSpPr>
        <p:spPr>
          <a:xfrm>
            <a:off x="-27384" y="1044960"/>
            <a:ext cx="455381" cy="338554"/>
          </a:xfrm>
          <a:prstGeom prst="rect">
            <a:avLst/>
          </a:prstGeom>
          <a:noFill/>
        </p:spPr>
        <p:txBody>
          <a:bodyPr wrap="none" rtlCol="0">
            <a:spAutoFit/>
          </a:bodyPr>
          <a:lstStyle/>
          <a:p>
            <a:r>
              <a:rPr lang="en-GB" sz="1600" spc="-38" dirty="0" smtClean="0">
                <a:solidFill>
                  <a:srgbClr val="A7381D"/>
                </a:solidFill>
                <a:ea typeface="+mj-ea"/>
                <a:cs typeface="+mj-cs"/>
              </a:rPr>
              <a:t>2/5</a:t>
            </a:r>
            <a:endParaRPr lang="en-IN" sz="1600" spc="-38" dirty="0">
              <a:solidFill>
                <a:srgbClr val="A7381D"/>
              </a:solidFill>
              <a:ea typeface="+mj-ea"/>
              <a:cs typeface="+mj-cs"/>
            </a:endParaRPr>
          </a:p>
        </p:txBody>
      </p:sp>
      <p:sp>
        <p:nvSpPr>
          <p:cNvPr id="12" name="TextBox 11"/>
          <p:cNvSpPr txBox="1"/>
          <p:nvPr/>
        </p:nvSpPr>
        <p:spPr>
          <a:xfrm>
            <a:off x="172764" y="6160693"/>
            <a:ext cx="5407572" cy="276999"/>
          </a:xfrm>
          <a:prstGeom prst="rect">
            <a:avLst/>
          </a:prstGeom>
          <a:noFill/>
        </p:spPr>
        <p:txBody>
          <a:bodyPr wrap="square" rtlCol="0">
            <a:spAutoFit/>
          </a:bodyPr>
          <a:lstStyle/>
          <a:p>
            <a:pPr defTabSz="457200"/>
            <a:r>
              <a:rPr lang="en-GB" sz="1200" dirty="0">
                <a:solidFill>
                  <a:prstClr val="black"/>
                </a:solidFill>
              </a:rPr>
              <a:t>TNM, tumour, node, metastasis.</a:t>
            </a:r>
          </a:p>
        </p:txBody>
      </p:sp>
      <p:sp>
        <p:nvSpPr>
          <p:cNvPr id="49" name="AutoShape 37"/>
          <p:cNvSpPr>
            <a:spLocks noChangeAspect="1" noChangeArrowheads="1" noTextEdit="1"/>
          </p:cNvSpPr>
          <p:nvPr/>
        </p:nvSpPr>
        <p:spPr bwMode="auto">
          <a:xfrm>
            <a:off x="533400" y="1516063"/>
            <a:ext cx="4686300" cy="4649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113" name="Group 112"/>
          <p:cNvGrpSpPr/>
          <p:nvPr/>
        </p:nvGrpSpPr>
        <p:grpSpPr>
          <a:xfrm>
            <a:off x="5451475" y="1501775"/>
            <a:ext cx="3424238" cy="1798638"/>
            <a:chOff x="5324475" y="1501775"/>
            <a:chExt cx="3424238" cy="1798638"/>
          </a:xfrm>
          <a:effectLst>
            <a:outerShdw blurRad="114300" dist="76200" dir="5400000" algn="ctr" rotWithShape="0">
              <a:srgbClr val="000000">
                <a:alpha val="29000"/>
              </a:srgbClr>
            </a:outerShdw>
          </a:effectLst>
        </p:grpSpPr>
        <p:sp>
          <p:nvSpPr>
            <p:cNvPr id="82" name="AutoShape 71"/>
            <p:cNvSpPr>
              <a:spLocks noChangeAspect="1" noChangeArrowheads="1" noTextEdit="1"/>
            </p:cNvSpPr>
            <p:nvPr/>
          </p:nvSpPr>
          <p:spPr bwMode="auto">
            <a:xfrm>
              <a:off x="5327650" y="1501775"/>
              <a:ext cx="3421063" cy="1795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Line 73"/>
            <p:cNvSpPr>
              <a:spLocks noChangeShapeType="1"/>
            </p:cNvSpPr>
            <p:nvPr/>
          </p:nvSpPr>
          <p:spPr bwMode="auto">
            <a:xfrm>
              <a:off x="5324475" y="2038350"/>
              <a:ext cx="3421063" cy="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4" name="Freeform 74"/>
            <p:cNvSpPr>
              <a:spLocks/>
            </p:cNvSpPr>
            <p:nvPr/>
          </p:nvSpPr>
          <p:spPr bwMode="auto">
            <a:xfrm>
              <a:off x="5324475" y="1501775"/>
              <a:ext cx="3417888" cy="403742"/>
            </a:xfrm>
            <a:custGeom>
              <a:avLst/>
              <a:gdLst>
                <a:gd name="T0" fmla="*/ 1043 w 1100"/>
                <a:gd name="T1" fmla="*/ 0 h 173"/>
                <a:gd name="T2" fmla="*/ 57 w 1100"/>
                <a:gd name="T3" fmla="*/ 0 h 173"/>
                <a:gd name="T4" fmla="*/ 0 w 1100"/>
                <a:gd name="T5" fmla="*/ 57 h 173"/>
                <a:gd name="T6" fmla="*/ 0 w 1100"/>
                <a:gd name="T7" fmla="*/ 173 h 173"/>
                <a:gd name="T8" fmla="*/ 1100 w 1100"/>
                <a:gd name="T9" fmla="*/ 173 h 173"/>
                <a:gd name="T10" fmla="*/ 1100 w 1100"/>
                <a:gd name="T11" fmla="*/ 57 h 173"/>
                <a:gd name="T12" fmla="*/ 1043 w 1100"/>
                <a:gd name="T13" fmla="*/ 0 h 173"/>
              </a:gdLst>
              <a:ahLst/>
              <a:cxnLst>
                <a:cxn ang="0">
                  <a:pos x="T0" y="T1"/>
                </a:cxn>
                <a:cxn ang="0">
                  <a:pos x="T2" y="T3"/>
                </a:cxn>
                <a:cxn ang="0">
                  <a:pos x="T4" y="T5"/>
                </a:cxn>
                <a:cxn ang="0">
                  <a:pos x="T6" y="T7"/>
                </a:cxn>
                <a:cxn ang="0">
                  <a:pos x="T8" y="T9"/>
                </a:cxn>
                <a:cxn ang="0">
                  <a:pos x="T10" y="T11"/>
                </a:cxn>
                <a:cxn ang="0">
                  <a:pos x="T12" y="T13"/>
                </a:cxn>
              </a:cxnLst>
              <a:rect l="0" t="0" r="r" b="b"/>
              <a:pathLst>
                <a:path w="1100" h="173">
                  <a:moveTo>
                    <a:pt x="1043" y="0"/>
                  </a:moveTo>
                  <a:cubicBezTo>
                    <a:pt x="57" y="0"/>
                    <a:pt x="57" y="0"/>
                    <a:pt x="57" y="0"/>
                  </a:cubicBezTo>
                  <a:cubicBezTo>
                    <a:pt x="26" y="0"/>
                    <a:pt x="0" y="25"/>
                    <a:pt x="0" y="57"/>
                  </a:cubicBezTo>
                  <a:cubicBezTo>
                    <a:pt x="0" y="173"/>
                    <a:pt x="0" y="173"/>
                    <a:pt x="0" y="173"/>
                  </a:cubicBezTo>
                  <a:cubicBezTo>
                    <a:pt x="1100" y="173"/>
                    <a:pt x="1100" y="173"/>
                    <a:pt x="1100" y="173"/>
                  </a:cubicBezTo>
                  <a:cubicBezTo>
                    <a:pt x="1100" y="57"/>
                    <a:pt x="1100" y="57"/>
                    <a:pt x="1100" y="57"/>
                  </a:cubicBezTo>
                  <a:cubicBezTo>
                    <a:pt x="1100" y="25"/>
                    <a:pt x="1075" y="0"/>
                    <a:pt x="1043" y="0"/>
                  </a:cubicBezTo>
                </a:path>
              </a:pathLst>
            </a:custGeom>
            <a:solidFill>
              <a:srgbClr val="E955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Freeform 75"/>
            <p:cNvSpPr>
              <a:spLocks/>
            </p:cNvSpPr>
            <p:nvPr/>
          </p:nvSpPr>
          <p:spPr bwMode="auto">
            <a:xfrm>
              <a:off x="5324475" y="1900754"/>
              <a:ext cx="3417888" cy="1399659"/>
            </a:xfrm>
            <a:custGeom>
              <a:avLst/>
              <a:gdLst>
                <a:gd name="T0" fmla="*/ 1100 w 1100"/>
                <a:gd name="T1" fmla="*/ 0 h 397"/>
                <a:gd name="T2" fmla="*/ 1100 w 1100"/>
                <a:gd name="T3" fmla="*/ 340 h 397"/>
                <a:gd name="T4" fmla="*/ 1043 w 1100"/>
                <a:gd name="T5" fmla="*/ 397 h 397"/>
                <a:gd name="T6" fmla="*/ 57 w 1100"/>
                <a:gd name="T7" fmla="*/ 397 h 397"/>
                <a:gd name="T8" fmla="*/ 0 w 1100"/>
                <a:gd name="T9" fmla="*/ 340 h 397"/>
                <a:gd name="T10" fmla="*/ 0 w 1100"/>
                <a:gd name="T11" fmla="*/ 0 h 397"/>
                <a:gd name="T12" fmla="*/ 1100 w 1100"/>
                <a:gd name="T13" fmla="*/ 0 h 397"/>
              </a:gdLst>
              <a:ahLst/>
              <a:cxnLst>
                <a:cxn ang="0">
                  <a:pos x="T0" y="T1"/>
                </a:cxn>
                <a:cxn ang="0">
                  <a:pos x="T2" y="T3"/>
                </a:cxn>
                <a:cxn ang="0">
                  <a:pos x="T4" y="T5"/>
                </a:cxn>
                <a:cxn ang="0">
                  <a:pos x="T6" y="T7"/>
                </a:cxn>
                <a:cxn ang="0">
                  <a:pos x="T8" y="T9"/>
                </a:cxn>
                <a:cxn ang="0">
                  <a:pos x="T10" y="T11"/>
                </a:cxn>
                <a:cxn ang="0">
                  <a:pos x="T12" y="T13"/>
                </a:cxn>
              </a:cxnLst>
              <a:rect l="0" t="0" r="r" b="b"/>
              <a:pathLst>
                <a:path w="1100" h="397">
                  <a:moveTo>
                    <a:pt x="1100" y="0"/>
                  </a:moveTo>
                  <a:cubicBezTo>
                    <a:pt x="1100" y="340"/>
                    <a:pt x="1100" y="340"/>
                    <a:pt x="1100" y="340"/>
                  </a:cubicBezTo>
                  <a:cubicBezTo>
                    <a:pt x="1100" y="372"/>
                    <a:pt x="1075" y="397"/>
                    <a:pt x="1043" y="397"/>
                  </a:cubicBezTo>
                  <a:cubicBezTo>
                    <a:pt x="57" y="397"/>
                    <a:pt x="57" y="397"/>
                    <a:pt x="57" y="397"/>
                  </a:cubicBezTo>
                  <a:cubicBezTo>
                    <a:pt x="26" y="397"/>
                    <a:pt x="0" y="372"/>
                    <a:pt x="0" y="340"/>
                  </a:cubicBezTo>
                  <a:cubicBezTo>
                    <a:pt x="0" y="0"/>
                    <a:pt x="0" y="0"/>
                    <a:pt x="0" y="0"/>
                  </a:cubicBezTo>
                  <a:lnTo>
                    <a:pt x="1100" y="0"/>
                  </a:lnTo>
                  <a:close/>
                </a:path>
              </a:pathLst>
            </a:custGeom>
            <a:solidFill>
              <a:srgbClr val="FBCB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Line 76"/>
            <p:cNvSpPr>
              <a:spLocks noChangeShapeType="1"/>
            </p:cNvSpPr>
            <p:nvPr/>
          </p:nvSpPr>
          <p:spPr bwMode="auto">
            <a:xfrm>
              <a:off x="5324475" y="2566988"/>
              <a:ext cx="3417888" cy="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7" name="Line 77"/>
            <p:cNvSpPr>
              <a:spLocks noChangeShapeType="1"/>
            </p:cNvSpPr>
            <p:nvPr/>
          </p:nvSpPr>
          <p:spPr bwMode="auto">
            <a:xfrm>
              <a:off x="5324475" y="2930525"/>
              <a:ext cx="3417888" cy="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5" name="Line 76"/>
            <p:cNvSpPr>
              <a:spLocks noChangeShapeType="1"/>
            </p:cNvSpPr>
            <p:nvPr/>
          </p:nvSpPr>
          <p:spPr bwMode="auto">
            <a:xfrm>
              <a:off x="5324475" y="1900754"/>
              <a:ext cx="3417888" cy="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14" name="Group 113"/>
          <p:cNvGrpSpPr/>
          <p:nvPr/>
        </p:nvGrpSpPr>
        <p:grpSpPr>
          <a:xfrm>
            <a:off x="5454650" y="3607882"/>
            <a:ext cx="3424238" cy="2392890"/>
            <a:chOff x="5327650" y="3495675"/>
            <a:chExt cx="3424238" cy="2539538"/>
          </a:xfrm>
          <a:effectLst>
            <a:outerShdw blurRad="114300" dist="76200" dir="5400000" algn="ctr" rotWithShape="0">
              <a:srgbClr val="000000">
                <a:alpha val="29000"/>
              </a:srgbClr>
            </a:outerShdw>
          </a:effectLst>
        </p:grpSpPr>
        <p:sp>
          <p:nvSpPr>
            <p:cNvPr id="96" name="AutoShape 86"/>
            <p:cNvSpPr>
              <a:spLocks noChangeAspect="1" noChangeArrowheads="1" noTextEdit="1"/>
            </p:cNvSpPr>
            <p:nvPr/>
          </p:nvSpPr>
          <p:spPr bwMode="auto">
            <a:xfrm>
              <a:off x="5327650" y="3495675"/>
              <a:ext cx="3421063" cy="2203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Line 88"/>
            <p:cNvSpPr>
              <a:spLocks noChangeShapeType="1"/>
            </p:cNvSpPr>
            <p:nvPr/>
          </p:nvSpPr>
          <p:spPr bwMode="auto">
            <a:xfrm>
              <a:off x="5330825" y="4030663"/>
              <a:ext cx="3421063" cy="0"/>
            </a:xfrm>
            <a:prstGeom prst="line">
              <a:avLst/>
            </a:prstGeom>
            <a:noFill/>
            <a:ln w="1111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8" name="Freeform 89"/>
            <p:cNvSpPr>
              <a:spLocks/>
            </p:cNvSpPr>
            <p:nvPr/>
          </p:nvSpPr>
          <p:spPr bwMode="auto">
            <a:xfrm>
              <a:off x="5330825" y="3495676"/>
              <a:ext cx="3417888" cy="417514"/>
            </a:xfrm>
            <a:custGeom>
              <a:avLst/>
              <a:gdLst>
                <a:gd name="T0" fmla="*/ 1043 w 1100"/>
                <a:gd name="T1" fmla="*/ 0 h 173"/>
                <a:gd name="T2" fmla="*/ 57 w 1100"/>
                <a:gd name="T3" fmla="*/ 0 h 173"/>
                <a:gd name="T4" fmla="*/ 0 w 1100"/>
                <a:gd name="T5" fmla="*/ 57 h 173"/>
                <a:gd name="T6" fmla="*/ 0 w 1100"/>
                <a:gd name="T7" fmla="*/ 173 h 173"/>
                <a:gd name="T8" fmla="*/ 1100 w 1100"/>
                <a:gd name="T9" fmla="*/ 173 h 173"/>
                <a:gd name="T10" fmla="*/ 1100 w 1100"/>
                <a:gd name="T11" fmla="*/ 57 h 173"/>
                <a:gd name="T12" fmla="*/ 1043 w 1100"/>
                <a:gd name="T13" fmla="*/ 0 h 173"/>
              </a:gdLst>
              <a:ahLst/>
              <a:cxnLst>
                <a:cxn ang="0">
                  <a:pos x="T0" y="T1"/>
                </a:cxn>
                <a:cxn ang="0">
                  <a:pos x="T2" y="T3"/>
                </a:cxn>
                <a:cxn ang="0">
                  <a:pos x="T4" y="T5"/>
                </a:cxn>
                <a:cxn ang="0">
                  <a:pos x="T6" y="T7"/>
                </a:cxn>
                <a:cxn ang="0">
                  <a:pos x="T8" y="T9"/>
                </a:cxn>
                <a:cxn ang="0">
                  <a:pos x="T10" y="T11"/>
                </a:cxn>
                <a:cxn ang="0">
                  <a:pos x="T12" y="T13"/>
                </a:cxn>
              </a:cxnLst>
              <a:rect l="0" t="0" r="r" b="b"/>
              <a:pathLst>
                <a:path w="1100" h="173">
                  <a:moveTo>
                    <a:pt x="1043" y="0"/>
                  </a:moveTo>
                  <a:cubicBezTo>
                    <a:pt x="57" y="0"/>
                    <a:pt x="57" y="0"/>
                    <a:pt x="57" y="0"/>
                  </a:cubicBezTo>
                  <a:cubicBezTo>
                    <a:pt x="26" y="0"/>
                    <a:pt x="0" y="25"/>
                    <a:pt x="0" y="57"/>
                  </a:cubicBezTo>
                  <a:cubicBezTo>
                    <a:pt x="0" y="173"/>
                    <a:pt x="0" y="173"/>
                    <a:pt x="0" y="173"/>
                  </a:cubicBezTo>
                  <a:cubicBezTo>
                    <a:pt x="1100" y="173"/>
                    <a:pt x="1100" y="173"/>
                    <a:pt x="1100" y="173"/>
                  </a:cubicBezTo>
                  <a:cubicBezTo>
                    <a:pt x="1100" y="57"/>
                    <a:pt x="1100" y="57"/>
                    <a:pt x="1100" y="57"/>
                  </a:cubicBezTo>
                  <a:cubicBezTo>
                    <a:pt x="1100" y="25"/>
                    <a:pt x="1075" y="0"/>
                    <a:pt x="1043" y="0"/>
                  </a:cubicBezTo>
                </a:path>
              </a:pathLst>
            </a:custGeom>
            <a:solidFill>
              <a:srgbClr val="E955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Freeform 90"/>
            <p:cNvSpPr>
              <a:spLocks/>
            </p:cNvSpPr>
            <p:nvPr/>
          </p:nvSpPr>
          <p:spPr bwMode="auto">
            <a:xfrm>
              <a:off x="5330825" y="3913191"/>
              <a:ext cx="3417888" cy="2122022"/>
            </a:xfrm>
            <a:custGeom>
              <a:avLst/>
              <a:gdLst>
                <a:gd name="T0" fmla="*/ 1100 w 1100"/>
                <a:gd name="T1" fmla="*/ 0 h 529"/>
                <a:gd name="T2" fmla="*/ 1100 w 1100"/>
                <a:gd name="T3" fmla="*/ 472 h 529"/>
                <a:gd name="T4" fmla="*/ 1043 w 1100"/>
                <a:gd name="T5" fmla="*/ 529 h 529"/>
                <a:gd name="T6" fmla="*/ 57 w 1100"/>
                <a:gd name="T7" fmla="*/ 529 h 529"/>
                <a:gd name="T8" fmla="*/ 0 w 1100"/>
                <a:gd name="T9" fmla="*/ 472 h 529"/>
                <a:gd name="T10" fmla="*/ 0 w 1100"/>
                <a:gd name="T11" fmla="*/ 0 h 529"/>
                <a:gd name="T12" fmla="*/ 1100 w 1100"/>
                <a:gd name="T13" fmla="*/ 0 h 529"/>
              </a:gdLst>
              <a:ahLst/>
              <a:cxnLst>
                <a:cxn ang="0">
                  <a:pos x="T0" y="T1"/>
                </a:cxn>
                <a:cxn ang="0">
                  <a:pos x="T2" y="T3"/>
                </a:cxn>
                <a:cxn ang="0">
                  <a:pos x="T4" y="T5"/>
                </a:cxn>
                <a:cxn ang="0">
                  <a:pos x="T6" y="T7"/>
                </a:cxn>
                <a:cxn ang="0">
                  <a:pos x="T8" y="T9"/>
                </a:cxn>
                <a:cxn ang="0">
                  <a:pos x="T10" y="T11"/>
                </a:cxn>
                <a:cxn ang="0">
                  <a:pos x="T12" y="T13"/>
                </a:cxn>
              </a:cxnLst>
              <a:rect l="0" t="0" r="r" b="b"/>
              <a:pathLst>
                <a:path w="1100" h="529">
                  <a:moveTo>
                    <a:pt x="1100" y="0"/>
                  </a:moveTo>
                  <a:cubicBezTo>
                    <a:pt x="1100" y="472"/>
                    <a:pt x="1100" y="472"/>
                    <a:pt x="1100" y="472"/>
                  </a:cubicBezTo>
                  <a:cubicBezTo>
                    <a:pt x="1100" y="504"/>
                    <a:pt x="1075" y="529"/>
                    <a:pt x="1043" y="529"/>
                  </a:cubicBezTo>
                  <a:cubicBezTo>
                    <a:pt x="57" y="529"/>
                    <a:pt x="57" y="529"/>
                    <a:pt x="57" y="529"/>
                  </a:cubicBezTo>
                  <a:cubicBezTo>
                    <a:pt x="26" y="529"/>
                    <a:pt x="0" y="504"/>
                    <a:pt x="0" y="472"/>
                  </a:cubicBezTo>
                  <a:cubicBezTo>
                    <a:pt x="0" y="0"/>
                    <a:pt x="0" y="0"/>
                    <a:pt x="0" y="0"/>
                  </a:cubicBezTo>
                  <a:lnTo>
                    <a:pt x="1100" y="0"/>
                  </a:lnTo>
                  <a:close/>
                </a:path>
              </a:pathLst>
            </a:custGeom>
            <a:solidFill>
              <a:srgbClr val="FBCB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Line 91"/>
            <p:cNvSpPr>
              <a:spLocks noChangeShapeType="1"/>
            </p:cNvSpPr>
            <p:nvPr/>
          </p:nvSpPr>
          <p:spPr bwMode="auto">
            <a:xfrm>
              <a:off x="5330825" y="4497388"/>
              <a:ext cx="3417888" cy="0"/>
            </a:xfrm>
            <a:prstGeom prst="line">
              <a:avLst/>
            </a:prstGeom>
            <a:noFill/>
            <a:ln w="174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1" name="Line 92"/>
            <p:cNvSpPr>
              <a:spLocks noChangeShapeType="1"/>
            </p:cNvSpPr>
            <p:nvPr/>
          </p:nvSpPr>
          <p:spPr bwMode="auto">
            <a:xfrm>
              <a:off x="5330825" y="4840288"/>
              <a:ext cx="3417888" cy="0"/>
            </a:xfrm>
            <a:prstGeom prst="line">
              <a:avLst/>
            </a:prstGeom>
            <a:noFill/>
            <a:ln w="174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 name="Line 91"/>
            <p:cNvSpPr>
              <a:spLocks noChangeShapeType="1"/>
            </p:cNvSpPr>
            <p:nvPr/>
          </p:nvSpPr>
          <p:spPr bwMode="auto">
            <a:xfrm>
              <a:off x="5330825" y="3913190"/>
              <a:ext cx="3417888" cy="0"/>
            </a:xfrm>
            <a:prstGeom prst="line">
              <a:avLst/>
            </a:prstGeom>
            <a:noFill/>
            <a:ln w="174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3" name="Group 2"/>
          <p:cNvGrpSpPr/>
          <p:nvPr/>
        </p:nvGrpSpPr>
        <p:grpSpPr>
          <a:xfrm>
            <a:off x="276861" y="1516063"/>
            <a:ext cx="5044920" cy="4649788"/>
            <a:chOff x="124461" y="1516063"/>
            <a:chExt cx="5044920" cy="4649788"/>
          </a:xfrm>
          <a:effectLst>
            <a:outerShdw blurRad="114300" dist="76200" dir="5400000" algn="ctr" rotWithShape="0">
              <a:srgbClr val="000000">
                <a:alpha val="29000"/>
              </a:srgbClr>
            </a:outerShdw>
          </a:effectLst>
        </p:grpSpPr>
        <p:sp>
          <p:nvSpPr>
            <p:cNvPr id="51" name="Freeform 40"/>
            <p:cNvSpPr>
              <a:spLocks/>
            </p:cNvSpPr>
            <p:nvPr/>
          </p:nvSpPr>
          <p:spPr bwMode="auto">
            <a:xfrm>
              <a:off x="124461" y="1516063"/>
              <a:ext cx="5044920" cy="396875"/>
            </a:xfrm>
            <a:custGeom>
              <a:avLst/>
              <a:gdLst>
                <a:gd name="T0" fmla="*/ 1451 w 1508"/>
                <a:gd name="T1" fmla="*/ 0 h 173"/>
                <a:gd name="T2" fmla="*/ 57 w 1508"/>
                <a:gd name="T3" fmla="*/ 0 h 173"/>
                <a:gd name="T4" fmla="*/ 0 w 1508"/>
                <a:gd name="T5" fmla="*/ 57 h 173"/>
                <a:gd name="T6" fmla="*/ 0 w 1508"/>
                <a:gd name="T7" fmla="*/ 173 h 173"/>
                <a:gd name="T8" fmla="*/ 1508 w 1508"/>
                <a:gd name="T9" fmla="*/ 173 h 173"/>
                <a:gd name="T10" fmla="*/ 1508 w 1508"/>
                <a:gd name="T11" fmla="*/ 57 h 173"/>
                <a:gd name="T12" fmla="*/ 1451 w 1508"/>
                <a:gd name="T13" fmla="*/ 0 h 173"/>
              </a:gdLst>
              <a:ahLst/>
              <a:cxnLst>
                <a:cxn ang="0">
                  <a:pos x="T0" y="T1"/>
                </a:cxn>
                <a:cxn ang="0">
                  <a:pos x="T2" y="T3"/>
                </a:cxn>
                <a:cxn ang="0">
                  <a:pos x="T4" y="T5"/>
                </a:cxn>
                <a:cxn ang="0">
                  <a:pos x="T6" y="T7"/>
                </a:cxn>
                <a:cxn ang="0">
                  <a:pos x="T8" y="T9"/>
                </a:cxn>
                <a:cxn ang="0">
                  <a:pos x="T10" y="T11"/>
                </a:cxn>
                <a:cxn ang="0">
                  <a:pos x="T12" y="T13"/>
                </a:cxn>
              </a:cxnLst>
              <a:rect l="0" t="0" r="r" b="b"/>
              <a:pathLst>
                <a:path w="1508" h="173">
                  <a:moveTo>
                    <a:pt x="1451" y="0"/>
                  </a:moveTo>
                  <a:cubicBezTo>
                    <a:pt x="57" y="0"/>
                    <a:pt x="57" y="0"/>
                    <a:pt x="57" y="0"/>
                  </a:cubicBezTo>
                  <a:cubicBezTo>
                    <a:pt x="26" y="0"/>
                    <a:pt x="0" y="25"/>
                    <a:pt x="0" y="57"/>
                  </a:cubicBezTo>
                  <a:cubicBezTo>
                    <a:pt x="0" y="173"/>
                    <a:pt x="0" y="173"/>
                    <a:pt x="0" y="173"/>
                  </a:cubicBezTo>
                  <a:cubicBezTo>
                    <a:pt x="1508" y="173"/>
                    <a:pt x="1508" y="173"/>
                    <a:pt x="1508" y="173"/>
                  </a:cubicBezTo>
                  <a:cubicBezTo>
                    <a:pt x="1508" y="57"/>
                    <a:pt x="1508" y="57"/>
                    <a:pt x="1508" y="57"/>
                  </a:cubicBezTo>
                  <a:cubicBezTo>
                    <a:pt x="1508" y="25"/>
                    <a:pt x="1483" y="0"/>
                    <a:pt x="1451" y="0"/>
                  </a:cubicBezTo>
                </a:path>
              </a:pathLst>
            </a:custGeom>
            <a:solidFill>
              <a:srgbClr val="E955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2" name="Freeform 41"/>
            <p:cNvSpPr>
              <a:spLocks/>
            </p:cNvSpPr>
            <p:nvPr/>
          </p:nvSpPr>
          <p:spPr bwMode="auto">
            <a:xfrm>
              <a:off x="124461" y="1912939"/>
              <a:ext cx="5044920" cy="4252912"/>
            </a:xfrm>
            <a:custGeom>
              <a:avLst/>
              <a:gdLst>
                <a:gd name="T0" fmla="*/ 1508 w 1508"/>
                <a:gd name="T1" fmla="*/ 0 h 1317"/>
                <a:gd name="T2" fmla="*/ 1508 w 1508"/>
                <a:gd name="T3" fmla="*/ 1260 h 1317"/>
                <a:gd name="T4" fmla="*/ 1451 w 1508"/>
                <a:gd name="T5" fmla="*/ 1317 h 1317"/>
                <a:gd name="T6" fmla="*/ 57 w 1508"/>
                <a:gd name="T7" fmla="*/ 1317 h 1317"/>
                <a:gd name="T8" fmla="*/ 0 w 1508"/>
                <a:gd name="T9" fmla="*/ 1260 h 1317"/>
                <a:gd name="T10" fmla="*/ 0 w 1508"/>
                <a:gd name="T11" fmla="*/ 0 h 1317"/>
                <a:gd name="T12" fmla="*/ 1508 w 1508"/>
                <a:gd name="T13" fmla="*/ 0 h 1317"/>
              </a:gdLst>
              <a:ahLst/>
              <a:cxnLst>
                <a:cxn ang="0">
                  <a:pos x="T0" y="T1"/>
                </a:cxn>
                <a:cxn ang="0">
                  <a:pos x="T2" y="T3"/>
                </a:cxn>
                <a:cxn ang="0">
                  <a:pos x="T4" y="T5"/>
                </a:cxn>
                <a:cxn ang="0">
                  <a:pos x="T6" y="T7"/>
                </a:cxn>
                <a:cxn ang="0">
                  <a:pos x="T8" y="T9"/>
                </a:cxn>
                <a:cxn ang="0">
                  <a:pos x="T10" y="T11"/>
                </a:cxn>
                <a:cxn ang="0">
                  <a:pos x="T12" y="T13"/>
                </a:cxn>
              </a:cxnLst>
              <a:rect l="0" t="0" r="r" b="b"/>
              <a:pathLst>
                <a:path w="1508" h="1317">
                  <a:moveTo>
                    <a:pt x="1508" y="0"/>
                  </a:moveTo>
                  <a:cubicBezTo>
                    <a:pt x="1508" y="1260"/>
                    <a:pt x="1508" y="1260"/>
                    <a:pt x="1508" y="1260"/>
                  </a:cubicBezTo>
                  <a:cubicBezTo>
                    <a:pt x="1508" y="1292"/>
                    <a:pt x="1483" y="1317"/>
                    <a:pt x="1451" y="1317"/>
                  </a:cubicBezTo>
                  <a:cubicBezTo>
                    <a:pt x="57" y="1317"/>
                    <a:pt x="57" y="1317"/>
                    <a:pt x="57" y="1317"/>
                  </a:cubicBezTo>
                  <a:cubicBezTo>
                    <a:pt x="26" y="1317"/>
                    <a:pt x="0" y="1292"/>
                    <a:pt x="0" y="1260"/>
                  </a:cubicBezTo>
                  <a:cubicBezTo>
                    <a:pt x="0" y="0"/>
                    <a:pt x="0" y="0"/>
                    <a:pt x="0" y="0"/>
                  </a:cubicBezTo>
                  <a:lnTo>
                    <a:pt x="1508" y="0"/>
                  </a:lnTo>
                  <a:close/>
                </a:path>
              </a:pathLst>
            </a:custGeom>
            <a:solidFill>
              <a:srgbClr val="FBCB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Line 42"/>
            <p:cNvSpPr>
              <a:spLocks noChangeShapeType="1"/>
            </p:cNvSpPr>
            <p:nvPr/>
          </p:nvSpPr>
          <p:spPr bwMode="auto">
            <a:xfrm>
              <a:off x="124461" y="2268538"/>
              <a:ext cx="5044920" cy="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 name="Line 43"/>
            <p:cNvSpPr>
              <a:spLocks noChangeShapeType="1"/>
            </p:cNvSpPr>
            <p:nvPr/>
          </p:nvSpPr>
          <p:spPr bwMode="auto">
            <a:xfrm>
              <a:off x="124461" y="2643188"/>
              <a:ext cx="5044920" cy="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 name="Line 44"/>
            <p:cNvSpPr>
              <a:spLocks noChangeShapeType="1"/>
            </p:cNvSpPr>
            <p:nvPr/>
          </p:nvSpPr>
          <p:spPr bwMode="auto">
            <a:xfrm>
              <a:off x="124461" y="3802063"/>
              <a:ext cx="5044920" cy="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 name="Line 45"/>
            <p:cNvSpPr>
              <a:spLocks noChangeShapeType="1"/>
            </p:cNvSpPr>
            <p:nvPr/>
          </p:nvSpPr>
          <p:spPr bwMode="auto">
            <a:xfrm>
              <a:off x="124461" y="4743967"/>
              <a:ext cx="5044920" cy="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 name="Line 46"/>
            <p:cNvSpPr>
              <a:spLocks noChangeShapeType="1"/>
            </p:cNvSpPr>
            <p:nvPr/>
          </p:nvSpPr>
          <p:spPr bwMode="auto">
            <a:xfrm>
              <a:off x="124461" y="5636142"/>
              <a:ext cx="5044920" cy="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 name="Line 39"/>
            <p:cNvSpPr>
              <a:spLocks noChangeShapeType="1"/>
            </p:cNvSpPr>
            <p:nvPr/>
          </p:nvSpPr>
          <p:spPr bwMode="auto">
            <a:xfrm>
              <a:off x="124461" y="1905517"/>
              <a:ext cx="5044920" cy="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graphicFrame>
        <p:nvGraphicFramePr>
          <p:cNvPr id="115" name="Group 239"/>
          <p:cNvGraphicFramePr>
            <a:graphicFrameLocks noGrp="1"/>
          </p:cNvGraphicFramePr>
          <p:nvPr>
            <p:extLst>
              <p:ext uri="{D42A27DB-BD31-4B8C-83A1-F6EECF244321}">
                <p14:modId xmlns:p14="http://schemas.microsoft.com/office/powerpoint/2010/main" val="3897253287"/>
              </p:ext>
            </p:extLst>
          </p:nvPr>
        </p:nvGraphicFramePr>
        <p:xfrm>
          <a:off x="5499100" y="1548429"/>
          <a:ext cx="3606800" cy="1737471"/>
        </p:xfrm>
        <a:graphic>
          <a:graphicData uri="http://schemas.openxmlformats.org/drawingml/2006/table">
            <a:tbl>
              <a:tblPr>
                <a:tableStyleId>{2D5ABB26-0587-4C30-8999-92F81FD0307C}</a:tableStyleId>
              </a:tblPr>
              <a:tblGrid>
                <a:gridCol w="457200"/>
                <a:gridCol w="3149600"/>
              </a:tblGrid>
              <a:tr h="357973">
                <a:tc gridSpan="2">
                  <a:txBody>
                    <a:bodyPr/>
                    <a:lstStyle>
                      <a:lvl1pPr marL="0" algn="l" defTabSz="685800" rtl="0" eaLnBrk="1" latinLnBrk="0" hangingPunct="1">
                        <a:defRPr sz="1350" kern="1200">
                          <a:solidFill>
                            <a:schemeClr val="tx1"/>
                          </a:solidFill>
                          <a:latin typeface="Times New Roman"/>
                        </a:defRPr>
                      </a:lvl1pPr>
                      <a:lvl2pPr marL="342900" algn="l" defTabSz="685800" rtl="0" eaLnBrk="1" latinLnBrk="0" hangingPunct="1">
                        <a:defRPr sz="1350" kern="1200">
                          <a:solidFill>
                            <a:schemeClr val="tx1"/>
                          </a:solidFill>
                          <a:latin typeface="Times New Roman"/>
                        </a:defRPr>
                      </a:lvl2pPr>
                      <a:lvl3pPr marL="685800" algn="l" defTabSz="685800" rtl="0" eaLnBrk="1" latinLnBrk="0" hangingPunct="1">
                        <a:defRPr sz="1350" kern="1200">
                          <a:solidFill>
                            <a:schemeClr val="tx1"/>
                          </a:solidFill>
                          <a:latin typeface="Times New Roman"/>
                        </a:defRPr>
                      </a:lvl3pPr>
                      <a:lvl4pPr marL="1028700" algn="l" defTabSz="685800" rtl="0" eaLnBrk="1" latinLnBrk="0" hangingPunct="1">
                        <a:defRPr sz="1350" kern="1200">
                          <a:solidFill>
                            <a:schemeClr val="tx1"/>
                          </a:solidFill>
                          <a:latin typeface="Times New Roman"/>
                        </a:defRPr>
                      </a:lvl4pPr>
                      <a:lvl5pPr marL="1371600" algn="l" defTabSz="685800" rtl="0" eaLnBrk="1" latinLnBrk="0" hangingPunct="1">
                        <a:defRPr sz="1350" kern="1200">
                          <a:solidFill>
                            <a:schemeClr val="tx1"/>
                          </a:solidFill>
                          <a:latin typeface="Times New Roman"/>
                        </a:defRPr>
                      </a:lvl5pPr>
                      <a:lvl6pPr marL="1714500" algn="l" defTabSz="685800" rtl="0" eaLnBrk="1" latinLnBrk="0" hangingPunct="1">
                        <a:defRPr sz="1350" kern="1200">
                          <a:solidFill>
                            <a:schemeClr val="tx1"/>
                          </a:solidFill>
                          <a:latin typeface="Times New Roman"/>
                        </a:defRPr>
                      </a:lvl6pPr>
                      <a:lvl7pPr marL="2057400" algn="l" defTabSz="685800" rtl="0" eaLnBrk="1" latinLnBrk="0" hangingPunct="1">
                        <a:defRPr sz="1350" kern="1200">
                          <a:solidFill>
                            <a:schemeClr val="tx1"/>
                          </a:solidFill>
                          <a:latin typeface="Times New Roman"/>
                        </a:defRPr>
                      </a:lvl7pPr>
                      <a:lvl8pPr marL="2400300" algn="l" defTabSz="685800" rtl="0" eaLnBrk="1" latinLnBrk="0" hangingPunct="1">
                        <a:defRPr sz="1350" kern="1200">
                          <a:solidFill>
                            <a:schemeClr val="tx1"/>
                          </a:solidFill>
                          <a:latin typeface="Times New Roman"/>
                        </a:defRPr>
                      </a:lvl8pPr>
                      <a:lvl9pPr marL="2743200" algn="l" defTabSz="685800" rtl="0" eaLnBrk="1" latinLnBrk="0" hangingPunct="1">
                        <a:defRPr sz="1350" kern="1200">
                          <a:solidFill>
                            <a:schemeClr val="tx1"/>
                          </a:solidFill>
                          <a:latin typeface="Times New Roman"/>
                        </a:defRPr>
                      </a:lvl9pPr>
                    </a:lstStyle>
                    <a:p>
                      <a:pPr marL="0" marR="0" lvl="0" indent="0" algn="ctr" defTabSz="914400" rtl="0" eaLnBrk="0" fontAlgn="base" latinLnBrk="0" hangingPunct="0">
                        <a:lnSpc>
                          <a:spcPct val="100000"/>
                        </a:lnSpc>
                        <a:spcBef>
                          <a:spcPct val="0"/>
                        </a:spcBef>
                        <a:spcAft>
                          <a:spcPct val="20000"/>
                        </a:spcAft>
                        <a:buClrTx/>
                        <a:buSzTx/>
                        <a:buFont typeface="Arial" charset="0"/>
                        <a:buNone/>
                        <a:tabLst/>
                      </a:pPr>
                      <a:r>
                        <a:rPr kumimoji="0" lang="en-GB" sz="1400" b="1" u="none" strike="noStrike" cap="none" normalizeH="0" baseline="0" dirty="0">
                          <a:ln>
                            <a:noFill/>
                          </a:ln>
                          <a:solidFill>
                            <a:schemeClr val="bg1"/>
                          </a:solidFill>
                          <a:effectLst/>
                          <a:latin typeface="+mj-lt"/>
                        </a:rPr>
                        <a:t>Regional lymph nodes (N)</a:t>
                      </a:r>
                      <a:endParaRPr kumimoji="0" lang="en-GB" sz="1400" b="1" i="0" u="none" strike="noStrike" cap="none" normalizeH="0" baseline="0" dirty="0">
                        <a:ln>
                          <a:noFill/>
                        </a:ln>
                        <a:solidFill>
                          <a:schemeClr val="bg1"/>
                        </a:solidFill>
                        <a:effectLst/>
                        <a:latin typeface="+mj-lt"/>
                        <a:cs typeface="Arial" charset="0"/>
                      </a:endParaRPr>
                    </a:p>
                  </a:txBody>
                  <a:tcPr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r>
              <a:tr h="634026">
                <a:tc>
                  <a:txBody>
                    <a:bodyPr/>
                    <a:lstStyle>
                      <a:lvl1pPr marL="0" algn="l" defTabSz="685800" rtl="0" eaLnBrk="1" latinLnBrk="0" hangingPunct="1">
                        <a:defRPr sz="1350" kern="1200">
                          <a:solidFill>
                            <a:schemeClr val="tx1"/>
                          </a:solidFill>
                          <a:latin typeface="Times New Roman"/>
                        </a:defRPr>
                      </a:lvl1pPr>
                      <a:lvl2pPr marL="342900" algn="l" defTabSz="685800" rtl="0" eaLnBrk="1" latinLnBrk="0" hangingPunct="1">
                        <a:defRPr sz="1350" kern="1200">
                          <a:solidFill>
                            <a:schemeClr val="tx1"/>
                          </a:solidFill>
                          <a:latin typeface="Times New Roman"/>
                        </a:defRPr>
                      </a:lvl2pPr>
                      <a:lvl3pPr marL="685800" algn="l" defTabSz="685800" rtl="0" eaLnBrk="1" latinLnBrk="0" hangingPunct="1">
                        <a:defRPr sz="1350" kern="1200">
                          <a:solidFill>
                            <a:schemeClr val="tx1"/>
                          </a:solidFill>
                          <a:latin typeface="Times New Roman"/>
                        </a:defRPr>
                      </a:lvl3pPr>
                      <a:lvl4pPr marL="1028700" algn="l" defTabSz="685800" rtl="0" eaLnBrk="1" latinLnBrk="0" hangingPunct="1">
                        <a:defRPr sz="1350" kern="1200">
                          <a:solidFill>
                            <a:schemeClr val="tx1"/>
                          </a:solidFill>
                          <a:latin typeface="Times New Roman"/>
                        </a:defRPr>
                      </a:lvl4pPr>
                      <a:lvl5pPr marL="1371600" algn="l" defTabSz="685800" rtl="0" eaLnBrk="1" latinLnBrk="0" hangingPunct="1">
                        <a:defRPr sz="1350" kern="1200">
                          <a:solidFill>
                            <a:schemeClr val="tx1"/>
                          </a:solidFill>
                          <a:latin typeface="Times New Roman"/>
                        </a:defRPr>
                      </a:lvl5pPr>
                      <a:lvl6pPr marL="1714500" algn="l" defTabSz="685800" rtl="0" eaLnBrk="1" latinLnBrk="0" hangingPunct="1">
                        <a:defRPr sz="1350" kern="1200">
                          <a:solidFill>
                            <a:schemeClr val="tx1"/>
                          </a:solidFill>
                          <a:latin typeface="Times New Roman"/>
                        </a:defRPr>
                      </a:lvl6pPr>
                      <a:lvl7pPr marL="2057400" algn="l" defTabSz="685800" rtl="0" eaLnBrk="1" latinLnBrk="0" hangingPunct="1">
                        <a:defRPr sz="1350" kern="1200">
                          <a:solidFill>
                            <a:schemeClr val="tx1"/>
                          </a:solidFill>
                          <a:latin typeface="Times New Roman"/>
                        </a:defRPr>
                      </a:lvl7pPr>
                      <a:lvl8pPr marL="2400300" algn="l" defTabSz="685800" rtl="0" eaLnBrk="1" latinLnBrk="0" hangingPunct="1">
                        <a:defRPr sz="1350" kern="1200">
                          <a:solidFill>
                            <a:schemeClr val="tx1"/>
                          </a:solidFill>
                          <a:latin typeface="Times New Roman"/>
                        </a:defRPr>
                      </a:lvl8pPr>
                      <a:lvl9pPr marL="2743200" algn="l" defTabSz="685800" rtl="0" eaLnBrk="1" latinLnBrk="0" hangingPunct="1">
                        <a:defRPr sz="1350" kern="1200">
                          <a:solidFill>
                            <a:schemeClr val="tx1"/>
                          </a:solidFill>
                          <a:latin typeface="Times New Roman"/>
                        </a:defRPr>
                      </a:lvl9pPr>
                    </a:lstStyle>
                    <a:p>
                      <a:pPr marL="0" marR="0" lvl="0" indent="0" algn="l" defTabSz="914400" rtl="0" eaLnBrk="0" fontAlgn="base" latinLnBrk="0" hangingPunct="0">
                        <a:lnSpc>
                          <a:spcPct val="100000"/>
                        </a:lnSpc>
                        <a:spcBef>
                          <a:spcPct val="0"/>
                        </a:spcBef>
                        <a:spcAft>
                          <a:spcPct val="30000"/>
                        </a:spcAft>
                        <a:buClrTx/>
                        <a:buSzTx/>
                        <a:buFont typeface="Arial" charset="0"/>
                        <a:buNone/>
                        <a:tabLst/>
                      </a:pPr>
                      <a:r>
                        <a:rPr kumimoji="0" lang="en-GB" sz="1400" u="none" strike="noStrike" cap="none" normalizeH="0" baseline="0" dirty="0" smtClean="0">
                          <a:ln>
                            <a:noFill/>
                          </a:ln>
                          <a:effectLst/>
                          <a:latin typeface="+mj-lt"/>
                        </a:rPr>
                        <a:t>NX</a:t>
                      </a:r>
                      <a:br>
                        <a:rPr kumimoji="0" lang="en-GB" sz="1400" u="none" strike="noStrike" cap="none" normalizeH="0" baseline="0" dirty="0" smtClean="0">
                          <a:ln>
                            <a:noFill/>
                          </a:ln>
                          <a:effectLst/>
                          <a:latin typeface="+mj-lt"/>
                        </a:rPr>
                      </a:br>
                      <a:endParaRPr kumimoji="0" lang="en-GB" sz="1400" b="0" i="0" u="none" strike="noStrike" cap="none" normalizeH="0" baseline="0" dirty="0">
                        <a:ln>
                          <a:noFill/>
                        </a:ln>
                        <a:solidFill>
                          <a:srgbClr val="000000"/>
                        </a:solidFill>
                        <a:effectLst/>
                        <a:latin typeface="+mj-lt"/>
                        <a:cs typeface="Arial" charset="0"/>
                      </a:endParaRPr>
                    </a:p>
                  </a:txBody>
                  <a:tcPr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lvl1pPr marL="0" algn="l" defTabSz="685800" rtl="0" eaLnBrk="1" latinLnBrk="0" hangingPunct="1">
                        <a:defRPr sz="1350" kern="1200">
                          <a:solidFill>
                            <a:schemeClr val="tx1"/>
                          </a:solidFill>
                          <a:latin typeface="Times New Roman"/>
                        </a:defRPr>
                      </a:lvl1pPr>
                      <a:lvl2pPr marL="342900" algn="l" defTabSz="685800" rtl="0" eaLnBrk="1" latinLnBrk="0" hangingPunct="1">
                        <a:defRPr sz="1350" kern="1200">
                          <a:solidFill>
                            <a:schemeClr val="tx1"/>
                          </a:solidFill>
                          <a:latin typeface="Times New Roman"/>
                        </a:defRPr>
                      </a:lvl2pPr>
                      <a:lvl3pPr marL="685800" algn="l" defTabSz="685800" rtl="0" eaLnBrk="1" latinLnBrk="0" hangingPunct="1">
                        <a:defRPr sz="1350" kern="1200">
                          <a:solidFill>
                            <a:schemeClr val="tx1"/>
                          </a:solidFill>
                          <a:latin typeface="Times New Roman"/>
                        </a:defRPr>
                      </a:lvl3pPr>
                      <a:lvl4pPr marL="1028700" algn="l" defTabSz="685800" rtl="0" eaLnBrk="1" latinLnBrk="0" hangingPunct="1">
                        <a:defRPr sz="1350" kern="1200">
                          <a:solidFill>
                            <a:schemeClr val="tx1"/>
                          </a:solidFill>
                          <a:latin typeface="Times New Roman"/>
                        </a:defRPr>
                      </a:lvl4pPr>
                      <a:lvl5pPr marL="1371600" algn="l" defTabSz="685800" rtl="0" eaLnBrk="1" latinLnBrk="0" hangingPunct="1">
                        <a:defRPr sz="1350" kern="1200">
                          <a:solidFill>
                            <a:schemeClr val="tx1"/>
                          </a:solidFill>
                          <a:latin typeface="Times New Roman"/>
                        </a:defRPr>
                      </a:lvl5pPr>
                      <a:lvl6pPr marL="1714500" algn="l" defTabSz="685800" rtl="0" eaLnBrk="1" latinLnBrk="0" hangingPunct="1">
                        <a:defRPr sz="1350" kern="1200">
                          <a:solidFill>
                            <a:schemeClr val="tx1"/>
                          </a:solidFill>
                          <a:latin typeface="Times New Roman"/>
                        </a:defRPr>
                      </a:lvl6pPr>
                      <a:lvl7pPr marL="2057400" algn="l" defTabSz="685800" rtl="0" eaLnBrk="1" latinLnBrk="0" hangingPunct="1">
                        <a:defRPr sz="1350" kern="1200">
                          <a:solidFill>
                            <a:schemeClr val="tx1"/>
                          </a:solidFill>
                          <a:latin typeface="Times New Roman"/>
                        </a:defRPr>
                      </a:lvl7pPr>
                      <a:lvl8pPr marL="2400300" algn="l" defTabSz="685800" rtl="0" eaLnBrk="1" latinLnBrk="0" hangingPunct="1">
                        <a:defRPr sz="1350" kern="1200">
                          <a:solidFill>
                            <a:schemeClr val="tx1"/>
                          </a:solidFill>
                          <a:latin typeface="Times New Roman"/>
                        </a:defRPr>
                      </a:lvl8pPr>
                      <a:lvl9pPr marL="2743200" algn="l" defTabSz="685800" rtl="0" eaLnBrk="1" latinLnBrk="0" hangingPunct="1">
                        <a:defRPr sz="1350" kern="1200">
                          <a:solidFill>
                            <a:schemeClr val="tx1"/>
                          </a:solidFill>
                          <a:latin typeface="Times New Roman"/>
                        </a:defRPr>
                      </a:lvl9pPr>
                    </a:lstStyle>
                    <a:p>
                      <a:pPr marL="0" marR="0" lvl="0" indent="0" algn="l" defTabSz="914400" rtl="0" eaLnBrk="0" fontAlgn="base" latinLnBrk="0" hangingPunct="0">
                        <a:lnSpc>
                          <a:spcPct val="100000"/>
                        </a:lnSpc>
                        <a:spcBef>
                          <a:spcPct val="0"/>
                        </a:spcBef>
                        <a:spcAft>
                          <a:spcPts val="0"/>
                        </a:spcAft>
                        <a:buClrTx/>
                        <a:buSzTx/>
                        <a:buFont typeface="Arial" charset="0"/>
                        <a:buNone/>
                        <a:tabLst/>
                      </a:pPr>
                      <a:r>
                        <a:rPr kumimoji="0" lang="en-GB" sz="1400" u="none" strike="noStrike" cap="none" normalizeH="0" baseline="0" dirty="0">
                          <a:ln>
                            <a:noFill/>
                          </a:ln>
                          <a:effectLst/>
                          <a:latin typeface="+mj-lt"/>
                        </a:rPr>
                        <a:t>Regional lymph nodes </a:t>
                      </a:r>
                      <a:r>
                        <a:rPr kumimoji="0" lang="en-GB" sz="1400" u="none" strike="noStrike" cap="none" normalizeH="0" baseline="0" dirty="0" smtClean="0">
                          <a:ln>
                            <a:noFill/>
                          </a:ln>
                          <a:effectLst/>
                          <a:latin typeface="+mj-lt"/>
                        </a:rPr>
                        <a:t>cannot</a:t>
                      </a:r>
                    </a:p>
                    <a:p>
                      <a:pPr marL="0" marR="0" lvl="0" indent="0" algn="l" defTabSz="914400" rtl="0" eaLnBrk="0" fontAlgn="base" latinLnBrk="0" hangingPunct="0">
                        <a:lnSpc>
                          <a:spcPct val="100000"/>
                        </a:lnSpc>
                        <a:spcBef>
                          <a:spcPct val="0"/>
                        </a:spcBef>
                        <a:spcAft>
                          <a:spcPts val="0"/>
                        </a:spcAft>
                        <a:buClrTx/>
                        <a:buSzTx/>
                        <a:buFont typeface="Arial" charset="0"/>
                        <a:buNone/>
                        <a:tabLst/>
                      </a:pPr>
                      <a:r>
                        <a:rPr kumimoji="0" lang="en-GB" sz="1400" u="none" strike="noStrike" cap="none" normalizeH="0" baseline="0" dirty="0" smtClean="0">
                          <a:ln>
                            <a:noFill/>
                          </a:ln>
                          <a:effectLst/>
                          <a:latin typeface="+mj-lt"/>
                        </a:rPr>
                        <a:t>be </a:t>
                      </a:r>
                      <a:r>
                        <a:rPr kumimoji="0" lang="en-GB" sz="1400" u="none" strike="noStrike" cap="none" normalizeH="0" baseline="0" dirty="0">
                          <a:ln>
                            <a:noFill/>
                          </a:ln>
                          <a:effectLst/>
                          <a:latin typeface="+mj-lt"/>
                        </a:rPr>
                        <a:t>assessed</a:t>
                      </a:r>
                      <a:endParaRPr kumimoji="0" lang="en-GB" sz="1400" b="0" i="0" u="none" strike="noStrike" cap="none" normalizeH="0" baseline="0" dirty="0">
                        <a:ln>
                          <a:noFill/>
                        </a:ln>
                        <a:solidFill>
                          <a:srgbClr val="000000"/>
                        </a:solidFill>
                        <a:effectLst/>
                        <a:latin typeface="+mj-lt"/>
                        <a:cs typeface="Arial" charset="0"/>
                      </a:endParaRPr>
                    </a:p>
                  </a:txBody>
                  <a:tcPr marT="9144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r h="372736">
                <a:tc>
                  <a:txBody>
                    <a:bodyPr/>
                    <a:lstStyle>
                      <a:lvl1pPr marL="0" algn="l" defTabSz="685800" rtl="0" eaLnBrk="1" latinLnBrk="0" hangingPunct="1">
                        <a:defRPr sz="1350" kern="1200">
                          <a:solidFill>
                            <a:schemeClr val="tx1"/>
                          </a:solidFill>
                          <a:latin typeface="Times New Roman"/>
                        </a:defRPr>
                      </a:lvl1pPr>
                      <a:lvl2pPr marL="342900" algn="l" defTabSz="685800" rtl="0" eaLnBrk="1" latinLnBrk="0" hangingPunct="1">
                        <a:defRPr sz="1350" kern="1200">
                          <a:solidFill>
                            <a:schemeClr val="tx1"/>
                          </a:solidFill>
                          <a:latin typeface="Times New Roman"/>
                        </a:defRPr>
                      </a:lvl2pPr>
                      <a:lvl3pPr marL="685800" algn="l" defTabSz="685800" rtl="0" eaLnBrk="1" latinLnBrk="0" hangingPunct="1">
                        <a:defRPr sz="1350" kern="1200">
                          <a:solidFill>
                            <a:schemeClr val="tx1"/>
                          </a:solidFill>
                          <a:latin typeface="Times New Roman"/>
                        </a:defRPr>
                      </a:lvl3pPr>
                      <a:lvl4pPr marL="1028700" algn="l" defTabSz="685800" rtl="0" eaLnBrk="1" latinLnBrk="0" hangingPunct="1">
                        <a:defRPr sz="1350" kern="1200">
                          <a:solidFill>
                            <a:schemeClr val="tx1"/>
                          </a:solidFill>
                          <a:latin typeface="Times New Roman"/>
                        </a:defRPr>
                      </a:lvl4pPr>
                      <a:lvl5pPr marL="1371600" algn="l" defTabSz="685800" rtl="0" eaLnBrk="1" latinLnBrk="0" hangingPunct="1">
                        <a:defRPr sz="1350" kern="1200">
                          <a:solidFill>
                            <a:schemeClr val="tx1"/>
                          </a:solidFill>
                          <a:latin typeface="Times New Roman"/>
                        </a:defRPr>
                      </a:lvl5pPr>
                      <a:lvl6pPr marL="1714500" algn="l" defTabSz="685800" rtl="0" eaLnBrk="1" latinLnBrk="0" hangingPunct="1">
                        <a:defRPr sz="1350" kern="1200">
                          <a:solidFill>
                            <a:schemeClr val="tx1"/>
                          </a:solidFill>
                          <a:latin typeface="Times New Roman"/>
                        </a:defRPr>
                      </a:lvl6pPr>
                      <a:lvl7pPr marL="2057400" algn="l" defTabSz="685800" rtl="0" eaLnBrk="1" latinLnBrk="0" hangingPunct="1">
                        <a:defRPr sz="1350" kern="1200">
                          <a:solidFill>
                            <a:schemeClr val="tx1"/>
                          </a:solidFill>
                          <a:latin typeface="Times New Roman"/>
                        </a:defRPr>
                      </a:lvl7pPr>
                      <a:lvl8pPr marL="2400300" algn="l" defTabSz="685800" rtl="0" eaLnBrk="1" latinLnBrk="0" hangingPunct="1">
                        <a:defRPr sz="1350" kern="1200">
                          <a:solidFill>
                            <a:schemeClr val="tx1"/>
                          </a:solidFill>
                          <a:latin typeface="Times New Roman"/>
                        </a:defRPr>
                      </a:lvl8pPr>
                      <a:lvl9pPr marL="2743200" algn="l" defTabSz="685800" rtl="0" eaLnBrk="1" latinLnBrk="0" hangingPunct="1">
                        <a:defRPr sz="1350" kern="1200">
                          <a:solidFill>
                            <a:schemeClr val="tx1"/>
                          </a:solidFill>
                          <a:latin typeface="Times New Roman"/>
                        </a:defRPr>
                      </a:lvl9pPr>
                    </a:lstStyle>
                    <a:p>
                      <a:pPr marL="0" marR="0" lvl="0" indent="0" algn="l" defTabSz="914400" rtl="0" eaLnBrk="0" fontAlgn="base" latinLnBrk="0" hangingPunct="0">
                        <a:lnSpc>
                          <a:spcPct val="100000"/>
                        </a:lnSpc>
                        <a:spcBef>
                          <a:spcPct val="0"/>
                        </a:spcBef>
                        <a:spcAft>
                          <a:spcPct val="30000"/>
                        </a:spcAft>
                        <a:buClrTx/>
                        <a:buSzTx/>
                        <a:buFont typeface="Arial" charset="0"/>
                        <a:buNone/>
                        <a:tabLst/>
                      </a:pPr>
                      <a:r>
                        <a:rPr kumimoji="0" lang="en-GB" sz="1400" u="none" strike="noStrike" cap="none" normalizeH="0" baseline="0" dirty="0">
                          <a:ln>
                            <a:noFill/>
                          </a:ln>
                          <a:effectLst/>
                          <a:latin typeface="+mj-lt"/>
                        </a:rPr>
                        <a:t>N0</a:t>
                      </a:r>
                      <a:endParaRPr kumimoji="0" lang="en-GB" sz="1400" b="0" i="0" u="none" strike="noStrike" cap="none" normalizeH="0" baseline="0" dirty="0">
                        <a:ln>
                          <a:noFill/>
                        </a:ln>
                        <a:solidFill>
                          <a:srgbClr val="000000"/>
                        </a:solidFill>
                        <a:effectLst/>
                        <a:latin typeface="+mj-lt"/>
                        <a:cs typeface="Arial" charset="0"/>
                      </a:endParaRPr>
                    </a:p>
                  </a:txBody>
                  <a:tcPr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lvl1pPr marL="0" algn="l" defTabSz="685800" rtl="0" eaLnBrk="1" latinLnBrk="0" hangingPunct="1">
                        <a:defRPr sz="1350" kern="1200">
                          <a:solidFill>
                            <a:schemeClr val="tx1"/>
                          </a:solidFill>
                          <a:latin typeface="Times New Roman"/>
                        </a:defRPr>
                      </a:lvl1pPr>
                      <a:lvl2pPr marL="342900" algn="l" defTabSz="685800" rtl="0" eaLnBrk="1" latinLnBrk="0" hangingPunct="1">
                        <a:defRPr sz="1350" kern="1200">
                          <a:solidFill>
                            <a:schemeClr val="tx1"/>
                          </a:solidFill>
                          <a:latin typeface="Times New Roman"/>
                        </a:defRPr>
                      </a:lvl2pPr>
                      <a:lvl3pPr marL="685800" algn="l" defTabSz="685800" rtl="0" eaLnBrk="1" latinLnBrk="0" hangingPunct="1">
                        <a:defRPr sz="1350" kern="1200">
                          <a:solidFill>
                            <a:schemeClr val="tx1"/>
                          </a:solidFill>
                          <a:latin typeface="Times New Roman"/>
                        </a:defRPr>
                      </a:lvl3pPr>
                      <a:lvl4pPr marL="1028700" algn="l" defTabSz="685800" rtl="0" eaLnBrk="1" latinLnBrk="0" hangingPunct="1">
                        <a:defRPr sz="1350" kern="1200">
                          <a:solidFill>
                            <a:schemeClr val="tx1"/>
                          </a:solidFill>
                          <a:latin typeface="Times New Roman"/>
                        </a:defRPr>
                      </a:lvl4pPr>
                      <a:lvl5pPr marL="1371600" algn="l" defTabSz="685800" rtl="0" eaLnBrk="1" latinLnBrk="0" hangingPunct="1">
                        <a:defRPr sz="1350" kern="1200">
                          <a:solidFill>
                            <a:schemeClr val="tx1"/>
                          </a:solidFill>
                          <a:latin typeface="Times New Roman"/>
                        </a:defRPr>
                      </a:lvl5pPr>
                      <a:lvl6pPr marL="1714500" algn="l" defTabSz="685800" rtl="0" eaLnBrk="1" latinLnBrk="0" hangingPunct="1">
                        <a:defRPr sz="1350" kern="1200">
                          <a:solidFill>
                            <a:schemeClr val="tx1"/>
                          </a:solidFill>
                          <a:latin typeface="Times New Roman"/>
                        </a:defRPr>
                      </a:lvl6pPr>
                      <a:lvl7pPr marL="2057400" algn="l" defTabSz="685800" rtl="0" eaLnBrk="1" latinLnBrk="0" hangingPunct="1">
                        <a:defRPr sz="1350" kern="1200">
                          <a:solidFill>
                            <a:schemeClr val="tx1"/>
                          </a:solidFill>
                          <a:latin typeface="Times New Roman"/>
                        </a:defRPr>
                      </a:lvl7pPr>
                      <a:lvl8pPr marL="2400300" algn="l" defTabSz="685800" rtl="0" eaLnBrk="1" latinLnBrk="0" hangingPunct="1">
                        <a:defRPr sz="1350" kern="1200">
                          <a:solidFill>
                            <a:schemeClr val="tx1"/>
                          </a:solidFill>
                          <a:latin typeface="Times New Roman"/>
                        </a:defRPr>
                      </a:lvl8pPr>
                      <a:lvl9pPr marL="2743200" algn="l" defTabSz="685800" rtl="0" eaLnBrk="1" latinLnBrk="0" hangingPunct="1">
                        <a:defRPr sz="1350" kern="1200">
                          <a:solidFill>
                            <a:schemeClr val="tx1"/>
                          </a:solidFill>
                          <a:latin typeface="Times New Roman"/>
                        </a:defRPr>
                      </a:lvl9pPr>
                    </a:lstStyle>
                    <a:p>
                      <a:pPr marL="0" marR="0" lvl="0" indent="0" algn="l" defTabSz="914400" rtl="0" eaLnBrk="0" fontAlgn="base" latinLnBrk="0" hangingPunct="0">
                        <a:lnSpc>
                          <a:spcPct val="100000"/>
                        </a:lnSpc>
                        <a:spcBef>
                          <a:spcPct val="0"/>
                        </a:spcBef>
                        <a:spcAft>
                          <a:spcPct val="30000"/>
                        </a:spcAft>
                        <a:buClrTx/>
                        <a:buSzTx/>
                        <a:buFont typeface="Arial" charset="0"/>
                        <a:buNone/>
                        <a:tabLst/>
                      </a:pPr>
                      <a:r>
                        <a:rPr kumimoji="0" lang="en-GB" sz="1400" u="none" strike="noStrike" cap="none" normalizeH="0" baseline="0" dirty="0">
                          <a:ln>
                            <a:noFill/>
                          </a:ln>
                          <a:effectLst/>
                          <a:latin typeface="+mj-lt"/>
                        </a:rPr>
                        <a:t>No regional lymph node metastasis</a:t>
                      </a:r>
                      <a:endParaRPr kumimoji="0" lang="en-GB" sz="1400" b="0" i="0" u="none" strike="noStrike" cap="none" normalizeH="0" baseline="0" dirty="0">
                        <a:ln>
                          <a:noFill/>
                        </a:ln>
                        <a:solidFill>
                          <a:srgbClr val="000000"/>
                        </a:solidFill>
                        <a:effectLst/>
                        <a:latin typeface="+mj-lt"/>
                        <a:cs typeface="Arial" charset="0"/>
                      </a:endParaRPr>
                    </a:p>
                  </a:txBody>
                  <a:tcPr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r h="372736">
                <a:tc>
                  <a:txBody>
                    <a:bodyPr/>
                    <a:lstStyle>
                      <a:lvl1pPr marL="0" algn="l" defTabSz="685800" rtl="0" eaLnBrk="1" latinLnBrk="0" hangingPunct="1">
                        <a:defRPr sz="1350" kern="1200">
                          <a:solidFill>
                            <a:schemeClr val="tx1"/>
                          </a:solidFill>
                          <a:latin typeface="Times New Roman"/>
                        </a:defRPr>
                      </a:lvl1pPr>
                      <a:lvl2pPr marL="342900" algn="l" defTabSz="685800" rtl="0" eaLnBrk="1" latinLnBrk="0" hangingPunct="1">
                        <a:defRPr sz="1350" kern="1200">
                          <a:solidFill>
                            <a:schemeClr val="tx1"/>
                          </a:solidFill>
                          <a:latin typeface="Times New Roman"/>
                        </a:defRPr>
                      </a:lvl2pPr>
                      <a:lvl3pPr marL="685800" algn="l" defTabSz="685800" rtl="0" eaLnBrk="1" latinLnBrk="0" hangingPunct="1">
                        <a:defRPr sz="1350" kern="1200">
                          <a:solidFill>
                            <a:schemeClr val="tx1"/>
                          </a:solidFill>
                          <a:latin typeface="Times New Roman"/>
                        </a:defRPr>
                      </a:lvl3pPr>
                      <a:lvl4pPr marL="1028700" algn="l" defTabSz="685800" rtl="0" eaLnBrk="1" latinLnBrk="0" hangingPunct="1">
                        <a:defRPr sz="1350" kern="1200">
                          <a:solidFill>
                            <a:schemeClr val="tx1"/>
                          </a:solidFill>
                          <a:latin typeface="Times New Roman"/>
                        </a:defRPr>
                      </a:lvl4pPr>
                      <a:lvl5pPr marL="1371600" algn="l" defTabSz="685800" rtl="0" eaLnBrk="1" latinLnBrk="0" hangingPunct="1">
                        <a:defRPr sz="1350" kern="1200">
                          <a:solidFill>
                            <a:schemeClr val="tx1"/>
                          </a:solidFill>
                          <a:latin typeface="Times New Roman"/>
                        </a:defRPr>
                      </a:lvl5pPr>
                      <a:lvl6pPr marL="1714500" algn="l" defTabSz="685800" rtl="0" eaLnBrk="1" latinLnBrk="0" hangingPunct="1">
                        <a:defRPr sz="1350" kern="1200">
                          <a:solidFill>
                            <a:schemeClr val="tx1"/>
                          </a:solidFill>
                          <a:latin typeface="Times New Roman"/>
                        </a:defRPr>
                      </a:lvl6pPr>
                      <a:lvl7pPr marL="2057400" algn="l" defTabSz="685800" rtl="0" eaLnBrk="1" latinLnBrk="0" hangingPunct="1">
                        <a:defRPr sz="1350" kern="1200">
                          <a:solidFill>
                            <a:schemeClr val="tx1"/>
                          </a:solidFill>
                          <a:latin typeface="Times New Roman"/>
                        </a:defRPr>
                      </a:lvl7pPr>
                      <a:lvl8pPr marL="2400300" algn="l" defTabSz="685800" rtl="0" eaLnBrk="1" latinLnBrk="0" hangingPunct="1">
                        <a:defRPr sz="1350" kern="1200">
                          <a:solidFill>
                            <a:schemeClr val="tx1"/>
                          </a:solidFill>
                          <a:latin typeface="Times New Roman"/>
                        </a:defRPr>
                      </a:lvl8pPr>
                      <a:lvl9pPr marL="2743200" algn="l" defTabSz="685800" rtl="0" eaLnBrk="1" latinLnBrk="0" hangingPunct="1">
                        <a:defRPr sz="1350" kern="1200">
                          <a:solidFill>
                            <a:schemeClr val="tx1"/>
                          </a:solidFill>
                          <a:latin typeface="Times New Roman"/>
                        </a:defRPr>
                      </a:lvl9pPr>
                    </a:lstStyle>
                    <a:p>
                      <a:pPr marL="0" marR="0" lvl="0" indent="0" algn="l" defTabSz="914400" rtl="0" eaLnBrk="0" fontAlgn="base" latinLnBrk="0" hangingPunct="0">
                        <a:lnSpc>
                          <a:spcPct val="100000"/>
                        </a:lnSpc>
                        <a:spcBef>
                          <a:spcPct val="0"/>
                        </a:spcBef>
                        <a:spcAft>
                          <a:spcPct val="30000"/>
                        </a:spcAft>
                        <a:buClrTx/>
                        <a:buSzTx/>
                        <a:buFont typeface="Arial" charset="0"/>
                        <a:buNone/>
                        <a:tabLst/>
                      </a:pPr>
                      <a:r>
                        <a:rPr kumimoji="0" lang="en-GB" sz="1400" u="none" strike="noStrike" cap="none" normalizeH="0" baseline="0" dirty="0">
                          <a:ln>
                            <a:noFill/>
                          </a:ln>
                          <a:effectLst/>
                          <a:latin typeface="+mj-lt"/>
                        </a:rPr>
                        <a:t>N1</a:t>
                      </a:r>
                      <a:endParaRPr kumimoji="0" lang="en-GB" sz="1400" b="0" i="0" u="none" strike="noStrike" cap="none" normalizeH="0" baseline="0" dirty="0">
                        <a:ln>
                          <a:noFill/>
                        </a:ln>
                        <a:solidFill>
                          <a:srgbClr val="000000"/>
                        </a:solidFill>
                        <a:effectLst/>
                        <a:latin typeface="+mj-lt"/>
                        <a:cs typeface="Arial" charset="0"/>
                      </a:endParaRPr>
                    </a:p>
                  </a:txBody>
                  <a:tcPr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lvl1pPr marL="0" algn="l" defTabSz="685800" rtl="0" eaLnBrk="1" latinLnBrk="0" hangingPunct="1">
                        <a:defRPr sz="1350" kern="1200">
                          <a:solidFill>
                            <a:schemeClr val="tx1"/>
                          </a:solidFill>
                          <a:latin typeface="Times New Roman"/>
                        </a:defRPr>
                      </a:lvl1pPr>
                      <a:lvl2pPr marL="342900" algn="l" defTabSz="685800" rtl="0" eaLnBrk="1" latinLnBrk="0" hangingPunct="1">
                        <a:defRPr sz="1350" kern="1200">
                          <a:solidFill>
                            <a:schemeClr val="tx1"/>
                          </a:solidFill>
                          <a:latin typeface="Times New Roman"/>
                        </a:defRPr>
                      </a:lvl2pPr>
                      <a:lvl3pPr marL="685800" algn="l" defTabSz="685800" rtl="0" eaLnBrk="1" latinLnBrk="0" hangingPunct="1">
                        <a:defRPr sz="1350" kern="1200">
                          <a:solidFill>
                            <a:schemeClr val="tx1"/>
                          </a:solidFill>
                          <a:latin typeface="Times New Roman"/>
                        </a:defRPr>
                      </a:lvl3pPr>
                      <a:lvl4pPr marL="1028700" algn="l" defTabSz="685800" rtl="0" eaLnBrk="1" latinLnBrk="0" hangingPunct="1">
                        <a:defRPr sz="1350" kern="1200">
                          <a:solidFill>
                            <a:schemeClr val="tx1"/>
                          </a:solidFill>
                          <a:latin typeface="Times New Roman"/>
                        </a:defRPr>
                      </a:lvl4pPr>
                      <a:lvl5pPr marL="1371600" algn="l" defTabSz="685800" rtl="0" eaLnBrk="1" latinLnBrk="0" hangingPunct="1">
                        <a:defRPr sz="1350" kern="1200">
                          <a:solidFill>
                            <a:schemeClr val="tx1"/>
                          </a:solidFill>
                          <a:latin typeface="Times New Roman"/>
                        </a:defRPr>
                      </a:lvl5pPr>
                      <a:lvl6pPr marL="1714500" algn="l" defTabSz="685800" rtl="0" eaLnBrk="1" latinLnBrk="0" hangingPunct="1">
                        <a:defRPr sz="1350" kern="1200">
                          <a:solidFill>
                            <a:schemeClr val="tx1"/>
                          </a:solidFill>
                          <a:latin typeface="Times New Roman"/>
                        </a:defRPr>
                      </a:lvl6pPr>
                      <a:lvl7pPr marL="2057400" algn="l" defTabSz="685800" rtl="0" eaLnBrk="1" latinLnBrk="0" hangingPunct="1">
                        <a:defRPr sz="1350" kern="1200">
                          <a:solidFill>
                            <a:schemeClr val="tx1"/>
                          </a:solidFill>
                          <a:latin typeface="Times New Roman"/>
                        </a:defRPr>
                      </a:lvl7pPr>
                      <a:lvl8pPr marL="2400300" algn="l" defTabSz="685800" rtl="0" eaLnBrk="1" latinLnBrk="0" hangingPunct="1">
                        <a:defRPr sz="1350" kern="1200">
                          <a:solidFill>
                            <a:schemeClr val="tx1"/>
                          </a:solidFill>
                          <a:latin typeface="Times New Roman"/>
                        </a:defRPr>
                      </a:lvl8pPr>
                      <a:lvl9pPr marL="2743200" algn="l" defTabSz="685800" rtl="0" eaLnBrk="1" latinLnBrk="0" hangingPunct="1">
                        <a:defRPr sz="1350" kern="1200">
                          <a:solidFill>
                            <a:schemeClr val="tx1"/>
                          </a:solidFill>
                          <a:latin typeface="Times New Roman"/>
                        </a:defRPr>
                      </a:lvl9pPr>
                    </a:lstStyle>
                    <a:p>
                      <a:pPr marL="0" marR="0" lvl="0" indent="0" algn="l" defTabSz="914400" rtl="0" eaLnBrk="0" fontAlgn="base" latinLnBrk="0" hangingPunct="0">
                        <a:lnSpc>
                          <a:spcPct val="100000"/>
                        </a:lnSpc>
                        <a:spcBef>
                          <a:spcPct val="0"/>
                        </a:spcBef>
                        <a:spcAft>
                          <a:spcPct val="30000"/>
                        </a:spcAft>
                        <a:buClrTx/>
                        <a:buSzTx/>
                        <a:buFont typeface="Arial" charset="0"/>
                        <a:buNone/>
                        <a:tabLst/>
                      </a:pPr>
                      <a:r>
                        <a:rPr kumimoji="0" lang="en-GB" sz="1400" u="none" strike="noStrike" cap="none" normalizeH="0" baseline="0" dirty="0">
                          <a:ln>
                            <a:noFill/>
                          </a:ln>
                          <a:effectLst/>
                          <a:latin typeface="+mj-lt"/>
                        </a:rPr>
                        <a:t>Regional lymph node metastasis</a:t>
                      </a:r>
                      <a:endParaRPr kumimoji="0" lang="en-GB" sz="1400" b="0" i="0" u="none" strike="noStrike" cap="none" normalizeH="0" baseline="0" dirty="0">
                        <a:ln>
                          <a:noFill/>
                        </a:ln>
                        <a:solidFill>
                          <a:srgbClr val="000000"/>
                        </a:solidFill>
                        <a:effectLst/>
                        <a:latin typeface="+mj-lt"/>
                        <a:cs typeface="Arial" charset="0"/>
                      </a:endParaRPr>
                    </a:p>
                  </a:txBody>
                  <a:tcPr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bl>
          </a:graphicData>
        </a:graphic>
      </p:graphicFrame>
      <p:graphicFrame>
        <p:nvGraphicFramePr>
          <p:cNvPr id="116" name="Group 241"/>
          <p:cNvGraphicFramePr>
            <a:graphicFrameLocks noGrp="1"/>
          </p:cNvGraphicFramePr>
          <p:nvPr>
            <p:extLst>
              <p:ext uri="{D42A27DB-BD31-4B8C-83A1-F6EECF244321}">
                <p14:modId xmlns:p14="http://schemas.microsoft.com/office/powerpoint/2010/main" val="1465522664"/>
              </p:ext>
            </p:extLst>
          </p:nvPr>
        </p:nvGraphicFramePr>
        <p:xfrm>
          <a:off x="5451475" y="3634716"/>
          <a:ext cx="3430587" cy="2291924"/>
        </p:xfrm>
        <a:graphic>
          <a:graphicData uri="http://schemas.openxmlformats.org/drawingml/2006/table">
            <a:tbl>
              <a:tblPr>
                <a:tableStyleId>{2D5ABB26-0587-4C30-8999-92F81FD0307C}</a:tableStyleId>
              </a:tblPr>
              <a:tblGrid>
                <a:gridCol w="727732"/>
                <a:gridCol w="2702855"/>
              </a:tblGrid>
              <a:tr h="350348">
                <a:tc gridSpan="2">
                  <a:txBody>
                    <a:bodyPr/>
                    <a:lstStyle>
                      <a:lvl1pPr marL="0" algn="l" defTabSz="685800" rtl="0" eaLnBrk="1" latinLnBrk="0" hangingPunct="1">
                        <a:defRPr sz="1350" kern="1200">
                          <a:solidFill>
                            <a:schemeClr val="tx1"/>
                          </a:solidFill>
                          <a:latin typeface="Times New Roman"/>
                        </a:defRPr>
                      </a:lvl1pPr>
                      <a:lvl2pPr marL="342900" algn="l" defTabSz="685800" rtl="0" eaLnBrk="1" latinLnBrk="0" hangingPunct="1">
                        <a:defRPr sz="1350" kern="1200">
                          <a:solidFill>
                            <a:schemeClr val="tx1"/>
                          </a:solidFill>
                          <a:latin typeface="Times New Roman"/>
                        </a:defRPr>
                      </a:lvl2pPr>
                      <a:lvl3pPr marL="685800" algn="l" defTabSz="685800" rtl="0" eaLnBrk="1" latinLnBrk="0" hangingPunct="1">
                        <a:defRPr sz="1350" kern="1200">
                          <a:solidFill>
                            <a:schemeClr val="tx1"/>
                          </a:solidFill>
                          <a:latin typeface="Times New Roman"/>
                        </a:defRPr>
                      </a:lvl3pPr>
                      <a:lvl4pPr marL="1028700" algn="l" defTabSz="685800" rtl="0" eaLnBrk="1" latinLnBrk="0" hangingPunct="1">
                        <a:defRPr sz="1350" kern="1200">
                          <a:solidFill>
                            <a:schemeClr val="tx1"/>
                          </a:solidFill>
                          <a:latin typeface="Times New Roman"/>
                        </a:defRPr>
                      </a:lvl4pPr>
                      <a:lvl5pPr marL="1371600" algn="l" defTabSz="685800" rtl="0" eaLnBrk="1" latinLnBrk="0" hangingPunct="1">
                        <a:defRPr sz="1350" kern="1200">
                          <a:solidFill>
                            <a:schemeClr val="tx1"/>
                          </a:solidFill>
                          <a:latin typeface="Times New Roman"/>
                        </a:defRPr>
                      </a:lvl5pPr>
                      <a:lvl6pPr marL="1714500" algn="l" defTabSz="685800" rtl="0" eaLnBrk="1" latinLnBrk="0" hangingPunct="1">
                        <a:defRPr sz="1350" kern="1200">
                          <a:solidFill>
                            <a:schemeClr val="tx1"/>
                          </a:solidFill>
                          <a:latin typeface="Times New Roman"/>
                        </a:defRPr>
                      </a:lvl6pPr>
                      <a:lvl7pPr marL="2057400" algn="l" defTabSz="685800" rtl="0" eaLnBrk="1" latinLnBrk="0" hangingPunct="1">
                        <a:defRPr sz="1350" kern="1200">
                          <a:solidFill>
                            <a:schemeClr val="tx1"/>
                          </a:solidFill>
                          <a:latin typeface="Times New Roman"/>
                        </a:defRPr>
                      </a:lvl7pPr>
                      <a:lvl8pPr marL="2400300" algn="l" defTabSz="685800" rtl="0" eaLnBrk="1" latinLnBrk="0" hangingPunct="1">
                        <a:defRPr sz="1350" kern="1200">
                          <a:solidFill>
                            <a:schemeClr val="tx1"/>
                          </a:solidFill>
                          <a:latin typeface="Times New Roman"/>
                        </a:defRPr>
                      </a:lvl8pPr>
                      <a:lvl9pPr marL="2743200" algn="l" defTabSz="685800" rtl="0" eaLnBrk="1" latinLnBrk="0" hangingPunct="1">
                        <a:defRPr sz="1350" kern="1200">
                          <a:solidFill>
                            <a:schemeClr val="tx1"/>
                          </a:solidFill>
                          <a:latin typeface="Times New Roman"/>
                        </a:defRPr>
                      </a:lvl9pPr>
                    </a:lstStyle>
                    <a:p>
                      <a:pPr marL="0" marR="0" lvl="0" indent="0" algn="ctr" defTabSz="914400" rtl="0" eaLnBrk="0" fontAlgn="base" latinLnBrk="0" hangingPunct="0">
                        <a:lnSpc>
                          <a:spcPct val="100000"/>
                        </a:lnSpc>
                        <a:spcBef>
                          <a:spcPct val="0"/>
                        </a:spcBef>
                        <a:spcAft>
                          <a:spcPct val="20000"/>
                        </a:spcAft>
                        <a:buClrTx/>
                        <a:buSzTx/>
                        <a:buFont typeface="Arial" charset="0"/>
                        <a:buNone/>
                        <a:tabLst/>
                      </a:pPr>
                      <a:r>
                        <a:rPr kumimoji="0" lang="en-GB" sz="1400" b="1" u="none" strike="noStrike" cap="none" normalizeH="0" baseline="0" dirty="0">
                          <a:ln>
                            <a:noFill/>
                          </a:ln>
                          <a:solidFill>
                            <a:schemeClr val="bg1"/>
                          </a:solidFill>
                          <a:effectLst/>
                          <a:latin typeface="+mj-lt"/>
                        </a:rPr>
                        <a:t>Distant metastasis (M)</a:t>
                      </a:r>
                      <a:endParaRPr kumimoji="0" lang="en-GB" sz="1400" b="1" i="0" u="none" strike="noStrike" cap="none" normalizeH="0" baseline="0" dirty="0">
                        <a:ln>
                          <a:noFill/>
                        </a:ln>
                        <a:solidFill>
                          <a:schemeClr val="bg1"/>
                        </a:solidFill>
                        <a:effectLst/>
                        <a:latin typeface="+mj-lt"/>
                        <a:cs typeface="Arial" charset="0"/>
                      </a:endParaRPr>
                    </a:p>
                  </a:txBody>
                  <a:tcPr anchor="ctr" horzOverflow="overflow"/>
                </a:tc>
                <a:tc hMerge="1">
                  <a:txBody>
                    <a:bodyPr/>
                    <a:lstStyle/>
                    <a:p>
                      <a:endParaRPr lang="en-US"/>
                    </a:p>
                  </a:txBody>
                  <a:tcPr/>
                </a:tc>
              </a:tr>
              <a:tr h="326736">
                <a:tc>
                  <a:txBody>
                    <a:bodyPr/>
                    <a:lstStyle>
                      <a:lvl1pPr marL="0" algn="l" defTabSz="685800" rtl="0" eaLnBrk="1" latinLnBrk="0" hangingPunct="1">
                        <a:defRPr sz="1350" kern="1200">
                          <a:solidFill>
                            <a:schemeClr val="tx1"/>
                          </a:solidFill>
                          <a:latin typeface="Times New Roman"/>
                        </a:defRPr>
                      </a:lvl1pPr>
                      <a:lvl2pPr marL="342900" algn="l" defTabSz="685800" rtl="0" eaLnBrk="1" latinLnBrk="0" hangingPunct="1">
                        <a:defRPr sz="1350" kern="1200">
                          <a:solidFill>
                            <a:schemeClr val="tx1"/>
                          </a:solidFill>
                          <a:latin typeface="Times New Roman"/>
                        </a:defRPr>
                      </a:lvl2pPr>
                      <a:lvl3pPr marL="685800" algn="l" defTabSz="685800" rtl="0" eaLnBrk="1" latinLnBrk="0" hangingPunct="1">
                        <a:defRPr sz="1350" kern="1200">
                          <a:solidFill>
                            <a:schemeClr val="tx1"/>
                          </a:solidFill>
                          <a:latin typeface="Times New Roman"/>
                        </a:defRPr>
                      </a:lvl3pPr>
                      <a:lvl4pPr marL="1028700" algn="l" defTabSz="685800" rtl="0" eaLnBrk="1" latinLnBrk="0" hangingPunct="1">
                        <a:defRPr sz="1350" kern="1200">
                          <a:solidFill>
                            <a:schemeClr val="tx1"/>
                          </a:solidFill>
                          <a:latin typeface="Times New Roman"/>
                        </a:defRPr>
                      </a:lvl4pPr>
                      <a:lvl5pPr marL="1371600" algn="l" defTabSz="685800" rtl="0" eaLnBrk="1" latinLnBrk="0" hangingPunct="1">
                        <a:defRPr sz="1350" kern="1200">
                          <a:solidFill>
                            <a:schemeClr val="tx1"/>
                          </a:solidFill>
                          <a:latin typeface="Times New Roman"/>
                        </a:defRPr>
                      </a:lvl5pPr>
                      <a:lvl6pPr marL="1714500" algn="l" defTabSz="685800" rtl="0" eaLnBrk="1" latinLnBrk="0" hangingPunct="1">
                        <a:defRPr sz="1350" kern="1200">
                          <a:solidFill>
                            <a:schemeClr val="tx1"/>
                          </a:solidFill>
                          <a:latin typeface="Times New Roman"/>
                        </a:defRPr>
                      </a:lvl6pPr>
                      <a:lvl7pPr marL="2057400" algn="l" defTabSz="685800" rtl="0" eaLnBrk="1" latinLnBrk="0" hangingPunct="1">
                        <a:defRPr sz="1350" kern="1200">
                          <a:solidFill>
                            <a:schemeClr val="tx1"/>
                          </a:solidFill>
                          <a:latin typeface="Times New Roman"/>
                        </a:defRPr>
                      </a:lvl7pPr>
                      <a:lvl8pPr marL="2400300" algn="l" defTabSz="685800" rtl="0" eaLnBrk="1" latinLnBrk="0" hangingPunct="1">
                        <a:defRPr sz="1350" kern="1200">
                          <a:solidFill>
                            <a:schemeClr val="tx1"/>
                          </a:solidFill>
                          <a:latin typeface="Times New Roman"/>
                        </a:defRPr>
                      </a:lvl8pPr>
                      <a:lvl9pPr marL="2743200" algn="l" defTabSz="685800" rtl="0" eaLnBrk="1" latinLnBrk="0" hangingPunct="1">
                        <a:defRPr sz="1350" kern="1200">
                          <a:solidFill>
                            <a:schemeClr val="tx1"/>
                          </a:solidFill>
                          <a:latin typeface="Times New Roman"/>
                        </a:defRPr>
                      </a:lvl9pPr>
                    </a:lstStyle>
                    <a:p>
                      <a:pPr marL="0" marR="0" lvl="0" indent="0" algn="l" defTabSz="914400" rtl="0" eaLnBrk="0" fontAlgn="base" latinLnBrk="0" hangingPunct="0">
                        <a:lnSpc>
                          <a:spcPct val="100000"/>
                        </a:lnSpc>
                        <a:spcBef>
                          <a:spcPct val="0"/>
                        </a:spcBef>
                        <a:spcAft>
                          <a:spcPct val="20000"/>
                        </a:spcAft>
                        <a:buClrTx/>
                        <a:buSzTx/>
                        <a:buFont typeface="Arial" charset="0"/>
                        <a:buNone/>
                        <a:tabLst/>
                      </a:pPr>
                      <a:r>
                        <a:rPr kumimoji="0" lang="en-GB" sz="1400" u="none" strike="noStrike" cap="none" normalizeH="0" baseline="0" dirty="0">
                          <a:ln>
                            <a:noFill/>
                          </a:ln>
                          <a:effectLst/>
                          <a:latin typeface="+mj-lt"/>
                        </a:rPr>
                        <a:t>MX</a:t>
                      </a:r>
                      <a:endParaRPr kumimoji="0" lang="en-GB" sz="1400" b="0" i="0" u="none" strike="noStrike" cap="none" normalizeH="0" baseline="0" dirty="0">
                        <a:ln>
                          <a:noFill/>
                        </a:ln>
                        <a:solidFill>
                          <a:srgbClr val="000000"/>
                        </a:solidFill>
                        <a:effectLst/>
                        <a:latin typeface="+mj-lt"/>
                        <a:cs typeface="Arial" charset="0"/>
                      </a:endParaRPr>
                    </a:p>
                  </a:txBody>
                  <a:tcPr marR="0" marT="0" marB="91440" anchor="ctr" horzOverflow="overflow"/>
                </a:tc>
                <a:tc>
                  <a:txBody>
                    <a:bodyPr/>
                    <a:lstStyle>
                      <a:lvl1pPr marL="0" algn="l" defTabSz="685800" rtl="0" eaLnBrk="1" latinLnBrk="0" hangingPunct="1">
                        <a:defRPr sz="1350" kern="1200">
                          <a:solidFill>
                            <a:schemeClr val="tx1"/>
                          </a:solidFill>
                          <a:latin typeface="Times New Roman"/>
                        </a:defRPr>
                      </a:lvl1pPr>
                      <a:lvl2pPr marL="342900" algn="l" defTabSz="685800" rtl="0" eaLnBrk="1" latinLnBrk="0" hangingPunct="1">
                        <a:defRPr sz="1350" kern="1200">
                          <a:solidFill>
                            <a:schemeClr val="tx1"/>
                          </a:solidFill>
                          <a:latin typeface="Times New Roman"/>
                        </a:defRPr>
                      </a:lvl2pPr>
                      <a:lvl3pPr marL="685800" algn="l" defTabSz="685800" rtl="0" eaLnBrk="1" latinLnBrk="0" hangingPunct="1">
                        <a:defRPr sz="1350" kern="1200">
                          <a:solidFill>
                            <a:schemeClr val="tx1"/>
                          </a:solidFill>
                          <a:latin typeface="Times New Roman"/>
                        </a:defRPr>
                      </a:lvl3pPr>
                      <a:lvl4pPr marL="1028700" algn="l" defTabSz="685800" rtl="0" eaLnBrk="1" latinLnBrk="0" hangingPunct="1">
                        <a:defRPr sz="1350" kern="1200">
                          <a:solidFill>
                            <a:schemeClr val="tx1"/>
                          </a:solidFill>
                          <a:latin typeface="Times New Roman"/>
                        </a:defRPr>
                      </a:lvl4pPr>
                      <a:lvl5pPr marL="1371600" algn="l" defTabSz="685800" rtl="0" eaLnBrk="1" latinLnBrk="0" hangingPunct="1">
                        <a:defRPr sz="1350" kern="1200">
                          <a:solidFill>
                            <a:schemeClr val="tx1"/>
                          </a:solidFill>
                          <a:latin typeface="Times New Roman"/>
                        </a:defRPr>
                      </a:lvl5pPr>
                      <a:lvl6pPr marL="1714500" algn="l" defTabSz="685800" rtl="0" eaLnBrk="1" latinLnBrk="0" hangingPunct="1">
                        <a:defRPr sz="1350" kern="1200">
                          <a:solidFill>
                            <a:schemeClr val="tx1"/>
                          </a:solidFill>
                          <a:latin typeface="Times New Roman"/>
                        </a:defRPr>
                      </a:lvl6pPr>
                      <a:lvl7pPr marL="2057400" algn="l" defTabSz="685800" rtl="0" eaLnBrk="1" latinLnBrk="0" hangingPunct="1">
                        <a:defRPr sz="1350" kern="1200">
                          <a:solidFill>
                            <a:schemeClr val="tx1"/>
                          </a:solidFill>
                          <a:latin typeface="Times New Roman"/>
                        </a:defRPr>
                      </a:lvl7pPr>
                      <a:lvl8pPr marL="2400300" algn="l" defTabSz="685800" rtl="0" eaLnBrk="1" latinLnBrk="0" hangingPunct="1">
                        <a:defRPr sz="1350" kern="1200">
                          <a:solidFill>
                            <a:schemeClr val="tx1"/>
                          </a:solidFill>
                          <a:latin typeface="Times New Roman"/>
                        </a:defRPr>
                      </a:lvl8pPr>
                      <a:lvl9pPr marL="2743200" algn="l" defTabSz="685800" rtl="0" eaLnBrk="1" latinLnBrk="0" hangingPunct="1">
                        <a:defRPr sz="1350" kern="1200">
                          <a:solidFill>
                            <a:schemeClr val="tx1"/>
                          </a:solidFill>
                          <a:latin typeface="Times New Roman"/>
                        </a:defRPr>
                      </a:lvl9pPr>
                    </a:lstStyle>
                    <a:p>
                      <a:pPr marL="0" marR="0" lvl="0" indent="0" algn="l" defTabSz="914400" rtl="0" eaLnBrk="0" fontAlgn="base" latinLnBrk="0" hangingPunct="0">
                        <a:lnSpc>
                          <a:spcPct val="100000"/>
                        </a:lnSpc>
                        <a:spcBef>
                          <a:spcPct val="0"/>
                        </a:spcBef>
                        <a:spcAft>
                          <a:spcPts val="0"/>
                        </a:spcAft>
                        <a:buClrTx/>
                        <a:buSzTx/>
                        <a:buFont typeface="Arial" charset="0"/>
                        <a:buNone/>
                        <a:tabLst/>
                      </a:pPr>
                      <a:r>
                        <a:rPr kumimoji="0" lang="en-GB" sz="1400" u="none" strike="noStrike" cap="none" normalizeH="0" baseline="0" dirty="0">
                          <a:ln>
                            <a:noFill/>
                          </a:ln>
                          <a:effectLst/>
                          <a:latin typeface="+mj-lt"/>
                        </a:rPr>
                        <a:t>Distant </a:t>
                      </a:r>
                      <a:r>
                        <a:rPr kumimoji="0" lang="en-GB" sz="1400" u="none" strike="noStrike" cap="none" normalizeH="0" baseline="0" dirty="0">
                          <a:ln>
                            <a:noFill/>
                          </a:ln>
                          <a:effectLst/>
                          <a:latin typeface="+mn-lt"/>
                        </a:rPr>
                        <a:t>metastases</a:t>
                      </a:r>
                      <a:r>
                        <a:rPr kumimoji="0" lang="en-GB" sz="1400" u="none" strike="noStrike" cap="none" normalizeH="0" baseline="0" dirty="0">
                          <a:ln>
                            <a:noFill/>
                          </a:ln>
                          <a:effectLst/>
                          <a:latin typeface="+mj-lt"/>
                        </a:rPr>
                        <a:t> cannot be assessed</a:t>
                      </a:r>
                      <a:endParaRPr kumimoji="0" lang="en-GB" sz="1400" b="0" i="0" u="none" strike="noStrike" cap="none" normalizeH="0" baseline="0" dirty="0">
                        <a:ln>
                          <a:noFill/>
                        </a:ln>
                        <a:solidFill>
                          <a:srgbClr val="000000"/>
                        </a:solidFill>
                        <a:effectLst/>
                        <a:latin typeface="+mj-lt"/>
                        <a:cs typeface="Arial" charset="0"/>
                      </a:endParaRPr>
                    </a:p>
                  </a:txBody>
                  <a:tcPr marL="0" marR="0" marT="91440" anchor="ctr" horzOverflow="overflow"/>
                </a:tc>
              </a:tr>
              <a:tr h="286649">
                <a:tc>
                  <a:txBody>
                    <a:bodyPr/>
                    <a:lstStyle>
                      <a:lvl1pPr marL="0" algn="l" defTabSz="685800" rtl="0" eaLnBrk="1" latinLnBrk="0" hangingPunct="1">
                        <a:defRPr sz="1350" kern="1200">
                          <a:solidFill>
                            <a:schemeClr val="tx1"/>
                          </a:solidFill>
                          <a:latin typeface="Times New Roman"/>
                        </a:defRPr>
                      </a:lvl1pPr>
                      <a:lvl2pPr marL="342900" algn="l" defTabSz="685800" rtl="0" eaLnBrk="1" latinLnBrk="0" hangingPunct="1">
                        <a:defRPr sz="1350" kern="1200">
                          <a:solidFill>
                            <a:schemeClr val="tx1"/>
                          </a:solidFill>
                          <a:latin typeface="Times New Roman"/>
                        </a:defRPr>
                      </a:lvl2pPr>
                      <a:lvl3pPr marL="685800" algn="l" defTabSz="685800" rtl="0" eaLnBrk="1" latinLnBrk="0" hangingPunct="1">
                        <a:defRPr sz="1350" kern="1200">
                          <a:solidFill>
                            <a:schemeClr val="tx1"/>
                          </a:solidFill>
                          <a:latin typeface="Times New Roman"/>
                        </a:defRPr>
                      </a:lvl3pPr>
                      <a:lvl4pPr marL="1028700" algn="l" defTabSz="685800" rtl="0" eaLnBrk="1" latinLnBrk="0" hangingPunct="1">
                        <a:defRPr sz="1350" kern="1200">
                          <a:solidFill>
                            <a:schemeClr val="tx1"/>
                          </a:solidFill>
                          <a:latin typeface="Times New Roman"/>
                        </a:defRPr>
                      </a:lvl4pPr>
                      <a:lvl5pPr marL="1371600" algn="l" defTabSz="685800" rtl="0" eaLnBrk="1" latinLnBrk="0" hangingPunct="1">
                        <a:defRPr sz="1350" kern="1200">
                          <a:solidFill>
                            <a:schemeClr val="tx1"/>
                          </a:solidFill>
                          <a:latin typeface="Times New Roman"/>
                        </a:defRPr>
                      </a:lvl5pPr>
                      <a:lvl6pPr marL="1714500" algn="l" defTabSz="685800" rtl="0" eaLnBrk="1" latinLnBrk="0" hangingPunct="1">
                        <a:defRPr sz="1350" kern="1200">
                          <a:solidFill>
                            <a:schemeClr val="tx1"/>
                          </a:solidFill>
                          <a:latin typeface="Times New Roman"/>
                        </a:defRPr>
                      </a:lvl6pPr>
                      <a:lvl7pPr marL="2057400" algn="l" defTabSz="685800" rtl="0" eaLnBrk="1" latinLnBrk="0" hangingPunct="1">
                        <a:defRPr sz="1350" kern="1200">
                          <a:solidFill>
                            <a:schemeClr val="tx1"/>
                          </a:solidFill>
                          <a:latin typeface="Times New Roman"/>
                        </a:defRPr>
                      </a:lvl7pPr>
                      <a:lvl8pPr marL="2400300" algn="l" defTabSz="685800" rtl="0" eaLnBrk="1" latinLnBrk="0" hangingPunct="1">
                        <a:defRPr sz="1350" kern="1200">
                          <a:solidFill>
                            <a:schemeClr val="tx1"/>
                          </a:solidFill>
                          <a:latin typeface="Times New Roman"/>
                        </a:defRPr>
                      </a:lvl8pPr>
                      <a:lvl9pPr marL="2743200" algn="l" defTabSz="685800" rtl="0" eaLnBrk="1" latinLnBrk="0" hangingPunct="1">
                        <a:defRPr sz="1350" kern="1200">
                          <a:solidFill>
                            <a:schemeClr val="tx1"/>
                          </a:solidFill>
                          <a:latin typeface="Times New Roman"/>
                        </a:defRPr>
                      </a:lvl9pPr>
                    </a:lstStyle>
                    <a:p>
                      <a:pPr marL="0" marR="0" lvl="0" indent="0" algn="l" defTabSz="914400" rtl="0" eaLnBrk="0" fontAlgn="base" latinLnBrk="0" hangingPunct="0">
                        <a:lnSpc>
                          <a:spcPct val="100000"/>
                        </a:lnSpc>
                        <a:spcBef>
                          <a:spcPct val="0"/>
                        </a:spcBef>
                        <a:spcAft>
                          <a:spcPct val="20000"/>
                        </a:spcAft>
                        <a:buClrTx/>
                        <a:buSzTx/>
                        <a:buFont typeface="Arial" charset="0"/>
                        <a:buNone/>
                        <a:tabLst/>
                      </a:pPr>
                      <a:r>
                        <a:rPr kumimoji="0" lang="en-GB" sz="1400" u="none" strike="noStrike" cap="none" normalizeH="0" baseline="0" dirty="0">
                          <a:ln>
                            <a:noFill/>
                          </a:ln>
                          <a:effectLst/>
                          <a:latin typeface="+mj-lt"/>
                        </a:rPr>
                        <a:t>M0</a:t>
                      </a:r>
                      <a:endParaRPr kumimoji="0" lang="en-GB" sz="1400" b="0" i="0" u="none" strike="noStrike" cap="none" normalizeH="0" baseline="0" dirty="0">
                        <a:ln>
                          <a:noFill/>
                        </a:ln>
                        <a:solidFill>
                          <a:srgbClr val="000000"/>
                        </a:solidFill>
                        <a:effectLst/>
                        <a:latin typeface="+mj-lt"/>
                        <a:cs typeface="Arial" charset="0"/>
                      </a:endParaRPr>
                    </a:p>
                  </a:txBody>
                  <a:tcPr anchor="ctr" horzOverflow="overflow"/>
                </a:tc>
                <a:tc>
                  <a:txBody>
                    <a:bodyPr/>
                    <a:lstStyle>
                      <a:lvl1pPr marL="0" algn="l" defTabSz="685800" rtl="0" eaLnBrk="1" latinLnBrk="0" hangingPunct="1">
                        <a:defRPr sz="1350" kern="1200">
                          <a:solidFill>
                            <a:schemeClr val="tx1"/>
                          </a:solidFill>
                          <a:latin typeface="Times New Roman"/>
                        </a:defRPr>
                      </a:lvl1pPr>
                      <a:lvl2pPr marL="342900" algn="l" defTabSz="685800" rtl="0" eaLnBrk="1" latinLnBrk="0" hangingPunct="1">
                        <a:defRPr sz="1350" kern="1200">
                          <a:solidFill>
                            <a:schemeClr val="tx1"/>
                          </a:solidFill>
                          <a:latin typeface="Times New Roman"/>
                        </a:defRPr>
                      </a:lvl2pPr>
                      <a:lvl3pPr marL="685800" algn="l" defTabSz="685800" rtl="0" eaLnBrk="1" latinLnBrk="0" hangingPunct="1">
                        <a:defRPr sz="1350" kern="1200">
                          <a:solidFill>
                            <a:schemeClr val="tx1"/>
                          </a:solidFill>
                          <a:latin typeface="Times New Roman"/>
                        </a:defRPr>
                      </a:lvl3pPr>
                      <a:lvl4pPr marL="1028700" algn="l" defTabSz="685800" rtl="0" eaLnBrk="1" latinLnBrk="0" hangingPunct="1">
                        <a:defRPr sz="1350" kern="1200">
                          <a:solidFill>
                            <a:schemeClr val="tx1"/>
                          </a:solidFill>
                          <a:latin typeface="Times New Roman"/>
                        </a:defRPr>
                      </a:lvl4pPr>
                      <a:lvl5pPr marL="1371600" algn="l" defTabSz="685800" rtl="0" eaLnBrk="1" latinLnBrk="0" hangingPunct="1">
                        <a:defRPr sz="1350" kern="1200">
                          <a:solidFill>
                            <a:schemeClr val="tx1"/>
                          </a:solidFill>
                          <a:latin typeface="Times New Roman"/>
                        </a:defRPr>
                      </a:lvl5pPr>
                      <a:lvl6pPr marL="1714500" algn="l" defTabSz="685800" rtl="0" eaLnBrk="1" latinLnBrk="0" hangingPunct="1">
                        <a:defRPr sz="1350" kern="1200">
                          <a:solidFill>
                            <a:schemeClr val="tx1"/>
                          </a:solidFill>
                          <a:latin typeface="Times New Roman"/>
                        </a:defRPr>
                      </a:lvl6pPr>
                      <a:lvl7pPr marL="2057400" algn="l" defTabSz="685800" rtl="0" eaLnBrk="1" latinLnBrk="0" hangingPunct="1">
                        <a:defRPr sz="1350" kern="1200">
                          <a:solidFill>
                            <a:schemeClr val="tx1"/>
                          </a:solidFill>
                          <a:latin typeface="Times New Roman"/>
                        </a:defRPr>
                      </a:lvl7pPr>
                      <a:lvl8pPr marL="2400300" algn="l" defTabSz="685800" rtl="0" eaLnBrk="1" latinLnBrk="0" hangingPunct="1">
                        <a:defRPr sz="1350" kern="1200">
                          <a:solidFill>
                            <a:schemeClr val="tx1"/>
                          </a:solidFill>
                          <a:latin typeface="Times New Roman"/>
                        </a:defRPr>
                      </a:lvl8pPr>
                      <a:lvl9pPr marL="2743200" algn="l" defTabSz="685800" rtl="0" eaLnBrk="1" latinLnBrk="0" hangingPunct="1">
                        <a:defRPr sz="1350" kern="1200">
                          <a:solidFill>
                            <a:schemeClr val="tx1"/>
                          </a:solidFill>
                          <a:latin typeface="Times New Roman"/>
                        </a:defRPr>
                      </a:lvl9pPr>
                    </a:lstStyle>
                    <a:p>
                      <a:pPr marL="0" marR="0" lvl="0" indent="0" algn="l" defTabSz="914400" rtl="0" eaLnBrk="0" fontAlgn="base" latinLnBrk="0" hangingPunct="0">
                        <a:lnSpc>
                          <a:spcPct val="100000"/>
                        </a:lnSpc>
                        <a:spcBef>
                          <a:spcPct val="0"/>
                        </a:spcBef>
                        <a:spcAft>
                          <a:spcPts val="0"/>
                        </a:spcAft>
                        <a:buClrTx/>
                        <a:buSzTx/>
                        <a:buFont typeface="Arial" charset="0"/>
                        <a:buNone/>
                        <a:tabLst/>
                      </a:pPr>
                      <a:r>
                        <a:rPr kumimoji="0" lang="en-GB" sz="1400" u="none" strike="noStrike" cap="none" normalizeH="0" baseline="0" dirty="0">
                          <a:ln>
                            <a:noFill/>
                          </a:ln>
                          <a:effectLst/>
                          <a:latin typeface="+mj-lt"/>
                        </a:rPr>
                        <a:t>No distant </a:t>
                      </a:r>
                      <a:r>
                        <a:rPr kumimoji="0" lang="en-GB" sz="1400" u="none" strike="noStrike" cap="none" normalizeH="0" baseline="0" dirty="0" smtClean="0">
                          <a:ln>
                            <a:noFill/>
                          </a:ln>
                          <a:effectLst/>
                          <a:latin typeface="+mj-lt"/>
                        </a:rPr>
                        <a:t>metastases</a:t>
                      </a:r>
                      <a:endParaRPr kumimoji="0" lang="en-GB" sz="1400" b="0" i="0" u="none" strike="noStrike" cap="none" normalizeH="0" baseline="0" dirty="0">
                        <a:ln>
                          <a:noFill/>
                        </a:ln>
                        <a:solidFill>
                          <a:srgbClr val="000000"/>
                        </a:solidFill>
                        <a:effectLst/>
                        <a:latin typeface="+mj-lt"/>
                        <a:cs typeface="Arial" charset="0"/>
                      </a:endParaRPr>
                    </a:p>
                  </a:txBody>
                  <a:tcPr marL="0" marR="0" anchor="ctr" horzOverflow="overflow"/>
                </a:tc>
              </a:tr>
              <a:tr h="974605">
                <a:tc>
                  <a:txBody>
                    <a:bodyPr/>
                    <a:lstStyle>
                      <a:lvl1pPr marL="0" algn="l" defTabSz="685800" rtl="0" eaLnBrk="1" latinLnBrk="0" hangingPunct="1">
                        <a:defRPr sz="1350" kern="1200">
                          <a:solidFill>
                            <a:schemeClr val="tx1"/>
                          </a:solidFill>
                          <a:latin typeface="Times New Roman"/>
                        </a:defRPr>
                      </a:lvl1pPr>
                      <a:lvl2pPr marL="342900" algn="l" defTabSz="685800" rtl="0" eaLnBrk="1" latinLnBrk="0" hangingPunct="1">
                        <a:defRPr sz="1350" kern="1200">
                          <a:solidFill>
                            <a:schemeClr val="tx1"/>
                          </a:solidFill>
                          <a:latin typeface="Times New Roman"/>
                        </a:defRPr>
                      </a:lvl2pPr>
                      <a:lvl3pPr marL="685800" algn="l" defTabSz="685800" rtl="0" eaLnBrk="1" latinLnBrk="0" hangingPunct="1">
                        <a:defRPr sz="1350" kern="1200">
                          <a:solidFill>
                            <a:schemeClr val="tx1"/>
                          </a:solidFill>
                          <a:latin typeface="Times New Roman"/>
                        </a:defRPr>
                      </a:lvl3pPr>
                      <a:lvl4pPr marL="1028700" algn="l" defTabSz="685800" rtl="0" eaLnBrk="1" latinLnBrk="0" hangingPunct="1">
                        <a:defRPr sz="1350" kern="1200">
                          <a:solidFill>
                            <a:schemeClr val="tx1"/>
                          </a:solidFill>
                          <a:latin typeface="Times New Roman"/>
                        </a:defRPr>
                      </a:lvl4pPr>
                      <a:lvl5pPr marL="1371600" algn="l" defTabSz="685800" rtl="0" eaLnBrk="1" latinLnBrk="0" hangingPunct="1">
                        <a:defRPr sz="1350" kern="1200">
                          <a:solidFill>
                            <a:schemeClr val="tx1"/>
                          </a:solidFill>
                          <a:latin typeface="Times New Roman"/>
                        </a:defRPr>
                      </a:lvl5pPr>
                      <a:lvl6pPr marL="1714500" algn="l" defTabSz="685800" rtl="0" eaLnBrk="1" latinLnBrk="0" hangingPunct="1">
                        <a:defRPr sz="1350" kern="1200">
                          <a:solidFill>
                            <a:schemeClr val="tx1"/>
                          </a:solidFill>
                          <a:latin typeface="Times New Roman"/>
                        </a:defRPr>
                      </a:lvl6pPr>
                      <a:lvl7pPr marL="2057400" algn="l" defTabSz="685800" rtl="0" eaLnBrk="1" latinLnBrk="0" hangingPunct="1">
                        <a:defRPr sz="1350" kern="1200">
                          <a:solidFill>
                            <a:schemeClr val="tx1"/>
                          </a:solidFill>
                          <a:latin typeface="Times New Roman"/>
                        </a:defRPr>
                      </a:lvl7pPr>
                      <a:lvl8pPr marL="2400300" algn="l" defTabSz="685800" rtl="0" eaLnBrk="1" latinLnBrk="0" hangingPunct="1">
                        <a:defRPr sz="1350" kern="1200">
                          <a:solidFill>
                            <a:schemeClr val="tx1"/>
                          </a:solidFill>
                          <a:latin typeface="Times New Roman"/>
                        </a:defRPr>
                      </a:lvl8pPr>
                      <a:lvl9pPr marL="2743200" algn="l" defTabSz="685800" rtl="0" eaLnBrk="1" latinLnBrk="0" hangingPunct="1">
                        <a:defRPr sz="1350" kern="1200">
                          <a:solidFill>
                            <a:schemeClr val="tx1"/>
                          </a:solidFill>
                          <a:latin typeface="Times New Roman"/>
                        </a:defRPr>
                      </a:lvl9pPr>
                    </a:lstStyle>
                    <a:p>
                      <a:pPr marL="0" marR="0" lvl="0" indent="0" algn="l" defTabSz="914400" rtl="0" eaLnBrk="0" fontAlgn="base" latinLnBrk="0" hangingPunct="0">
                        <a:lnSpc>
                          <a:spcPct val="100000"/>
                        </a:lnSpc>
                        <a:spcBef>
                          <a:spcPct val="0"/>
                        </a:spcBef>
                        <a:spcAft>
                          <a:spcPct val="20000"/>
                        </a:spcAft>
                        <a:buClrTx/>
                        <a:buSzTx/>
                        <a:buFont typeface="Arial" charset="0"/>
                        <a:buNone/>
                        <a:tabLst/>
                      </a:pPr>
                      <a:r>
                        <a:rPr kumimoji="0" lang="en-GB" sz="1400" u="none" strike="noStrike" cap="none" normalizeH="0" baseline="0" dirty="0" smtClean="0">
                          <a:ln>
                            <a:noFill/>
                          </a:ln>
                          <a:effectLst/>
                          <a:latin typeface="+mj-lt"/>
                        </a:rPr>
                        <a:t>M1</a:t>
                      </a:r>
                    </a:p>
                    <a:p>
                      <a:pPr marL="0" marR="0" lvl="0" indent="0" algn="l" defTabSz="914400" rtl="0" eaLnBrk="0" fontAlgn="base" latinLnBrk="0" hangingPunct="0">
                        <a:lnSpc>
                          <a:spcPct val="100000"/>
                        </a:lnSpc>
                        <a:spcBef>
                          <a:spcPct val="0"/>
                        </a:spcBef>
                        <a:spcAft>
                          <a:spcPct val="20000"/>
                        </a:spcAft>
                        <a:buClrTx/>
                        <a:buSzTx/>
                        <a:buFont typeface="Arial" charset="0"/>
                        <a:buNone/>
                        <a:tabLst/>
                      </a:pPr>
                      <a:endParaRPr kumimoji="0" lang="en-GB" sz="1400" u="none" strike="noStrike" cap="none" normalizeH="0" baseline="0" dirty="0" smtClean="0">
                        <a:ln>
                          <a:noFill/>
                        </a:ln>
                        <a:effectLst/>
                        <a:latin typeface="+mj-lt"/>
                      </a:endParaRPr>
                    </a:p>
                    <a:p>
                      <a:pPr marL="0" marR="0" lvl="0" indent="0" algn="l" defTabSz="914400" rtl="0" eaLnBrk="0" fontAlgn="base" latinLnBrk="0" hangingPunct="0">
                        <a:lnSpc>
                          <a:spcPct val="100000"/>
                        </a:lnSpc>
                        <a:spcBef>
                          <a:spcPct val="0"/>
                        </a:spcBef>
                        <a:spcAft>
                          <a:spcPct val="20000"/>
                        </a:spcAft>
                        <a:buClrTx/>
                        <a:buSzTx/>
                        <a:buFont typeface="Arial" charset="0"/>
                        <a:buNone/>
                        <a:tabLst/>
                      </a:pPr>
                      <a:endParaRPr kumimoji="0" lang="en-GB" sz="1400" u="none" strike="noStrike" cap="none" normalizeH="0" baseline="0" dirty="0" smtClean="0">
                        <a:ln>
                          <a:noFill/>
                        </a:ln>
                        <a:effectLst/>
                        <a:latin typeface="+mj-lt"/>
                      </a:endParaRPr>
                    </a:p>
                    <a:p>
                      <a:pPr marL="0" marR="0" lvl="0" indent="0" algn="l" defTabSz="914400" rtl="0" eaLnBrk="0" fontAlgn="base" latinLnBrk="0" hangingPunct="0">
                        <a:lnSpc>
                          <a:spcPct val="100000"/>
                        </a:lnSpc>
                        <a:spcBef>
                          <a:spcPct val="0"/>
                        </a:spcBef>
                        <a:spcAft>
                          <a:spcPct val="20000"/>
                        </a:spcAft>
                        <a:buClrTx/>
                        <a:buSzTx/>
                        <a:buFont typeface="Arial" charset="0"/>
                        <a:buNone/>
                        <a:tabLst/>
                      </a:pPr>
                      <a:endParaRPr kumimoji="0" lang="en-GB" sz="1400" b="0" i="0" u="none" strike="noStrike" cap="none" normalizeH="0" baseline="0" dirty="0">
                        <a:ln>
                          <a:noFill/>
                        </a:ln>
                        <a:solidFill>
                          <a:srgbClr val="000000"/>
                        </a:solidFill>
                        <a:effectLst/>
                        <a:latin typeface="+mj-lt"/>
                        <a:cs typeface="Arial" charset="0"/>
                      </a:endParaRPr>
                    </a:p>
                  </a:txBody>
                  <a:tcPr anchor="ctr" horzOverflow="overflow"/>
                </a:tc>
                <a:tc>
                  <a:txBody>
                    <a:bodyPr/>
                    <a:lstStyle>
                      <a:lvl1pPr marL="0" algn="l" defTabSz="685800" rtl="0" eaLnBrk="1" latinLnBrk="0" hangingPunct="1">
                        <a:defRPr sz="1350" kern="1200">
                          <a:solidFill>
                            <a:schemeClr val="tx1"/>
                          </a:solidFill>
                          <a:latin typeface="Times New Roman"/>
                        </a:defRPr>
                      </a:lvl1pPr>
                      <a:lvl2pPr marL="342900" algn="l" defTabSz="685800" rtl="0" eaLnBrk="1" latinLnBrk="0" hangingPunct="1">
                        <a:defRPr sz="1350" kern="1200">
                          <a:solidFill>
                            <a:schemeClr val="tx1"/>
                          </a:solidFill>
                          <a:latin typeface="Times New Roman"/>
                        </a:defRPr>
                      </a:lvl2pPr>
                      <a:lvl3pPr marL="685800" algn="l" defTabSz="685800" rtl="0" eaLnBrk="1" latinLnBrk="0" hangingPunct="1">
                        <a:defRPr sz="1350" kern="1200">
                          <a:solidFill>
                            <a:schemeClr val="tx1"/>
                          </a:solidFill>
                          <a:latin typeface="Times New Roman"/>
                        </a:defRPr>
                      </a:lvl3pPr>
                      <a:lvl4pPr marL="1028700" algn="l" defTabSz="685800" rtl="0" eaLnBrk="1" latinLnBrk="0" hangingPunct="1">
                        <a:defRPr sz="1350" kern="1200">
                          <a:solidFill>
                            <a:schemeClr val="tx1"/>
                          </a:solidFill>
                          <a:latin typeface="Times New Roman"/>
                        </a:defRPr>
                      </a:lvl4pPr>
                      <a:lvl5pPr marL="1371600" algn="l" defTabSz="685800" rtl="0" eaLnBrk="1" latinLnBrk="0" hangingPunct="1">
                        <a:defRPr sz="1350" kern="1200">
                          <a:solidFill>
                            <a:schemeClr val="tx1"/>
                          </a:solidFill>
                          <a:latin typeface="Times New Roman"/>
                        </a:defRPr>
                      </a:lvl5pPr>
                      <a:lvl6pPr marL="1714500" algn="l" defTabSz="685800" rtl="0" eaLnBrk="1" latinLnBrk="0" hangingPunct="1">
                        <a:defRPr sz="1350" kern="1200">
                          <a:solidFill>
                            <a:schemeClr val="tx1"/>
                          </a:solidFill>
                          <a:latin typeface="Times New Roman"/>
                        </a:defRPr>
                      </a:lvl6pPr>
                      <a:lvl7pPr marL="2057400" algn="l" defTabSz="685800" rtl="0" eaLnBrk="1" latinLnBrk="0" hangingPunct="1">
                        <a:defRPr sz="1350" kern="1200">
                          <a:solidFill>
                            <a:schemeClr val="tx1"/>
                          </a:solidFill>
                          <a:latin typeface="Times New Roman"/>
                        </a:defRPr>
                      </a:lvl7pPr>
                      <a:lvl8pPr marL="2400300" algn="l" defTabSz="685800" rtl="0" eaLnBrk="1" latinLnBrk="0" hangingPunct="1">
                        <a:defRPr sz="1350" kern="1200">
                          <a:solidFill>
                            <a:schemeClr val="tx1"/>
                          </a:solidFill>
                          <a:latin typeface="Times New Roman"/>
                        </a:defRPr>
                      </a:lvl8pPr>
                      <a:lvl9pPr marL="2743200" algn="l" defTabSz="685800" rtl="0" eaLnBrk="1" latinLnBrk="0" hangingPunct="1">
                        <a:defRPr sz="1350" kern="1200">
                          <a:solidFill>
                            <a:schemeClr val="tx1"/>
                          </a:solidFill>
                          <a:latin typeface="Times New Roman"/>
                        </a:defRPr>
                      </a:lvl9pPr>
                    </a:lstStyle>
                    <a:p>
                      <a:pPr marL="0" marR="0" lvl="0" indent="0" algn="l" defTabSz="914400" rtl="0" eaLnBrk="0" fontAlgn="base" latinLnBrk="0" hangingPunct="0">
                        <a:lnSpc>
                          <a:spcPct val="100000"/>
                        </a:lnSpc>
                        <a:spcBef>
                          <a:spcPct val="0"/>
                        </a:spcBef>
                        <a:spcAft>
                          <a:spcPts val="0"/>
                        </a:spcAft>
                        <a:buClrTx/>
                        <a:buSzTx/>
                        <a:buFont typeface="Arial" charset="0"/>
                        <a:buNone/>
                        <a:tabLst/>
                      </a:pPr>
                      <a:r>
                        <a:rPr kumimoji="0" lang="en-GB" sz="1400" u="none" strike="noStrike" cap="none" normalizeH="0" baseline="0" dirty="0">
                          <a:ln>
                            <a:noFill/>
                          </a:ln>
                          <a:effectLst/>
                          <a:latin typeface="+mj-lt"/>
                        </a:rPr>
                        <a:t>Distant </a:t>
                      </a:r>
                      <a:r>
                        <a:rPr kumimoji="0" lang="en-GB" sz="1400" u="none" strike="noStrike" cap="none" normalizeH="0" baseline="0" dirty="0" smtClean="0">
                          <a:ln>
                            <a:noFill/>
                          </a:ln>
                          <a:effectLst/>
                          <a:latin typeface="+mj-lt"/>
                        </a:rPr>
                        <a:t>metastases</a:t>
                      </a:r>
                      <a:endParaRPr kumimoji="0" lang="en-GB" sz="1400" u="none" strike="noStrike" cap="none" normalizeH="0" baseline="0" dirty="0">
                        <a:ln>
                          <a:noFill/>
                        </a:ln>
                        <a:effectLst/>
                        <a:latin typeface="+mj-lt"/>
                      </a:endParaRPr>
                    </a:p>
                    <a:p>
                      <a:pPr marL="0" marR="0" lvl="0" indent="0" algn="l" defTabSz="914400" rtl="0" eaLnBrk="0" fontAlgn="base" latinLnBrk="0" hangingPunct="0">
                        <a:lnSpc>
                          <a:spcPct val="100000"/>
                        </a:lnSpc>
                        <a:spcBef>
                          <a:spcPct val="0"/>
                        </a:spcBef>
                        <a:spcAft>
                          <a:spcPts val="0"/>
                        </a:spcAft>
                        <a:buClrTx/>
                        <a:buSzTx/>
                        <a:buFont typeface="Arial" charset="0"/>
                        <a:buNone/>
                        <a:tabLst/>
                      </a:pPr>
                      <a:r>
                        <a:rPr kumimoji="0" lang="en-GB" sz="1400" u="none" strike="noStrike" cap="none" normalizeH="0" baseline="0" dirty="0">
                          <a:ln>
                            <a:noFill/>
                          </a:ln>
                          <a:effectLst/>
                          <a:latin typeface="+mj-lt"/>
                        </a:rPr>
                        <a:t>M1a: </a:t>
                      </a:r>
                      <a:r>
                        <a:rPr kumimoji="0" lang="en-GB" sz="1400" u="none" strike="noStrike" cap="none" normalizeH="0" baseline="0" dirty="0" smtClean="0">
                          <a:ln>
                            <a:noFill/>
                          </a:ln>
                          <a:effectLst/>
                          <a:latin typeface="+mj-lt"/>
                        </a:rPr>
                        <a:t>Non-regional </a:t>
                      </a:r>
                      <a:r>
                        <a:rPr kumimoji="0" lang="en-GB" sz="1400" u="none" strike="noStrike" cap="none" normalizeH="0" baseline="0" dirty="0">
                          <a:ln>
                            <a:noFill/>
                          </a:ln>
                          <a:effectLst/>
                          <a:latin typeface="+mj-lt"/>
                        </a:rPr>
                        <a:t>lymph node(s)</a:t>
                      </a:r>
                    </a:p>
                    <a:p>
                      <a:pPr marL="0" marR="0" lvl="0" indent="0" algn="l" defTabSz="914400" rtl="0" eaLnBrk="0" fontAlgn="base" latinLnBrk="0" hangingPunct="0">
                        <a:lnSpc>
                          <a:spcPct val="100000"/>
                        </a:lnSpc>
                        <a:spcBef>
                          <a:spcPct val="0"/>
                        </a:spcBef>
                        <a:spcAft>
                          <a:spcPts val="0"/>
                        </a:spcAft>
                        <a:buClrTx/>
                        <a:buSzTx/>
                        <a:buFont typeface="Arial" charset="0"/>
                        <a:buNone/>
                        <a:tabLst/>
                      </a:pPr>
                      <a:r>
                        <a:rPr kumimoji="0" lang="en-GB" sz="1400" u="none" strike="noStrike" cap="none" normalizeH="0" baseline="0" dirty="0">
                          <a:ln>
                            <a:noFill/>
                          </a:ln>
                          <a:effectLst/>
                          <a:latin typeface="+mj-lt"/>
                        </a:rPr>
                        <a:t>M1b: </a:t>
                      </a:r>
                      <a:r>
                        <a:rPr kumimoji="0" lang="en-GB" sz="1400" u="none" strike="noStrike" cap="none" normalizeH="0" baseline="0" dirty="0" smtClean="0">
                          <a:ln>
                            <a:noFill/>
                          </a:ln>
                          <a:effectLst/>
                          <a:latin typeface="+mj-lt"/>
                        </a:rPr>
                        <a:t>Bone(s</a:t>
                      </a:r>
                      <a:r>
                        <a:rPr kumimoji="0" lang="en-GB" sz="1400" u="none" strike="noStrike" cap="none" normalizeH="0" baseline="0" dirty="0">
                          <a:ln>
                            <a:noFill/>
                          </a:ln>
                          <a:effectLst/>
                          <a:latin typeface="+mj-lt"/>
                        </a:rPr>
                        <a:t>)</a:t>
                      </a:r>
                    </a:p>
                    <a:p>
                      <a:pPr marL="0" marR="0" lvl="0" indent="0" algn="l" defTabSz="914400" rtl="0" eaLnBrk="0" fontAlgn="base" latinLnBrk="0" hangingPunct="0">
                        <a:lnSpc>
                          <a:spcPct val="100000"/>
                        </a:lnSpc>
                        <a:spcBef>
                          <a:spcPct val="0"/>
                        </a:spcBef>
                        <a:spcAft>
                          <a:spcPts val="0"/>
                        </a:spcAft>
                        <a:buClrTx/>
                        <a:buSzTx/>
                        <a:buFont typeface="Arial" charset="0"/>
                        <a:buNone/>
                        <a:tabLst/>
                      </a:pPr>
                      <a:r>
                        <a:rPr kumimoji="0" lang="en-GB" sz="1400" u="none" strike="noStrike" cap="none" normalizeH="0" baseline="0" dirty="0">
                          <a:ln>
                            <a:noFill/>
                          </a:ln>
                          <a:effectLst/>
                          <a:latin typeface="+mj-lt"/>
                        </a:rPr>
                        <a:t>M1c: </a:t>
                      </a:r>
                      <a:r>
                        <a:rPr kumimoji="0" lang="en-GB" sz="1400" u="none" strike="noStrike" cap="none" normalizeH="0" baseline="0" dirty="0" smtClean="0">
                          <a:ln>
                            <a:noFill/>
                          </a:ln>
                          <a:effectLst/>
                          <a:latin typeface="+mj-lt"/>
                        </a:rPr>
                        <a:t>Other </a:t>
                      </a:r>
                      <a:r>
                        <a:rPr kumimoji="0" lang="en-GB" sz="1400" u="none" strike="noStrike" cap="none" normalizeH="0" baseline="0" dirty="0">
                          <a:ln>
                            <a:noFill/>
                          </a:ln>
                          <a:effectLst/>
                          <a:latin typeface="+mj-lt"/>
                        </a:rPr>
                        <a:t>site(s)</a:t>
                      </a:r>
                      <a:endParaRPr kumimoji="0" lang="en-GB" sz="1400" b="0" i="0" u="none" strike="noStrike" cap="none" normalizeH="0" baseline="0" dirty="0">
                        <a:ln>
                          <a:noFill/>
                        </a:ln>
                        <a:solidFill>
                          <a:srgbClr val="000000"/>
                        </a:solidFill>
                        <a:effectLst/>
                        <a:latin typeface="+mj-lt"/>
                        <a:cs typeface="Arial" charset="0"/>
                      </a:endParaRPr>
                    </a:p>
                  </a:txBody>
                  <a:tcPr marL="0" marR="0" anchor="ctr" horzOverflow="overflow"/>
                </a:tc>
              </a:tr>
            </a:tbl>
          </a:graphicData>
        </a:graphic>
      </p:graphicFrame>
      <p:graphicFrame>
        <p:nvGraphicFramePr>
          <p:cNvPr id="81" name="Group 243"/>
          <p:cNvGraphicFramePr>
            <a:graphicFrameLocks noGrp="1"/>
          </p:cNvGraphicFramePr>
          <p:nvPr>
            <p:extLst>
              <p:ext uri="{D42A27DB-BD31-4B8C-83A1-F6EECF244321}">
                <p14:modId xmlns:p14="http://schemas.microsoft.com/office/powerpoint/2010/main" val="2634450785"/>
              </p:ext>
            </p:extLst>
          </p:nvPr>
        </p:nvGraphicFramePr>
        <p:xfrm>
          <a:off x="276861" y="1567912"/>
          <a:ext cx="5159376" cy="4575853"/>
        </p:xfrm>
        <a:graphic>
          <a:graphicData uri="http://schemas.openxmlformats.org/drawingml/2006/table">
            <a:tbl>
              <a:tblPr>
                <a:tableStyleId>{2D5ABB26-0587-4C30-8999-92F81FD0307C}</a:tableStyleId>
              </a:tblPr>
              <a:tblGrid>
                <a:gridCol w="483226"/>
                <a:gridCol w="4676150"/>
              </a:tblGrid>
              <a:tr h="296215">
                <a:tc gridSpan="2">
                  <a:txBody>
                    <a:bodyPr/>
                    <a:lstStyle>
                      <a:lvl1pPr marL="0" algn="l" defTabSz="685800" rtl="0" eaLnBrk="1" latinLnBrk="0" hangingPunct="1">
                        <a:defRPr sz="1350" kern="1200">
                          <a:solidFill>
                            <a:schemeClr val="tx1"/>
                          </a:solidFill>
                          <a:latin typeface="Times New Roman"/>
                        </a:defRPr>
                      </a:lvl1pPr>
                      <a:lvl2pPr marL="342900" algn="l" defTabSz="685800" rtl="0" eaLnBrk="1" latinLnBrk="0" hangingPunct="1">
                        <a:defRPr sz="1350" kern="1200">
                          <a:solidFill>
                            <a:schemeClr val="tx1"/>
                          </a:solidFill>
                          <a:latin typeface="Times New Roman"/>
                        </a:defRPr>
                      </a:lvl2pPr>
                      <a:lvl3pPr marL="685800" algn="l" defTabSz="685800" rtl="0" eaLnBrk="1" latinLnBrk="0" hangingPunct="1">
                        <a:defRPr sz="1350" kern="1200">
                          <a:solidFill>
                            <a:schemeClr val="tx1"/>
                          </a:solidFill>
                          <a:latin typeface="Times New Roman"/>
                        </a:defRPr>
                      </a:lvl3pPr>
                      <a:lvl4pPr marL="1028700" algn="l" defTabSz="685800" rtl="0" eaLnBrk="1" latinLnBrk="0" hangingPunct="1">
                        <a:defRPr sz="1350" kern="1200">
                          <a:solidFill>
                            <a:schemeClr val="tx1"/>
                          </a:solidFill>
                          <a:latin typeface="Times New Roman"/>
                        </a:defRPr>
                      </a:lvl4pPr>
                      <a:lvl5pPr marL="1371600" algn="l" defTabSz="685800" rtl="0" eaLnBrk="1" latinLnBrk="0" hangingPunct="1">
                        <a:defRPr sz="1350" kern="1200">
                          <a:solidFill>
                            <a:schemeClr val="tx1"/>
                          </a:solidFill>
                          <a:latin typeface="Times New Roman"/>
                        </a:defRPr>
                      </a:lvl5pPr>
                      <a:lvl6pPr marL="1714500" algn="l" defTabSz="685800" rtl="0" eaLnBrk="1" latinLnBrk="0" hangingPunct="1">
                        <a:defRPr sz="1350" kern="1200">
                          <a:solidFill>
                            <a:schemeClr val="tx1"/>
                          </a:solidFill>
                          <a:latin typeface="Times New Roman"/>
                        </a:defRPr>
                      </a:lvl6pPr>
                      <a:lvl7pPr marL="2057400" algn="l" defTabSz="685800" rtl="0" eaLnBrk="1" latinLnBrk="0" hangingPunct="1">
                        <a:defRPr sz="1350" kern="1200">
                          <a:solidFill>
                            <a:schemeClr val="tx1"/>
                          </a:solidFill>
                          <a:latin typeface="Times New Roman"/>
                        </a:defRPr>
                      </a:lvl7pPr>
                      <a:lvl8pPr marL="2400300" algn="l" defTabSz="685800" rtl="0" eaLnBrk="1" latinLnBrk="0" hangingPunct="1">
                        <a:defRPr sz="1350" kern="1200">
                          <a:solidFill>
                            <a:schemeClr val="tx1"/>
                          </a:solidFill>
                          <a:latin typeface="Times New Roman"/>
                        </a:defRPr>
                      </a:lvl8pPr>
                      <a:lvl9pPr marL="2743200" algn="l" defTabSz="685800" rtl="0" eaLnBrk="1" latinLnBrk="0" hangingPunct="1">
                        <a:defRPr sz="1350" kern="1200">
                          <a:solidFill>
                            <a:schemeClr val="tx1"/>
                          </a:solidFill>
                          <a:latin typeface="Times New Roman"/>
                        </a:defRPr>
                      </a:lvl9pPr>
                    </a:lstStyle>
                    <a:p>
                      <a:pPr marL="0" marR="0" lvl="0" indent="0" algn="ctr" defTabSz="914400" rtl="0" eaLnBrk="0" fontAlgn="base" latinLnBrk="0" hangingPunct="0">
                        <a:lnSpc>
                          <a:spcPct val="100000"/>
                        </a:lnSpc>
                        <a:spcBef>
                          <a:spcPct val="0"/>
                        </a:spcBef>
                        <a:spcAft>
                          <a:spcPct val="0"/>
                        </a:spcAft>
                        <a:buClrTx/>
                        <a:buSzTx/>
                        <a:buFont typeface="Arial" charset="0"/>
                        <a:buNone/>
                        <a:tabLst/>
                      </a:pPr>
                      <a:r>
                        <a:rPr kumimoji="0" lang="en-GB" sz="1400" b="1" u="none" strike="noStrike" cap="none" normalizeH="0" baseline="0" dirty="0">
                          <a:ln>
                            <a:noFill/>
                          </a:ln>
                          <a:solidFill>
                            <a:schemeClr val="bg1"/>
                          </a:solidFill>
                          <a:effectLst/>
                          <a:latin typeface="+mj-lt"/>
                        </a:rPr>
                        <a:t>Primary </a:t>
                      </a:r>
                      <a:r>
                        <a:rPr kumimoji="0" lang="en-GB" sz="1400" b="1" u="none" strike="noStrike" cap="none" normalizeH="0" baseline="0" dirty="0" smtClean="0">
                          <a:ln>
                            <a:noFill/>
                          </a:ln>
                          <a:solidFill>
                            <a:schemeClr val="bg1"/>
                          </a:solidFill>
                          <a:effectLst/>
                          <a:latin typeface="+mj-lt"/>
                        </a:rPr>
                        <a:t>tumour </a:t>
                      </a:r>
                      <a:r>
                        <a:rPr kumimoji="0" lang="en-GB" sz="1400" b="1" u="none" strike="noStrike" cap="none" normalizeH="0" baseline="0" dirty="0">
                          <a:ln>
                            <a:noFill/>
                          </a:ln>
                          <a:solidFill>
                            <a:schemeClr val="bg1"/>
                          </a:solidFill>
                          <a:effectLst/>
                          <a:latin typeface="+mj-lt"/>
                        </a:rPr>
                        <a:t>(T)</a:t>
                      </a:r>
                      <a:endParaRPr kumimoji="0" lang="en-GB" sz="1400" b="1" i="0" u="none" strike="noStrike" cap="none" normalizeH="0" baseline="0" dirty="0">
                        <a:ln>
                          <a:noFill/>
                        </a:ln>
                        <a:solidFill>
                          <a:schemeClr val="bg1"/>
                        </a:solidFill>
                        <a:effectLst/>
                        <a:latin typeface="+mj-lt"/>
                        <a:cs typeface="Arial" charset="0"/>
                      </a:endParaRPr>
                    </a:p>
                  </a:txBody>
                  <a:tcPr anchor="ctr" horzOverflow="overflow">
                    <a:lnL>
                      <a:noFill/>
                    </a:lnL>
                    <a:lnR>
                      <a:noFill/>
                    </a:lnR>
                    <a:lnT>
                      <a:noFill/>
                    </a:lnT>
                    <a:lnB>
                      <a:noFill/>
                    </a:lnB>
                    <a:lnTlToBr w="12700" cmpd="sng">
                      <a:noFill/>
                      <a:prstDash val="solid"/>
                    </a:lnTlToBr>
                    <a:lnBlToTr w="12700" cmpd="sng">
                      <a:noFill/>
                      <a:prstDash val="solid"/>
                    </a:lnBlToTr>
                  </a:tcPr>
                </a:tc>
                <a:tc hMerge="1">
                  <a:txBody>
                    <a:bodyPr/>
                    <a:lstStyle/>
                    <a:p>
                      <a:endParaRPr lang="en-US"/>
                    </a:p>
                  </a:txBody>
                  <a:tcPr/>
                </a:tc>
              </a:tr>
              <a:tr h="419144">
                <a:tc>
                  <a:txBody>
                    <a:bodyPr/>
                    <a:lstStyle>
                      <a:lvl1pPr marL="0" algn="l" defTabSz="685800" rtl="0" eaLnBrk="1" latinLnBrk="0" hangingPunct="1">
                        <a:defRPr sz="1350" kern="1200">
                          <a:solidFill>
                            <a:schemeClr val="tx1"/>
                          </a:solidFill>
                          <a:latin typeface="Times New Roman"/>
                        </a:defRPr>
                      </a:lvl1pPr>
                      <a:lvl2pPr marL="342900" algn="l" defTabSz="685800" rtl="0" eaLnBrk="1" latinLnBrk="0" hangingPunct="1">
                        <a:defRPr sz="1350" kern="1200">
                          <a:solidFill>
                            <a:schemeClr val="tx1"/>
                          </a:solidFill>
                          <a:latin typeface="Times New Roman"/>
                        </a:defRPr>
                      </a:lvl2pPr>
                      <a:lvl3pPr marL="685800" algn="l" defTabSz="685800" rtl="0" eaLnBrk="1" latinLnBrk="0" hangingPunct="1">
                        <a:defRPr sz="1350" kern="1200">
                          <a:solidFill>
                            <a:schemeClr val="tx1"/>
                          </a:solidFill>
                          <a:latin typeface="Times New Roman"/>
                        </a:defRPr>
                      </a:lvl3pPr>
                      <a:lvl4pPr marL="1028700" algn="l" defTabSz="685800" rtl="0" eaLnBrk="1" latinLnBrk="0" hangingPunct="1">
                        <a:defRPr sz="1350" kern="1200">
                          <a:solidFill>
                            <a:schemeClr val="tx1"/>
                          </a:solidFill>
                          <a:latin typeface="Times New Roman"/>
                        </a:defRPr>
                      </a:lvl4pPr>
                      <a:lvl5pPr marL="1371600" algn="l" defTabSz="685800" rtl="0" eaLnBrk="1" latinLnBrk="0" hangingPunct="1">
                        <a:defRPr sz="1350" kern="1200">
                          <a:solidFill>
                            <a:schemeClr val="tx1"/>
                          </a:solidFill>
                          <a:latin typeface="Times New Roman"/>
                        </a:defRPr>
                      </a:lvl5pPr>
                      <a:lvl6pPr marL="1714500" algn="l" defTabSz="685800" rtl="0" eaLnBrk="1" latinLnBrk="0" hangingPunct="1">
                        <a:defRPr sz="1350" kern="1200">
                          <a:solidFill>
                            <a:schemeClr val="tx1"/>
                          </a:solidFill>
                          <a:latin typeface="Times New Roman"/>
                        </a:defRPr>
                      </a:lvl6pPr>
                      <a:lvl7pPr marL="2057400" algn="l" defTabSz="685800" rtl="0" eaLnBrk="1" latinLnBrk="0" hangingPunct="1">
                        <a:defRPr sz="1350" kern="1200">
                          <a:solidFill>
                            <a:schemeClr val="tx1"/>
                          </a:solidFill>
                          <a:latin typeface="Times New Roman"/>
                        </a:defRPr>
                      </a:lvl7pPr>
                      <a:lvl8pPr marL="2400300" algn="l" defTabSz="685800" rtl="0" eaLnBrk="1" latinLnBrk="0" hangingPunct="1">
                        <a:defRPr sz="1350" kern="1200">
                          <a:solidFill>
                            <a:schemeClr val="tx1"/>
                          </a:solidFill>
                          <a:latin typeface="Times New Roman"/>
                        </a:defRPr>
                      </a:lvl8pPr>
                      <a:lvl9pPr marL="2743200" algn="l" defTabSz="685800" rtl="0" eaLnBrk="1" latinLnBrk="0" hangingPunct="1">
                        <a:defRPr sz="1350" kern="1200">
                          <a:solidFill>
                            <a:schemeClr val="tx1"/>
                          </a:solidFill>
                          <a:latin typeface="Times New Roman"/>
                        </a:defRPr>
                      </a:lvl9pPr>
                    </a:lstStyle>
                    <a:p>
                      <a:pPr marL="0" marR="0" lvl="0" indent="0" algn="l" defTabSz="914400" rtl="0" eaLnBrk="0" fontAlgn="base" latinLnBrk="0" hangingPunct="0">
                        <a:lnSpc>
                          <a:spcPct val="95000"/>
                        </a:lnSpc>
                        <a:spcBef>
                          <a:spcPct val="0"/>
                        </a:spcBef>
                        <a:spcAft>
                          <a:spcPct val="0"/>
                        </a:spcAft>
                        <a:buClrTx/>
                        <a:buSzTx/>
                        <a:buFont typeface="Arial" charset="0"/>
                        <a:buNone/>
                        <a:tabLst/>
                      </a:pPr>
                      <a:r>
                        <a:rPr kumimoji="0" lang="en-GB" sz="1400" u="none" strike="noStrike" cap="none" normalizeH="0" baseline="0" dirty="0">
                          <a:ln>
                            <a:noFill/>
                          </a:ln>
                          <a:solidFill>
                            <a:schemeClr val="tx1"/>
                          </a:solidFill>
                          <a:effectLst/>
                          <a:latin typeface="+mj-lt"/>
                        </a:rPr>
                        <a:t>TX</a:t>
                      </a:r>
                      <a:endParaRPr kumimoji="0" lang="en-GB" sz="1400" b="0" i="0" u="none" strike="noStrike" cap="none" normalizeH="0" baseline="0" dirty="0">
                        <a:ln>
                          <a:noFill/>
                        </a:ln>
                        <a:solidFill>
                          <a:schemeClr val="tx1"/>
                        </a:solidFill>
                        <a:effectLst/>
                        <a:latin typeface="+mj-lt"/>
                        <a:cs typeface="Arial" charset="0"/>
                      </a:endParaRPr>
                    </a:p>
                  </a:txBody>
                  <a:tcPr marT="91440" anchor="ctr" horzOverflow="overflow">
                    <a:lnL>
                      <a:noFill/>
                    </a:lnL>
                    <a:lnR>
                      <a:noFill/>
                    </a:lnR>
                    <a:lnT>
                      <a:noFill/>
                    </a:lnT>
                    <a:lnB>
                      <a:noFill/>
                    </a:lnB>
                    <a:lnTlToBr w="12700" cmpd="sng">
                      <a:noFill/>
                      <a:prstDash val="solid"/>
                    </a:lnTlToBr>
                    <a:lnBlToTr w="12700" cmpd="sng">
                      <a:noFill/>
                      <a:prstDash val="solid"/>
                    </a:lnBlToTr>
                  </a:tcPr>
                </a:tc>
                <a:tc>
                  <a:txBody>
                    <a:bodyPr/>
                    <a:lstStyle>
                      <a:lvl1pPr marL="0" algn="l" defTabSz="685800" rtl="0" eaLnBrk="1" latinLnBrk="0" hangingPunct="1">
                        <a:defRPr sz="1350" kern="1200">
                          <a:solidFill>
                            <a:schemeClr val="tx1"/>
                          </a:solidFill>
                          <a:latin typeface="Times New Roman"/>
                        </a:defRPr>
                      </a:lvl1pPr>
                      <a:lvl2pPr marL="342900" algn="l" defTabSz="685800" rtl="0" eaLnBrk="1" latinLnBrk="0" hangingPunct="1">
                        <a:defRPr sz="1350" kern="1200">
                          <a:solidFill>
                            <a:schemeClr val="tx1"/>
                          </a:solidFill>
                          <a:latin typeface="Times New Roman"/>
                        </a:defRPr>
                      </a:lvl2pPr>
                      <a:lvl3pPr marL="685800" algn="l" defTabSz="685800" rtl="0" eaLnBrk="1" latinLnBrk="0" hangingPunct="1">
                        <a:defRPr sz="1350" kern="1200">
                          <a:solidFill>
                            <a:schemeClr val="tx1"/>
                          </a:solidFill>
                          <a:latin typeface="Times New Roman"/>
                        </a:defRPr>
                      </a:lvl3pPr>
                      <a:lvl4pPr marL="1028700" algn="l" defTabSz="685800" rtl="0" eaLnBrk="1" latinLnBrk="0" hangingPunct="1">
                        <a:defRPr sz="1350" kern="1200">
                          <a:solidFill>
                            <a:schemeClr val="tx1"/>
                          </a:solidFill>
                          <a:latin typeface="Times New Roman"/>
                        </a:defRPr>
                      </a:lvl4pPr>
                      <a:lvl5pPr marL="1371600" algn="l" defTabSz="685800" rtl="0" eaLnBrk="1" latinLnBrk="0" hangingPunct="1">
                        <a:defRPr sz="1350" kern="1200">
                          <a:solidFill>
                            <a:schemeClr val="tx1"/>
                          </a:solidFill>
                          <a:latin typeface="Times New Roman"/>
                        </a:defRPr>
                      </a:lvl5pPr>
                      <a:lvl6pPr marL="1714500" algn="l" defTabSz="685800" rtl="0" eaLnBrk="1" latinLnBrk="0" hangingPunct="1">
                        <a:defRPr sz="1350" kern="1200">
                          <a:solidFill>
                            <a:schemeClr val="tx1"/>
                          </a:solidFill>
                          <a:latin typeface="Times New Roman"/>
                        </a:defRPr>
                      </a:lvl6pPr>
                      <a:lvl7pPr marL="2057400" algn="l" defTabSz="685800" rtl="0" eaLnBrk="1" latinLnBrk="0" hangingPunct="1">
                        <a:defRPr sz="1350" kern="1200">
                          <a:solidFill>
                            <a:schemeClr val="tx1"/>
                          </a:solidFill>
                          <a:latin typeface="Times New Roman"/>
                        </a:defRPr>
                      </a:lvl7pPr>
                      <a:lvl8pPr marL="2400300" algn="l" defTabSz="685800" rtl="0" eaLnBrk="1" latinLnBrk="0" hangingPunct="1">
                        <a:defRPr sz="1350" kern="1200">
                          <a:solidFill>
                            <a:schemeClr val="tx1"/>
                          </a:solidFill>
                          <a:latin typeface="Times New Roman"/>
                        </a:defRPr>
                      </a:lvl8pPr>
                      <a:lvl9pPr marL="2743200" algn="l" defTabSz="685800" rtl="0" eaLnBrk="1" latinLnBrk="0" hangingPunct="1">
                        <a:defRPr sz="1350" kern="1200">
                          <a:solidFill>
                            <a:schemeClr val="tx1"/>
                          </a:solidFill>
                          <a:latin typeface="Times New Roman"/>
                        </a:defRPr>
                      </a:lvl9pPr>
                    </a:lstStyle>
                    <a:p>
                      <a:pPr marL="0" marR="0" lvl="0" indent="0" algn="l" defTabSz="914400" rtl="0" eaLnBrk="0" fontAlgn="base" latinLnBrk="0" hangingPunct="0">
                        <a:lnSpc>
                          <a:spcPct val="95000"/>
                        </a:lnSpc>
                        <a:spcBef>
                          <a:spcPct val="0"/>
                        </a:spcBef>
                        <a:spcAft>
                          <a:spcPct val="0"/>
                        </a:spcAft>
                        <a:buClrTx/>
                        <a:buSzTx/>
                        <a:buFont typeface="Arial" charset="0"/>
                        <a:buNone/>
                        <a:tabLst/>
                      </a:pPr>
                      <a:r>
                        <a:rPr kumimoji="0" lang="en-GB" sz="1400" u="none" strike="noStrike" cap="none" normalizeH="0" baseline="0" dirty="0">
                          <a:ln>
                            <a:noFill/>
                          </a:ln>
                          <a:solidFill>
                            <a:schemeClr val="tx1"/>
                          </a:solidFill>
                          <a:effectLst/>
                          <a:latin typeface="+mj-lt"/>
                        </a:rPr>
                        <a:t>Primary </a:t>
                      </a:r>
                      <a:r>
                        <a:rPr kumimoji="0" lang="en-GB" sz="1400" u="none" strike="noStrike" cap="none" normalizeH="0" baseline="0" dirty="0" smtClean="0">
                          <a:ln>
                            <a:noFill/>
                          </a:ln>
                          <a:solidFill>
                            <a:schemeClr val="tx1"/>
                          </a:solidFill>
                          <a:effectLst/>
                          <a:latin typeface="+mj-lt"/>
                        </a:rPr>
                        <a:t>tumour </a:t>
                      </a:r>
                      <a:r>
                        <a:rPr kumimoji="0" lang="en-GB" sz="1400" u="none" strike="noStrike" cap="none" normalizeH="0" baseline="0" dirty="0">
                          <a:ln>
                            <a:noFill/>
                          </a:ln>
                          <a:solidFill>
                            <a:schemeClr val="tx1"/>
                          </a:solidFill>
                          <a:effectLst/>
                          <a:latin typeface="+mj-lt"/>
                        </a:rPr>
                        <a:t>cannot be assessed</a:t>
                      </a:r>
                      <a:endParaRPr kumimoji="0" lang="en-GB" sz="1400" b="0" i="0" u="none" strike="noStrike" cap="none" normalizeH="0" baseline="0" dirty="0">
                        <a:ln>
                          <a:noFill/>
                        </a:ln>
                        <a:solidFill>
                          <a:schemeClr val="tx1"/>
                        </a:solidFill>
                        <a:effectLst/>
                        <a:latin typeface="+mj-lt"/>
                        <a:cs typeface="Arial" charset="0"/>
                      </a:endParaRPr>
                    </a:p>
                  </a:txBody>
                  <a:tcPr marR="0" marT="91440" marB="0" anchor="ctr" horzOverflow="overflow">
                    <a:lnL>
                      <a:noFill/>
                    </a:lnL>
                    <a:lnR>
                      <a:noFill/>
                    </a:lnR>
                    <a:lnT>
                      <a:noFill/>
                    </a:lnT>
                    <a:lnB>
                      <a:noFill/>
                    </a:lnB>
                    <a:lnTlToBr w="12700" cmpd="sng">
                      <a:noFill/>
                      <a:prstDash val="solid"/>
                    </a:lnTlToBr>
                    <a:lnBlToTr w="12700" cmpd="sng">
                      <a:noFill/>
                      <a:prstDash val="solid"/>
                    </a:lnBlToTr>
                  </a:tcPr>
                </a:tc>
              </a:tr>
              <a:tr h="285848">
                <a:tc>
                  <a:txBody>
                    <a:bodyPr/>
                    <a:lstStyle>
                      <a:lvl1pPr marL="0" algn="l" defTabSz="685800" rtl="0" eaLnBrk="1" latinLnBrk="0" hangingPunct="1">
                        <a:defRPr sz="1350" kern="1200">
                          <a:solidFill>
                            <a:schemeClr val="tx1"/>
                          </a:solidFill>
                          <a:latin typeface="Times New Roman"/>
                        </a:defRPr>
                      </a:lvl1pPr>
                      <a:lvl2pPr marL="342900" algn="l" defTabSz="685800" rtl="0" eaLnBrk="1" latinLnBrk="0" hangingPunct="1">
                        <a:defRPr sz="1350" kern="1200">
                          <a:solidFill>
                            <a:schemeClr val="tx1"/>
                          </a:solidFill>
                          <a:latin typeface="Times New Roman"/>
                        </a:defRPr>
                      </a:lvl2pPr>
                      <a:lvl3pPr marL="685800" algn="l" defTabSz="685800" rtl="0" eaLnBrk="1" latinLnBrk="0" hangingPunct="1">
                        <a:defRPr sz="1350" kern="1200">
                          <a:solidFill>
                            <a:schemeClr val="tx1"/>
                          </a:solidFill>
                          <a:latin typeface="Times New Roman"/>
                        </a:defRPr>
                      </a:lvl3pPr>
                      <a:lvl4pPr marL="1028700" algn="l" defTabSz="685800" rtl="0" eaLnBrk="1" latinLnBrk="0" hangingPunct="1">
                        <a:defRPr sz="1350" kern="1200">
                          <a:solidFill>
                            <a:schemeClr val="tx1"/>
                          </a:solidFill>
                          <a:latin typeface="Times New Roman"/>
                        </a:defRPr>
                      </a:lvl4pPr>
                      <a:lvl5pPr marL="1371600" algn="l" defTabSz="685800" rtl="0" eaLnBrk="1" latinLnBrk="0" hangingPunct="1">
                        <a:defRPr sz="1350" kern="1200">
                          <a:solidFill>
                            <a:schemeClr val="tx1"/>
                          </a:solidFill>
                          <a:latin typeface="Times New Roman"/>
                        </a:defRPr>
                      </a:lvl5pPr>
                      <a:lvl6pPr marL="1714500" algn="l" defTabSz="685800" rtl="0" eaLnBrk="1" latinLnBrk="0" hangingPunct="1">
                        <a:defRPr sz="1350" kern="1200">
                          <a:solidFill>
                            <a:schemeClr val="tx1"/>
                          </a:solidFill>
                          <a:latin typeface="Times New Roman"/>
                        </a:defRPr>
                      </a:lvl6pPr>
                      <a:lvl7pPr marL="2057400" algn="l" defTabSz="685800" rtl="0" eaLnBrk="1" latinLnBrk="0" hangingPunct="1">
                        <a:defRPr sz="1350" kern="1200">
                          <a:solidFill>
                            <a:schemeClr val="tx1"/>
                          </a:solidFill>
                          <a:latin typeface="Times New Roman"/>
                        </a:defRPr>
                      </a:lvl7pPr>
                      <a:lvl8pPr marL="2400300" algn="l" defTabSz="685800" rtl="0" eaLnBrk="1" latinLnBrk="0" hangingPunct="1">
                        <a:defRPr sz="1350" kern="1200">
                          <a:solidFill>
                            <a:schemeClr val="tx1"/>
                          </a:solidFill>
                          <a:latin typeface="Times New Roman"/>
                        </a:defRPr>
                      </a:lvl8pPr>
                      <a:lvl9pPr marL="2743200" algn="l" defTabSz="685800" rtl="0" eaLnBrk="1" latinLnBrk="0" hangingPunct="1">
                        <a:defRPr sz="1350" kern="1200">
                          <a:solidFill>
                            <a:schemeClr val="tx1"/>
                          </a:solidFill>
                          <a:latin typeface="Times New Roman"/>
                        </a:defRPr>
                      </a:lvl9pPr>
                    </a:lstStyle>
                    <a:p>
                      <a:pPr marL="0" marR="0" lvl="0" indent="0" algn="l" defTabSz="914400" rtl="0" eaLnBrk="0" fontAlgn="base" latinLnBrk="0" hangingPunct="0">
                        <a:lnSpc>
                          <a:spcPct val="95000"/>
                        </a:lnSpc>
                        <a:spcBef>
                          <a:spcPct val="0"/>
                        </a:spcBef>
                        <a:spcAft>
                          <a:spcPct val="0"/>
                        </a:spcAft>
                        <a:buClrTx/>
                        <a:buSzTx/>
                        <a:buFont typeface="Arial" charset="0"/>
                        <a:buNone/>
                        <a:tabLst/>
                      </a:pPr>
                      <a:r>
                        <a:rPr kumimoji="0" lang="en-GB" sz="1400" u="none" strike="noStrike" cap="none" normalizeH="0" baseline="0" dirty="0">
                          <a:ln>
                            <a:noFill/>
                          </a:ln>
                          <a:solidFill>
                            <a:schemeClr val="tx1"/>
                          </a:solidFill>
                          <a:effectLst/>
                          <a:latin typeface="+mj-lt"/>
                        </a:rPr>
                        <a:t>T0</a:t>
                      </a:r>
                      <a:endParaRPr kumimoji="0" lang="en-GB" sz="1400" b="0" i="0" u="none" strike="noStrike" cap="none" normalizeH="0" baseline="0" dirty="0">
                        <a:ln>
                          <a:noFill/>
                        </a:ln>
                        <a:solidFill>
                          <a:schemeClr val="tx1"/>
                        </a:solidFill>
                        <a:effectLst/>
                        <a:latin typeface="+mj-lt"/>
                        <a:cs typeface="Arial" charset="0"/>
                      </a:endParaRPr>
                    </a:p>
                  </a:txBody>
                  <a:tcPr marT="91440" marB="0" anchor="ctr" horzOverflow="overflow">
                    <a:lnL>
                      <a:noFill/>
                    </a:lnL>
                    <a:lnR>
                      <a:noFill/>
                    </a:lnR>
                    <a:lnT>
                      <a:noFill/>
                    </a:lnT>
                    <a:lnB>
                      <a:noFill/>
                    </a:lnB>
                    <a:lnTlToBr w="12700" cmpd="sng">
                      <a:noFill/>
                      <a:prstDash val="solid"/>
                    </a:lnTlToBr>
                    <a:lnBlToTr w="12700" cmpd="sng">
                      <a:noFill/>
                      <a:prstDash val="solid"/>
                    </a:lnBlToTr>
                  </a:tcPr>
                </a:tc>
                <a:tc>
                  <a:txBody>
                    <a:bodyPr/>
                    <a:lstStyle>
                      <a:lvl1pPr marL="0" algn="l" defTabSz="685800" rtl="0" eaLnBrk="1" latinLnBrk="0" hangingPunct="1">
                        <a:defRPr sz="1350" kern="1200">
                          <a:solidFill>
                            <a:schemeClr val="tx1"/>
                          </a:solidFill>
                          <a:latin typeface="Times New Roman"/>
                        </a:defRPr>
                      </a:lvl1pPr>
                      <a:lvl2pPr marL="342900" algn="l" defTabSz="685800" rtl="0" eaLnBrk="1" latinLnBrk="0" hangingPunct="1">
                        <a:defRPr sz="1350" kern="1200">
                          <a:solidFill>
                            <a:schemeClr val="tx1"/>
                          </a:solidFill>
                          <a:latin typeface="Times New Roman"/>
                        </a:defRPr>
                      </a:lvl2pPr>
                      <a:lvl3pPr marL="685800" algn="l" defTabSz="685800" rtl="0" eaLnBrk="1" latinLnBrk="0" hangingPunct="1">
                        <a:defRPr sz="1350" kern="1200">
                          <a:solidFill>
                            <a:schemeClr val="tx1"/>
                          </a:solidFill>
                          <a:latin typeface="Times New Roman"/>
                        </a:defRPr>
                      </a:lvl3pPr>
                      <a:lvl4pPr marL="1028700" algn="l" defTabSz="685800" rtl="0" eaLnBrk="1" latinLnBrk="0" hangingPunct="1">
                        <a:defRPr sz="1350" kern="1200">
                          <a:solidFill>
                            <a:schemeClr val="tx1"/>
                          </a:solidFill>
                          <a:latin typeface="Times New Roman"/>
                        </a:defRPr>
                      </a:lvl4pPr>
                      <a:lvl5pPr marL="1371600" algn="l" defTabSz="685800" rtl="0" eaLnBrk="1" latinLnBrk="0" hangingPunct="1">
                        <a:defRPr sz="1350" kern="1200">
                          <a:solidFill>
                            <a:schemeClr val="tx1"/>
                          </a:solidFill>
                          <a:latin typeface="Times New Roman"/>
                        </a:defRPr>
                      </a:lvl5pPr>
                      <a:lvl6pPr marL="1714500" algn="l" defTabSz="685800" rtl="0" eaLnBrk="1" latinLnBrk="0" hangingPunct="1">
                        <a:defRPr sz="1350" kern="1200">
                          <a:solidFill>
                            <a:schemeClr val="tx1"/>
                          </a:solidFill>
                          <a:latin typeface="Times New Roman"/>
                        </a:defRPr>
                      </a:lvl6pPr>
                      <a:lvl7pPr marL="2057400" algn="l" defTabSz="685800" rtl="0" eaLnBrk="1" latinLnBrk="0" hangingPunct="1">
                        <a:defRPr sz="1350" kern="1200">
                          <a:solidFill>
                            <a:schemeClr val="tx1"/>
                          </a:solidFill>
                          <a:latin typeface="Times New Roman"/>
                        </a:defRPr>
                      </a:lvl7pPr>
                      <a:lvl8pPr marL="2400300" algn="l" defTabSz="685800" rtl="0" eaLnBrk="1" latinLnBrk="0" hangingPunct="1">
                        <a:defRPr sz="1350" kern="1200">
                          <a:solidFill>
                            <a:schemeClr val="tx1"/>
                          </a:solidFill>
                          <a:latin typeface="Times New Roman"/>
                        </a:defRPr>
                      </a:lvl8pPr>
                      <a:lvl9pPr marL="2743200" algn="l" defTabSz="685800" rtl="0" eaLnBrk="1" latinLnBrk="0" hangingPunct="1">
                        <a:defRPr sz="1350" kern="1200">
                          <a:solidFill>
                            <a:schemeClr val="tx1"/>
                          </a:solidFill>
                          <a:latin typeface="Times New Roman"/>
                        </a:defRPr>
                      </a:lvl9pPr>
                    </a:lstStyle>
                    <a:p>
                      <a:pPr marL="0" marR="0" lvl="0" indent="0" algn="l" defTabSz="914400" rtl="0" eaLnBrk="0" fontAlgn="base" latinLnBrk="0" hangingPunct="0">
                        <a:lnSpc>
                          <a:spcPct val="95000"/>
                        </a:lnSpc>
                        <a:spcBef>
                          <a:spcPct val="0"/>
                        </a:spcBef>
                        <a:spcAft>
                          <a:spcPct val="0"/>
                        </a:spcAft>
                        <a:buClrTx/>
                        <a:buSzTx/>
                        <a:buFont typeface="Arial" charset="0"/>
                        <a:buNone/>
                        <a:tabLst/>
                      </a:pPr>
                      <a:r>
                        <a:rPr kumimoji="0" lang="en-GB" sz="1400" u="none" strike="noStrike" cap="none" normalizeH="0" baseline="0" dirty="0">
                          <a:ln>
                            <a:noFill/>
                          </a:ln>
                          <a:solidFill>
                            <a:schemeClr val="tx1"/>
                          </a:solidFill>
                          <a:effectLst/>
                          <a:latin typeface="+mj-lt"/>
                        </a:rPr>
                        <a:t>No evidence of primary </a:t>
                      </a:r>
                      <a:r>
                        <a:rPr kumimoji="0" lang="en-GB" sz="1400" u="none" strike="noStrike" cap="none" normalizeH="0" baseline="0" dirty="0" smtClean="0">
                          <a:ln>
                            <a:noFill/>
                          </a:ln>
                          <a:solidFill>
                            <a:schemeClr val="tx1"/>
                          </a:solidFill>
                          <a:effectLst/>
                          <a:latin typeface="+mj-lt"/>
                        </a:rPr>
                        <a:t>tumour</a:t>
                      </a:r>
                      <a:endParaRPr kumimoji="0" lang="en-GB" sz="1400" b="0" i="0" u="none" strike="noStrike" cap="none" normalizeH="0" baseline="0" dirty="0">
                        <a:ln>
                          <a:noFill/>
                        </a:ln>
                        <a:solidFill>
                          <a:schemeClr val="tx1"/>
                        </a:solidFill>
                        <a:effectLst/>
                        <a:latin typeface="+mj-lt"/>
                        <a:cs typeface="Arial" charset="0"/>
                      </a:endParaRPr>
                    </a:p>
                  </a:txBody>
                  <a:tcPr marR="0" marT="91440" marB="0" anchor="ctr" horzOverflow="overflow">
                    <a:lnL>
                      <a:noFill/>
                    </a:lnL>
                    <a:lnR>
                      <a:noFill/>
                    </a:lnR>
                    <a:lnT>
                      <a:noFill/>
                    </a:lnT>
                    <a:lnB>
                      <a:noFill/>
                    </a:lnB>
                    <a:lnTlToBr w="12700" cmpd="sng">
                      <a:noFill/>
                      <a:prstDash val="solid"/>
                    </a:lnTlToBr>
                    <a:lnBlToTr w="12700" cmpd="sng">
                      <a:noFill/>
                      <a:prstDash val="solid"/>
                    </a:lnBlToTr>
                  </a:tcPr>
                </a:tc>
              </a:tr>
              <a:tr h="1295941">
                <a:tc>
                  <a:txBody>
                    <a:bodyPr/>
                    <a:lstStyle>
                      <a:lvl1pPr marL="0" algn="l" defTabSz="685800" rtl="0" eaLnBrk="1" latinLnBrk="0" hangingPunct="1">
                        <a:defRPr sz="1350" kern="1200">
                          <a:solidFill>
                            <a:schemeClr val="tx1"/>
                          </a:solidFill>
                          <a:latin typeface="Times New Roman"/>
                        </a:defRPr>
                      </a:lvl1pPr>
                      <a:lvl2pPr marL="342900" algn="l" defTabSz="685800" rtl="0" eaLnBrk="1" latinLnBrk="0" hangingPunct="1">
                        <a:defRPr sz="1350" kern="1200">
                          <a:solidFill>
                            <a:schemeClr val="tx1"/>
                          </a:solidFill>
                          <a:latin typeface="Times New Roman"/>
                        </a:defRPr>
                      </a:lvl2pPr>
                      <a:lvl3pPr marL="685800" algn="l" defTabSz="685800" rtl="0" eaLnBrk="1" latinLnBrk="0" hangingPunct="1">
                        <a:defRPr sz="1350" kern="1200">
                          <a:solidFill>
                            <a:schemeClr val="tx1"/>
                          </a:solidFill>
                          <a:latin typeface="Times New Roman"/>
                        </a:defRPr>
                      </a:lvl3pPr>
                      <a:lvl4pPr marL="1028700" algn="l" defTabSz="685800" rtl="0" eaLnBrk="1" latinLnBrk="0" hangingPunct="1">
                        <a:defRPr sz="1350" kern="1200">
                          <a:solidFill>
                            <a:schemeClr val="tx1"/>
                          </a:solidFill>
                          <a:latin typeface="Times New Roman"/>
                        </a:defRPr>
                      </a:lvl4pPr>
                      <a:lvl5pPr marL="1371600" algn="l" defTabSz="685800" rtl="0" eaLnBrk="1" latinLnBrk="0" hangingPunct="1">
                        <a:defRPr sz="1350" kern="1200">
                          <a:solidFill>
                            <a:schemeClr val="tx1"/>
                          </a:solidFill>
                          <a:latin typeface="Times New Roman"/>
                        </a:defRPr>
                      </a:lvl5pPr>
                      <a:lvl6pPr marL="1714500" algn="l" defTabSz="685800" rtl="0" eaLnBrk="1" latinLnBrk="0" hangingPunct="1">
                        <a:defRPr sz="1350" kern="1200">
                          <a:solidFill>
                            <a:schemeClr val="tx1"/>
                          </a:solidFill>
                          <a:latin typeface="Times New Roman"/>
                        </a:defRPr>
                      </a:lvl6pPr>
                      <a:lvl7pPr marL="2057400" algn="l" defTabSz="685800" rtl="0" eaLnBrk="1" latinLnBrk="0" hangingPunct="1">
                        <a:defRPr sz="1350" kern="1200">
                          <a:solidFill>
                            <a:schemeClr val="tx1"/>
                          </a:solidFill>
                          <a:latin typeface="Times New Roman"/>
                        </a:defRPr>
                      </a:lvl7pPr>
                      <a:lvl8pPr marL="2400300" algn="l" defTabSz="685800" rtl="0" eaLnBrk="1" latinLnBrk="0" hangingPunct="1">
                        <a:defRPr sz="1350" kern="1200">
                          <a:solidFill>
                            <a:schemeClr val="tx1"/>
                          </a:solidFill>
                          <a:latin typeface="Times New Roman"/>
                        </a:defRPr>
                      </a:lvl8pPr>
                      <a:lvl9pPr marL="2743200" algn="l" defTabSz="685800" rtl="0" eaLnBrk="1" latinLnBrk="0" hangingPunct="1">
                        <a:defRPr sz="1350" kern="1200">
                          <a:solidFill>
                            <a:schemeClr val="tx1"/>
                          </a:solidFill>
                          <a:latin typeface="Times New Roman"/>
                        </a:defRPr>
                      </a:lvl9pPr>
                    </a:lstStyle>
                    <a:p>
                      <a:pPr marL="0" marR="0" lvl="0" indent="0" algn="l" defTabSz="914400" rtl="0" eaLnBrk="0" fontAlgn="base" latinLnBrk="0" hangingPunct="0">
                        <a:lnSpc>
                          <a:spcPct val="95000"/>
                        </a:lnSpc>
                        <a:spcBef>
                          <a:spcPct val="0"/>
                        </a:spcBef>
                        <a:spcAft>
                          <a:spcPct val="0"/>
                        </a:spcAft>
                        <a:buClrTx/>
                        <a:buSzTx/>
                        <a:buFont typeface="Arial" charset="0"/>
                        <a:buNone/>
                        <a:tabLst/>
                      </a:pPr>
                      <a:r>
                        <a:rPr kumimoji="0" lang="en-GB" sz="1400" u="none" strike="noStrike" cap="none" normalizeH="0" baseline="0" dirty="0" smtClean="0">
                          <a:ln>
                            <a:noFill/>
                          </a:ln>
                          <a:solidFill>
                            <a:schemeClr val="tx1"/>
                          </a:solidFill>
                          <a:effectLst/>
                          <a:latin typeface="+mj-lt"/>
                        </a:rPr>
                        <a:t>T1</a:t>
                      </a:r>
                    </a:p>
                    <a:p>
                      <a:pPr marL="0" marR="0" lvl="0" indent="0" algn="l" defTabSz="914400" rtl="0" eaLnBrk="0" fontAlgn="base" latinLnBrk="0" hangingPunct="0">
                        <a:lnSpc>
                          <a:spcPct val="95000"/>
                        </a:lnSpc>
                        <a:spcBef>
                          <a:spcPct val="0"/>
                        </a:spcBef>
                        <a:spcAft>
                          <a:spcPct val="0"/>
                        </a:spcAft>
                        <a:buClrTx/>
                        <a:buSzTx/>
                        <a:buFont typeface="Arial" charset="0"/>
                        <a:buNone/>
                        <a:tabLst/>
                      </a:pPr>
                      <a:endParaRPr kumimoji="0" lang="en-GB" sz="1400" u="none" strike="noStrike" cap="none" normalizeH="0" baseline="0" dirty="0" smtClean="0">
                        <a:ln>
                          <a:noFill/>
                        </a:ln>
                        <a:solidFill>
                          <a:schemeClr val="tx1"/>
                        </a:solidFill>
                        <a:effectLst/>
                        <a:latin typeface="+mj-lt"/>
                      </a:endParaRPr>
                    </a:p>
                    <a:p>
                      <a:pPr marL="0" marR="0" lvl="0" indent="0" algn="l" defTabSz="914400" rtl="0" eaLnBrk="0" fontAlgn="base" latinLnBrk="0" hangingPunct="0">
                        <a:lnSpc>
                          <a:spcPct val="95000"/>
                        </a:lnSpc>
                        <a:spcBef>
                          <a:spcPct val="0"/>
                        </a:spcBef>
                        <a:spcAft>
                          <a:spcPct val="0"/>
                        </a:spcAft>
                        <a:buClrTx/>
                        <a:buSzTx/>
                        <a:buFont typeface="Arial" charset="0"/>
                        <a:buNone/>
                        <a:tabLst/>
                      </a:pPr>
                      <a:endParaRPr kumimoji="0" lang="en-GB" sz="1400" u="none" strike="noStrike" cap="none" normalizeH="0" baseline="0" dirty="0" smtClean="0">
                        <a:ln>
                          <a:noFill/>
                        </a:ln>
                        <a:solidFill>
                          <a:schemeClr val="tx1"/>
                        </a:solidFill>
                        <a:effectLst/>
                        <a:latin typeface="+mj-lt"/>
                      </a:endParaRPr>
                    </a:p>
                    <a:p>
                      <a:pPr marL="0" marR="0" lvl="0" indent="0" algn="l" defTabSz="914400" rtl="0" eaLnBrk="0" fontAlgn="base" latinLnBrk="0" hangingPunct="0">
                        <a:lnSpc>
                          <a:spcPct val="95000"/>
                        </a:lnSpc>
                        <a:spcBef>
                          <a:spcPct val="0"/>
                        </a:spcBef>
                        <a:spcAft>
                          <a:spcPct val="0"/>
                        </a:spcAft>
                        <a:buClrTx/>
                        <a:buSzTx/>
                        <a:buFont typeface="Arial" charset="0"/>
                        <a:buNone/>
                        <a:tabLst/>
                      </a:pPr>
                      <a:endParaRPr kumimoji="0" lang="en-GB" sz="1400" u="none" strike="noStrike" cap="none" normalizeH="0" baseline="0" dirty="0" smtClean="0">
                        <a:ln>
                          <a:noFill/>
                        </a:ln>
                        <a:solidFill>
                          <a:schemeClr val="tx1"/>
                        </a:solidFill>
                        <a:effectLst/>
                        <a:latin typeface="+mj-lt"/>
                      </a:endParaRPr>
                    </a:p>
                    <a:p>
                      <a:pPr marL="0" marR="0" lvl="0" indent="0" algn="l" defTabSz="914400" rtl="0" eaLnBrk="0" fontAlgn="base" latinLnBrk="0" hangingPunct="0">
                        <a:lnSpc>
                          <a:spcPct val="95000"/>
                        </a:lnSpc>
                        <a:spcBef>
                          <a:spcPct val="0"/>
                        </a:spcBef>
                        <a:spcAft>
                          <a:spcPct val="0"/>
                        </a:spcAft>
                        <a:buClrTx/>
                        <a:buSzTx/>
                        <a:buFont typeface="Arial" charset="0"/>
                        <a:buNone/>
                        <a:tabLst/>
                      </a:pPr>
                      <a:endParaRPr kumimoji="0" lang="en-GB" sz="1400" b="0" i="0" u="none" strike="noStrike" cap="none" normalizeH="0" baseline="0" dirty="0">
                        <a:ln>
                          <a:noFill/>
                        </a:ln>
                        <a:solidFill>
                          <a:schemeClr val="tx1"/>
                        </a:solidFill>
                        <a:effectLst/>
                        <a:latin typeface="+mj-lt"/>
                        <a:cs typeface="Arial" charset="0"/>
                      </a:endParaRPr>
                    </a:p>
                  </a:txBody>
                  <a:tcPr marR="0" marT="0" anchor="ctr" horzOverflow="overflow">
                    <a:lnL>
                      <a:noFill/>
                    </a:lnL>
                    <a:lnR>
                      <a:noFill/>
                    </a:lnR>
                    <a:lnT>
                      <a:noFill/>
                    </a:lnT>
                    <a:lnB>
                      <a:noFill/>
                    </a:lnB>
                    <a:lnTlToBr w="12700" cmpd="sng">
                      <a:noFill/>
                      <a:prstDash val="solid"/>
                    </a:lnTlToBr>
                    <a:lnBlToTr w="12700" cmpd="sng">
                      <a:noFill/>
                      <a:prstDash val="solid"/>
                    </a:lnBlToTr>
                  </a:tcPr>
                </a:tc>
                <a:tc>
                  <a:txBody>
                    <a:bodyPr/>
                    <a:lstStyle>
                      <a:lvl1pPr marL="0" algn="l" defTabSz="685800" rtl="0" eaLnBrk="1" latinLnBrk="0" hangingPunct="1">
                        <a:defRPr sz="1350" kern="1200">
                          <a:solidFill>
                            <a:schemeClr val="tx1"/>
                          </a:solidFill>
                          <a:latin typeface="Times New Roman"/>
                        </a:defRPr>
                      </a:lvl1pPr>
                      <a:lvl2pPr marL="342900" algn="l" defTabSz="685800" rtl="0" eaLnBrk="1" latinLnBrk="0" hangingPunct="1">
                        <a:defRPr sz="1350" kern="1200">
                          <a:solidFill>
                            <a:schemeClr val="tx1"/>
                          </a:solidFill>
                          <a:latin typeface="Times New Roman"/>
                        </a:defRPr>
                      </a:lvl2pPr>
                      <a:lvl3pPr marL="685800" algn="l" defTabSz="685800" rtl="0" eaLnBrk="1" latinLnBrk="0" hangingPunct="1">
                        <a:defRPr sz="1350" kern="1200">
                          <a:solidFill>
                            <a:schemeClr val="tx1"/>
                          </a:solidFill>
                          <a:latin typeface="Times New Roman"/>
                        </a:defRPr>
                      </a:lvl3pPr>
                      <a:lvl4pPr marL="1028700" algn="l" defTabSz="685800" rtl="0" eaLnBrk="1" latinLnBrk="0" hangingPunct="1">
                        <a:defRPr sz="1350" kern="1200">
                          <a:solidFill>
                            <a:schemeClr val="tx1"/>
                          </a:solidFill>
                          <a:latin typeface="Times New Roman"/>
                        </a:defRPr>
                      </a:lvl4pPr>
                      <a:lvl5pPr marL="1371600" algn="l" defTabSz="685800" rtl="0" eaLnBrk="1" latinLnBrk="0" hangingPunct="1">
                        <a:defRPr sz="1350" kern="1200">
                          <a:solidFill>
                            <a:schemeClr val="tx1"/>
                          </a:solidFill>
                          <a:latin typeface="Times New Roman"/>
                        </a:defRPr>
                      </a:lvl5pPr>
                      <a:lvl6pPr marL="1714500" algn="l" defTabSz="685800" rtl="0" eaLnBrk="1" latinLnBrk="0" hangingPunct="1">
                        <a:defRPr sz="1350" kern="1200">
                          <a:solidFill>
                            <a:schemeClr val="tx1"/>
                          </a:solidFill>
                          <a:latin typeface="Times New Roman"/>
                        </a:defRPr>
                      </a:lvl6pPr>
                      <a:lvl7pPr marL="2057400" algn="l" defTabSz="685800" rtl="0" eaLnBrk="1" latinLnBrk="0" hangingPunct="1">
                        <a:defRPr sz="1350" kern="1200">
                          <a:solidFill>
                            <a:schemeClr val="tx1"/>
                          </a:solidFill>
                          <a:latin typeface="Times New Roman"/>
                        </a:defRPr>
                      </a:lvl7pPr>
                      <a:lvl8pPr marL="2400300" algn="l" defTabSz="685800" rtl="0" eaLnBrk="1" latinLnBrk="0" hangingPunct="1">
                        <a:defRPr sz="1350" kern="1200">
                          <a:solidFill>
                            <a:schemeClr val="tx1"/>
                          </a:solidFill>
                          <a:latin typeface="Times New Roman"/>
                        </a:defRPr>
                      </a:lvl8pPr>
                      <a:lvl9pPr marL="2743200" algn="l" defTabSz="685800" rtl="0" eaLnBrk="1" latinLnBrk="0" hangingPunct="1">
                        <a:defRPr sz="1350" kern="1200">
                          <a:solidFill>
                            <a:schemeClr val="tx1"/>
                          </a:solidFill>
                          <a:latin typeface="Times New Roman"/>
                        </a:defRPr>
                      </a:lvl9pPr>
                    </a:lstStyle>
                    <a:p>
                      <a:pPr marL="0" marR="0" lvl="0" indent="0" algn="l" defTabSz="914400" rtl="0" eaLnBrk="0" fontAlgn="base" latinLnBrk="0" hangingPunct="0">
                        <a:lnSpc>
                          <a:spcPct val="95000"/>
                        </a:lnSpc>
                        <a:spcBef>
                          <a:spcPct val="0"/>
                        </a:spcBef>
                        <a:spcAft>
                          <a:spcPct val="0"/>
                        </a:spcAft>
                        <a:buClrTx/>
                        <a:buSzTx/>
                        <a:buFont typeface="Arial" charset="0"/>
                        <a:buNone/>
                        <a:tabLst/>
                      </a:pPr>
                      <a:r>
                        <a:rPr kumimoji="0" lang="en-GB" sz="1400" u="none" strike="noStrike" cap="none" normalizeH="0" baseline="0" dirty="0">
                          <a:ln>
                            <a:noFill/>
                          </a:ln>
                          <a:solidFill>
                            <a:schemeClr val="tx1"/>
                          </a:solidFill>
                          <a:effectLst/>
                          <a:latin typeface="+mj-lt"/>
                        </a:rPr>
                        <a:t>Clinically </a:t>
                      </a:r>
                      <a:r>
                        <a:rPr kumimoji="0" lang="en-GB" sz="1400" u="none" strike="noStrike" cap="none" normalizeH="0" baseline="0" dirty="0" smtClean="0">
                          <a:ln>
                            <a:noFill/>
                          </a:ln>
                          <a:solidFill>
                            <a:schemeClr val="tx1"/>
                          </a:solidFill>
                          <a:effectLst/>
                          <a:latin typeface="+mj-lt"/>
                        </a:rPr>
                        <a:t>unapparent tumour not palpable or visible on </a:t>
                      </a:r>
                      <a:r>
                        <a:rPr kumimoji="0" lang="en-GB" sz="1400" u="none" strike="noStrike" cap="none" normalizeH="0" baseline="0" dirty="0">
                          <a:ln>
                            <a:noFill/>
                          </a:ln>
                          <a:solidFill>
                            <a:schemeClr val="tx1"/>
                          </a:solidFill>
                          <a:effectLst/>
                          <a:latin typeface="+mj-lt"/>
                        </a:rPr>
                        <a:t>imaging</a:t>
                      </a:r>
                    </a:p>
                    <a:p>
                      <a:pPr marL="0" marR="0" lvl="0" indent="0" algn="l" defTabSz="914400" rtl="0" eaLnBrk="0" fontAlgn="base" latinLnBrk="0" hangingPunct="0">
                        <a:lnSpc>
                          <a:spcPct val="95000"/>
                        </a:lnSpc>
                        <a:spcBef>
                          <a:spcPct val="0"/>
                        </a:spcBef>
                        <a:spcAft>
                          <a:spcPct val="0"/>
                        </a:spcAft>
                        <a:buClrTx/>
                        <a:buSzTx/>
                        <a:buFont typeface="Arial" charset="0"/>
                        <a:buNone/>
                        <a:tabLst/>
                      </a:pPr>
                      <a:r>
                        <a:rPr kumimoji="0" lang="en-GB" sz="1400" u="none" strike="noStrike" cap="none" normalizeH="0" baseline="0" dirty="0">
                          <a:ln>
                            <a:noFill/>
                          </a:ln>
                          <a:solidFill>
                            <a:schemeClr val="tx1"/>
                          </a:solidFill>
                          <a:effectLst/>
                          <a:latin typeface="+mj-lt"/>
                        </a:rPr>
                        <a:t>T1a: </a:t>
                      </a:r>
                      <a:r>
                        <a:rPr kumimoji="0" lang="en-GB" sz="1400" u="none" strike="noStrike" cap="none" normalizeH="0" baseline="0" dirty="0" smtClean="0">
                          <a:ln>
                            <a:noFill/>
                          </a:ln>
                          <a:solidFill>
                            <a:schemeClr val="tx1"/>
                          </a:solidFill>
                          <a:effectLst/>
                          <a:latin typeface="+mj-lt"/>
                        </a:rPr>
                        <a:t>Histological </a:t>
                      </a:r>
                      <a:r>
                        <a:rPr kumimoji="0" lang="en-GB" sz="1400" u="none" strike="noStrike" cap="none" normalizeH="0" baseline="0" dirty="0">
                          <a:ln>
                            <a:noFill/>
                          </a:ln>
                          <a:solidFill>
                            <a:schemeClr val="tx1"/>
                          </a:solidFill>
                          <a:effectLst/>
                          <a:latin typeface="+mj-lt"/>
                        </a:rPr>
                        <a:t>finding in </a:t>
                      </a:r>
                      <a:r>
                        <a:rPr kumimoji="0" lang="en-GB" sz="1400" u="none" strike="noStrike" cap="none" normalizeH="0" baseline="0" dirty="0" smtClean="0">
                          <a:ln>
                            <a:noFill/>
                          </a:ln>
                          <a:solidFill>
                            <a:schemeClr val="tx1"/>
                          </a:solidFill>
                          <a:effectLst/>
                          <a:latin typeface="+mj-lt"/>
                        </a:rPr>
                        <a:t>≤ 5</a:t>
                      </a:r>
                      <a:r>
                        <a:rPr kumimoji="0" lang="en-GB" sz="1400" u="none" strike="noStrike" cap="none" normalizeH="0" baseline="0" dirty="0">
                          <a:ln>
                            <a:noFill/>
                          </a:ln>
                          <a:solidFill>
                            <a:schemeClr val="tx1"/>
                          </a:solidFill>
                          <a:effectLst/>
                          <a:latin typeface="+mj-lt"/>
                        </a:rPr>
                        <a:t>% of resected tissue </a:t>
                      </a:r>
                    </a:p>
                    <a:p>
                      <a:pPr marL="0" marR="0" lvl="0" indent="0" algn="l" defTabSz="914400" rtl="0" eaLnBrk="0" fontAlgn="base" latinLnBrk="0" hangingPunct="0">
                        <a:lnSpc>
                          <a:spcPct val="95000"/>
                        </a:lnSpc>
                        <a:spcBef>
                          <a:spcPct val="0"/>
                        </a:spcBef>
                        <a:spcAft>
                          <a:spcPct val="0"/>
                        </a:spcAft>
                        <a:buClrTx/>
                        <a:buSzTx/>
                        <a:buFont typeface="Arial" charset="0"/>
                        <a:buNone/>
                        <a:tabLst/>
                      </a:pPr>
                      <a:r>
                        <a:rPr kumimoji="0" lang="en-GB" sz="1400" u="none" strike="noStrike" cap="none" normalizeH="0" baseline="0" dirty="0">
                          <a:ln>
                            <a:noFill/>
                          </a:ln>
                          <a:solidFill>
                            <a:schemeClr val="tx1"/>
                          </a:solidFill>
                          <a:effectLst/>
                          <a:latin typeface="+mj-lt"/>
                        </a:rPr>
                        <a:t>T1b: </a:t>
                      </a:r>
                      <a:r>
                        <a:rPr kumimoji="0" lang="en-GB" sz="1400" u="none" strike="noStrike" cap="none" normalizeH="0" baseline="0" dirty="0" smtClean="0">
                          <a:ln>
                            <a:noFill/>
                          </a:ln>
                          <a:solidFill>
                            <a:schemeClr val="tx1"/>
                          </a:solidFill>
                          <a:effectLst/>
                          <a:latin typeface="+mj-lt"/>
                        </a:rPr>
                        <a:t>Histological </a:t>
                      </a:r>
                      <a:r>
                        <a:rPr kumimoji="0" lang="en-GB" sz="1400" u="none" strike="noStrike" cap="none" normalizeH="0" baseline="0" dirty="0">
                          <a:ln>
                            <a:noFill/>
                          </a:ln>
                          <a:solidFill>
                            <a:schemeClr val="tx1"/>
                          </a:solidFill>
                          <a:effectLst/>
                          <a:latin typeface="+mj-lt"/>
                        </a:rPr>
                        <a:t>finding in </a:t>
                      </a:r>
                      <a:r>
                        <a:rPr kumimoji="0" lang="en-GB" sz="1400" u="none" strike="noStrike" cap="none" normalizeH="0" baseline="0" dirty="0" smtClean="0">
                          <a:ln>
                            <a:noFill/>
                          </a:ln>
                          <a:solidFill>
                            <a:schemeClr val="tx1"/>
                          </a:solidFill>
                          <a:effectLst/>
                          <a:latin typeface="+mj-lt"/>
                        </a:rPr>
                        <a:t>&gt; 5</a:t>
                      </a:r>
                      <a:r>
                        <a:rPr kumimoji="0" lang="en-GB" sz="1400" u="none" strike="noStrike" cap="none" normalizeH="0" baseline="0" dirty="0">
                          <a:ln>
                            <a:noFill/>
                          </a:ln>
                          <a:solidFill>
                            <a:schemeClr val="tx1"/>
                          </a:solidFill>
                          <a:effectLst/>
                          <a:latin typeface="+mj-lt"/>
                        </a:rPr>
                        <a:t>% of resected tissue</a:t>
                      </a:r>
                    </a:p>
                    <a:p>
                      <a:pPr marL="0" marR="0" lvl="0" indent="0" algn="l" defTabSz="914400" rtl="0" eaLnBrk="0" fontAlgn="base" latinLnBrk="0" hangingPunct="0">
                        <a:lnSpc>
                          <a:spcPct val="95000"/>
                        </a:lnSpc>
                        <a:spcBef>
                          <a:spcPct val="0"/>
                        </a:spcBef>
                        <a:spcAft>
                          <a:spcPct val="0"/>
                        </a:spcAft>
                        <a:buClrTx/>
                        <a:buSzTx/>
                        <a:buFont typeface="Arial" charset="0"/>
                        <a:buNone/>
                        <a:tabLst/>
                      </a:pPr>
                      <a:r>
                        <a:rPr kumimoji="0" lang="en-GB" sz="1400" u="none" strike="noStrike" cap="none" normalizeH="0" baseline="0" dirty="0">
                          <a:ln>
                            <a:noFill/>
                          </a:ln>
                          <a:solidFill>
                            <a:schemeClr val="tx1"/>
                          </a:solidFill>
                          <a:effectLst/>
                          <a:latin typeface="+mj-lt"/>
                        </a:rPr>
                        <a:t>T1c: </a:t>
                      </a:r>
                      <a:r>
                        <a:rPr kumimoji="0" lang="en-GB" sz="1400" u="none" strike="noStrike" cap="none" normalizeH="0" baseline="0" dirty="0" smtClean="0">
                          <a:ln>
                            <a:noFill/>
                          </a:ln>
                          <a:solidFill>
                            <a:schemeClr val="tx1"/>
                          </a:solidFill>
                          <a:effectLst/>
                          <a:latin typeface="+mj-lt"/>
                        </a:rPr>
                        <a:t>Tumour </a:t>
                      </a:r>
                      <a:r>
                        <a:rPr kumimoji="0" lang="en-GB" sz="1400" u="none" strike="noStrike" cap="none" normalizeH="0" baseline="0" dirty="0">
                          <a:ln>
                            <a:noFill/>
                          </a:ln>
                          <a:solidFill>
                            <a:schemeClr val="tx1"/>
                          </a:solidFill>
                          <a:effectLst/>
                          <a:latin typeface="+mj-lt"/>
                        </a:rPr>
                        <a:t>identified by needle biopsy</a:t>
                      </a:r>
                      <a:endParaRPr kumimoji="0" lang="en-GB" sz="1400" b="0" i="0" u="none" strike="noStrike" cap="none" normalizeH="0" baseline="0" dirty="0">
                        <a:ln>
                          <a:noFill/>
                        </a:ln>
                        <a:solidFill>
                          <a:schemeClr val="tx1"/>
                        </a:solidFill>
                        <a:effectLst/>
                        <a:latin typeface="+mj-lt"/>
                        <a:cs typeface="Arial" charset="0"/>
                      </a:endParaRPr>
                    </a:p>
                  </a:txBody>
                  <a:tcPr marT="0" anchor="ctr" horzOverflow="overflow">
                    <a:lnL>
                      <a:noFill/>
                    </a:lnL>
                    <a:lnR>
                      <a:noFill/>
                    </a:lnR>
                    <a:lnT>
                      <a:noFill/>
                    </a:lnT>
                    <a:lnB>
                      <a:noFill/>
                    </a:lnB>
                    <a:lnTlToBr w="12700" cmpd="sng">
                      <a:noFill/>
                      <a:prstDash val="solid"/>
                    </a:lnTlToBr>
                    <a:lnBlToTr w="12700" cmpd="sng">
                      <a:noFill/>
                      <a:prstDash val="solid"/>
                    </a:lnBlToTr>
                  </a:tcPr>
                </a:tc>
              </a:tr>
              <a:tr h="876797">
                <a:tc>
                  <a:txBody>
                    <a:bodyPr/>
                    <a:lstStyle>
                      <a:lvl1pPr marL="0" algn="l" defTabSz="685800" rtl="0" eaLnBrk="1" latinLnBrk="0" hangingPunct="1">
                        <a:defRPr sz="1350" kern="1200">
                          <a:solidFill>
                            <a:schemeClr val="tx1"/>
                          </a:solidFill>
                          <a:latin typeface="Times New Roman"/>
                        </a:defRPr>
                      </a:lvl1pPr>
                      <a:lvl2pPr marL="342900" algn="l" defTabSz="685800" rtl="0" eaLnBrk="1" latinLnBrk="0" hangingPunct="1">
                        <a:defRPr sz="1350" kern="1200">
                          <a:solidFill>
                            <a:schemeClr val="tx1"/>
                          </a:solidFill>
                          <a:latin typeface="Times New Roman"/>
                        </a:defRPr>
                      </a:lvl2pPr>
                      <a:lvl3pPr marL="685800" algn="l" defTabSz="685800" rtl="0" eaLnBrk="1" latinLnBrk="0" hangingPunct="1">
                        <a:defRPr sz="1350" kern="1200">
                          <a:solidFill>
                            <a:schemeClr val="tx1"/>
                          </a:solidFill>
                          <a:latin typeface="Times New Roman"/>
                        </a:defRPr>
                      </a:lvl3pPr>
                      <a:lvl4pPr marL="1028700" algn="l" defTabSz="685800" rtl="0" eaLnBrk="1" latinLnBrk="0" hangingPunct="1">
                        <a:defRPr sz="1350" kern="1200">
                          <a:solidFill>
                            <a:schemeClr val="tx1"/>
                          </a:solidFill>
                          <a:latin typeface="Times New Roman"/>
                        </a:defRPr>
                      </a:lvl4pPr>
                      <a:lvl5pPr marL="1371600" algn="l" defTabSz="685800" rtl="0" eaLnBrk="1" latinLnBrk="0" hangingPunct="1">
                        <a:defRPr sz="1350" kern="1200">
                          <a:solidFill>
                            <a:schemeClr val="tx1"/>
                          </a:solidFill>
                          <a:latin typeface="Times New Roman"/>
                        </a:defRPr>
                      </a:lvl5pPr>
                      <a:lvl6pPr marL="1714500" algn="l" defTabSz="685800" rtl="0" eaLnBrk="1" latinLnBrk="0" hangingPunct="1">
                        <a:defRPr sz="1350" kern="1200">
                          <a:solidFill>
                            <a:schemeClr val="tx1"/>
                          </a:solidFill>
                          <a:latin typeface="Times New Roman"/>
                        </a:defRPr>
                      </a:lvl6pPr>
                      <a:lvl7pPr marL="2057400" algn="l" defTabSz="685800" rtl="0" eaLnBrk="1" latinLnBrk="0" hangingPunct="1">
                        <a:defRPr sz="1350" kern="1200">
                          <a:solidFill>
                            <a:schemeClr val="tx1"/>
                          </a:solidFill>
                          <a:latin typeface="Times New Roman"/>
                        </a:defRPr>
                      </a:lvl7pPr>
                      <a:lvl8pPr marL="2400300" algn="l" defTabSz="685800" rtl="0" eaLnBrk="1" latinLnBrk="0" hangingPunct="1">
                        <a:defRPr sz="1350" kern="1200">
                          <a:solidFill>
                            <a:schemeClr val="tx1"/>
                          </a:solidFill>
                          <a:latin typeface="Times New Roman"/>
                        </a:defRPr>
                      </a:lvl8pPr>
                      <a:lvl9pPr marL="2743200" algn="l" defTabSz="685800" rtl="0" eaLnBrk="1" latinLnBrk="0" hangingPunct="1">
                        <a:defRPr sz="1350" kern="1200">
                          <a:solidFill>
                            <a:schemeClr val="tx1"/>
                          </a:solidFill>
                          <a:latin typeface="Times New Roman"/>
                        </a:defRPr>
                      </a:lvl9pPr>
                    </a:lstStyle>
                    <a:p>
                      <a:pPr marL="0" marR="0" lvl="0" indent="0" algn="l" defTabSz="914400" rtl="0" eaLnBrk="0" fontAlgn="base" latinLnBrk="0" hangingPunct="0">
                        <a:lnSpc>
                          <a:spcPct val="95000"/>
                        </a:lnSpc>
                        <a:spcBef>
                          <a:spcPct val="0"/>
                        </a:spcBef>
                        <a:spcAft>
                          <a:spcPct val="0"/>
                        </a:spcAft>
                        <a:buClrTx/>
                        <a:buSzTx/>
                        <a:buFont typeface="Arial" charset="0"/>
                        <a:buNone/>
                        <a:tabLst/>
                      </a:pPr>
                      <a:r>
                        <a:rPr kumimoji="0" lang="en-GB" sz="1400" u="none" strike="noStrike" cap="none" normalizeH="0" baseline="0" dirty="0" smtClean="0">
                          <a:ln>
                            <a:noFill/>
                          </a:ln>
                          <a:solidFill>
                            <a:schemeClr val="tx1"/>
                          </a:solidFill>
                          <a:effectLst/>
                          <a:latin typeface="+mj-lt"/>
                        </a:rPr>
                        <a:t>T2</a:t>
                      </a:r>
                    </a:p>
                    <a:p>
                      <a:pPr marL="0" marR="0" lvl="0" indent="0" algn="l" defTabSz="914400" rtl="0" eaLnBrk="0" fontAlgn="base" latinLnBrk="0" hangingPunct="0">
                        <a:lnSpc>
                          <a:spcPct val="95000"/>
                        </a:lnSpc>
                        <a:spcBef>
                          <a:spcPct val="0"/>
                        </a:spcBef>
                        <a:spcAft>
                          <a:spcPct val="0"/>
                        </a:spcAft>
                        <a:buClrTx/>
                        <a:buSzTx/>
                        <a:buFont typeface="Arial" charset="0"/>
                        <a:buNone/>
                        <a:tabLst/>
                      </a:pPr>
                      <a:endParaRPr kumimoji="0" lang="en-GB" sz="1400" u="none" strike="noStrike" cap="none" normalizeH="0" baseline="0" dirty="0" smtClean="0">
                        <a:ln>
                          <a:noFill/>
                        </a:ln>
                        <a:solidFill>
                          <a:schemeClr val="tx1"/>
                        </a:solidFill>
                        <a:effectLst/>
                        <a:latin typeface="+mj-lt"/>
                      </a:endParaRPr>
                    </a:p>
                    <a:p>
                      <a:pPr marL="0" marR="0" lvl="0" indent="0" algn="l" defTabSz="914400" rtl="0" eaLnBrk="0" fontAlgn="base" latinLnBrk="0" hangingPunct="0">
                        <a:lnSpc>
                          <a:spcPct val="95000"/>
                        </a:lnSpc>
                        <a:spcBef>
                          <a:spcPct val="0"/>
                        </a:spcBef>
                        <a:spcAft>
                          <a:spcPct val="0"/>
                        </a:spcAft>
                        <a:buClrTx/>
                        <a:buSzTx/>
                        <a:buFont typeface="Arial" charset="0"/>
                        <a:buNone/>
                        <a:tabLst/>
                      </a:pPr>
                      <a:endParaRPr kumimoji="0" lang="en-GB" sz="1400" u="none" strike="noStrike" cap="none" normalizeH="0" baseline="0" dirty="0" smtClean="0">
                        <a:ln>
                          <a:noFill/>
                        </a:ln>
                        <a:solidFill>
                          <a:schemeClr val="tx1"/>
                        </a:solidFill>
                        <a:effectLst/>
                        <a:latin typeface="+mj-lt"/>
                      </a:endParaRPr>
                    </a:p>
                    <a:p>
                      <a:pPr marL="0" marR="0" lvl="0" indent="0" algn="l" defTabSz="914400" rtl="0" eaLnBrk="0" fontAlgn="base" latinLnBrk="0" hangingPunct="0">
                        <a:lnSpc>
                          <a:spcPct val="95000"/>
                        </a:lnSpc>
                        <a:spcBef>
                          <a:spcPct val="0"/>
                        </a:spcBef>
                        <a:spcAft>
                          <a:spcPct val="0"/>
                        </a:spcAft>
                        <a:buClrTx/>
                        <a:buSzTx/>
                        <a:buFont typeface="Arial" charset="0"/>
                        <a:buNone/>
                        <a:tabLst/>
                      </a:pPr>
                      <a:endParaRPr kumimoji="0" lang="en-GB" sz="1400" b="0" i="0" u="none" strike="noStrike" cap="none" normalizeH="0" baseline="0" dirty="0">
                        <a:ln>
                          <a:noFill/>
                        </a:ln>
                        <a:solidFill>
                          <a:schemeClr val="tx1"/>
                        </a:solidFill>
                        <a:effectLst/>
                        <a:latin typeface="+mj-lt"/>
                        <a:cs typeface="Arial" charset="0"/>
                      </a:endParaRPr>
                    </a:p>
                  </a:txBody>
                  <a:tcPr marR="0" marT="0" marB="91440" anchor="ctr" horzOverflow="overflow">
                    <a:lnL>
                      <a:noFill/>
                    </a:lnL>
                    <a:lnR>
                      <a:noFill/>
                    </a:lnR>
                    <a:lnT>
                      <a:noFill/>
                    </a:lnT>
                    <a:lnB>
                      <a:noFill/>
                    </a:lnB>
                    <a:lnTlToBr w="12700" cmpd="sng">
                      <a:noFill/>
                      <a:prstDash val="solid"/>
                    </a:lnTlToBr>
                    <a:lnBlToTr w="12700" cmpd="sng">
                      <a:noFill/>
                      <a:prstDash val="solid"/>
                    </a:lnBlToTr>
                  </a:tcPr>
                </a:tc>
                <a:tc>
                  <a:txBody>
                    <a:bodyPr/>
                    <a:lstStyle>
                      <a:lvl1pPr marL="0" algn="l" defTabSz="685800" rtl="0" eaLnBrk="1" latinLnBrk="0" hangingPunct="1">
                        <a:defRPr sz="1350" kern="1200">
                          <a:solidFill>
                            <a:schemeClr val="tx1"/>
                          </a:solidFill>
                          <a:latin typeface="Times New Roman"/>
                        </a:defRPr>
                      </a:lvl1pPr>
                      <a:lvl2pPr marL="342900" algn="l" defTabSz="685800" rtl="0" eaLnBrk="1" latinLnBrk="0" hangingPunct="1">
                        <a:defRPr sz="1350" kern="1200">
                          <a:solidFill>
                            <a:schemeClr val="tx1"/>
                          </a:solidFill>
                          <a:latin typeface="Times New Roman"/>
                        </a:defRPr>
                      </a:lvl2pPr>
                      <a:lvl3pPr marL="685800" algn="l" defTabSz="685800" rtl="0" eaLnBrk="1" latinLnBrk="0" hangingPunct="1">
                        <a:defRPr sz="1350" kern="1200">
                          <a:solidFill>
                            <a:schemeClr val="tx1"/>
                          </a:solidFill>
                          <a:latin typeface="Times New Roman"/>
                        </a:defRPr>
                      </a:lvl3pPr>
                      <a:lvl4pPr marL="1028700" algn="l" defTabSz="685800" rtl="0" eaLnBrk="1" latinLnBrk="0" hangingPunct="1">
                        <a:defRPr sz="1350" kern="1200">
                          <a:solidFill>
                            <a:schemeClr val="tx1"/>
                          </a:solidFill>
                          <a:latin typeface="Times New Roman"/>
                        </a:defRPr>
                      </a:lvl4pPr>
                      <a:lvl5pPr marL="1371600" algn="l" defTabSz="685800" rtl="0" eaLnBrk="1" latinLnBrk="0" hangingPunct="1">
                        <a:defRPr sz="1350" kern="1200">
                          <a:solidFill>
                            <a:schemeClr val="tx1"/>
                          </a:solidFill>
                          <a:latin typeface="Times New Roman"/>
                        </a:defRPr>
                      </a:lvl5pPr>
                      <a:lvl6pPr marL="1714500" algn="l" defTabSz="685800" rtl="0" eaLnBrk="1" latinLnBrk="0" hangingPunct="1">
                        <a:defRPr sz="1350" kern="1200">
                          <a:solidFill>
                            <a:schemeClr val="tx1"/>
                          </a:solidFill>
                          <a:latin typeface="Times New Roman"/>
                        </a:defRPr>
                      </a:lvl6pPr>
                      <a:lvl7pPr marL="2057400" algn="l" defTabSz="685800" rtl="0" eaLnBrk="1" latinLnBrk="0" hangingPunct="1">
                        <a:defRPr sz="1350" kern="1200">
                          <a:solidFill>
                            <a:schemeClr val="tx1"/>
                          </a:solidFill>
                          <a:latin typeface="Times New Roman"/>
                        </a:defRPr>
                      </a:lvl7pPr>
                      <a:lvl8pPr marL="2400300" algn="l" defTabSz="685800" rtl="0" eaLnBrk="1" latinLnBrk="0" hangingPunct="1">
                        <a:defRPr sz="1350" kern="1200">
                          <a:solidFill>
                            <a:schemeClr val="tx1"/>
                          </a:solidFill>
                          <a:latin typeface="Times New Roman"/>
                        </a:defRPr>
                      </a:lvl8pPr>
                      <a:lvl9pPr marL="2743200" algn="l" defTabSz="685800" rtl="0" eaLnBrk="1" latinLnBrk="0" hangingPunct="1">
                        <a:defRPr sz="1350" kern="1200">
                          <a:solidFill>
                            <a:schemeClr val="tx1"/>
                          </a:solidFill>
                          <a:latin typeface="Times New Roman"/>
                        </a:defRPr>
                      </a:lvl9pPr>
                    </a:lstStyle>
                    <a:p>
                      <a:pPr marL="0" marR="0" lvl="0" indent="0" algn="l" defTabSz="914400" rtl="0" eaLnBrk="0" fontAlgn="base" latinLnBrk="0" hangingPunct="0">
                        <a:lnSpc>
                          <a:spcPct val="95000"/>
                        </a:lnSpc>
                        <a:spcBef>
                          <a:spcPct val="0"/>
                        </a:spcBef>
                        <a:spcAft>
                          <a:spcPct val="0"/>
                        </a:spcAft>
                        <a:buClrTx/>
                        <a:buSzTx/>
                        <a:buFont typeface="Arial" charset="0"/>
                        <a:buNone/>
                        <a:tabLst/>
                      </a:pPr>
                      <a:r>
                        <a:rPr kumimoji="0" lang="en-GB" sz="1400" u="none" strike="noStrike" cap="none" normalizeH="0" baseline="0" dirty="0" smtClean="0">
                          <a:ln>
                            <a:noFill/>
                          </a:ln>
                          <a:solidFill>
                            <a:schemeClr val="tx1"/>
                          </a:solidFill>
                          <a:effectLst/>
                          <a:latin typeface="+mj-lt"/>
                        </a:rPr>
                        <a:t>Tumour </a:t>
                      </a:r>
                      <a:r>
                        <a:rPr kumimoji="0" lang="en-GB" sz="1400" u="none" strike="noStrike" cap="none" normalizeH="0" baseline="0" dirty="0">
                          <a:ln>
                            <a:noFill/>
                          </a:ln>
                          <a:solidFill>
                            <a:schemeClr val="tx1"/>
                          </a:solidFill>
                          <a:effectLst/>
                          <a:latin typeface="+mj-lt"/>
                        </a:rPr>
                        <a:t>confined within prostate</a:t>
                      </a:r>
                    </a:p>
                    <a:p>
                      <a:pPr marL="0" marR="0" lvl="0" indent="0" algn="l" defTabSz="914400" rtl="0" eaLnBrk="0" fontAlgn="base" latinLnBrk="0" hangingPunct="0">
                        <a:lnSpc>
                          <a:spcPct val="95000"/>
                        </a:lnSpc>
                        <a:spcBef>
                          <a:spcPct val="0"/>
                        </a:spcBef>
                        <a:spcAft>
                          <a:spcPct val="0"/>
                        </a:spcAft>
                        <a:buClrTx/>
                        <a:buSzTx/>
                        <a:buFont typeface="Arial" charset="0"/>
                        <a:buNone/>
                        <a:tabLst/>
                      </a:pPr>
                      <a:r>
                        <a:rPr kumimoji="0" lang="en-GB" sz="1400" u="none" strike="noStrike" cap="none" normalizeH="0" baseline="0" dirty="0">
                          <a:ln>
                            <a:noFill/>
                          </a:ln>
                          <a:solidFill>
                            <a:schemeClr val="tx1"/>
                          </a:solidFill>
                          <a:effectLst/>
                          <a:latin typeface="+mj-lt"/>
                        </a:rPr>
                        <a:t>T2a: </a:t>
                      </a:r>
                      <a:r>
                        <a:rPr kumimoji="0" lang="en-GB" sz="1400" u="none" strike="noStrike" cap="none" normalizeH="0" baseline="0" dirty="0" smtClean="0">
                          <a:ln>
                            <a:noFill/>
                          </a:ln>
                          <a:solidFill>
                            <a:schemeClr val="tx1"/>
                          </a:solidFill>
                          <a:effectLst/>
                          <a:latin typeface="+mj-lt"/>
                        </a:rPr>
                        <a:t>Tumour </a:t>
                      </a:r>
                      <a:r>
                        <a:rPr kumimoji="0" lang="en-GB" sz="1400" u="none" strike="noStrike" cap="none" normalizeH="0" baseline="0" dirty="0">
                          <a:ln>
                            <a:noFill/>
                          </a:ln>
                          <a:solidFill>
                            <a:schemeClr val="tx1"/>
                          </a:solidFill>
                          <a:effectLst/>
                          <a:latin typeface="+mj-lt"/>
                        </a:rPr>
                        <a:t>involves </a:t>
                      </a:r>
                      <a:r>
                        <a:rPr kumimoji="0" lang="en-GB" sz="1400" u="none" strike="noStrike" cap="none" normalizeH="0" baseline="0" dirty="0" smtClean="0">
                          <a:ln>
                            <a:noFill/>
                          </a:ln>
                          <a:solidFill>
                            <a:schemeClr val="tx1"/>
                          </a:solidFill>
                          <a:effectLst/>
                          <a:latin typeface="+mj-lt"/>
                        </a:rPr>
                        <a:t>≤ 50</a:t>
                      </a:r>
                      <a:r>
                        <a:rPr kumimoji="0" lang="en-GB" sz="1400" u="none" strike="noStrike" cap="none" normalizeH="0" baseline="0" dirty="0">
                          <a:ln>
                            <a:noFill/>
                          </a:ln>
                          <a:solidFill>
                            <a:schemeClr val="tx1"/>
                          </a:solidFill>
                          <a:effectLst/>
                          <a:latin typeface="+mj-lt"/>
                        </a:rPr>
                        <a:t>% of one lobe</a:t>
                      </a:r>
                    </a:p>
                    <a:p>
                      <a:pPr marL="0" marR="0" lvl="0" indent="0" algn="l" defTabSz="914400" rtl="0" eaLnBrk="0" fontAlgn="base" latinLnBrk="0" hangingPunct="0">
                        <a:lnSpc>
                          <a:spcPct val="95000"/>
                        </a:lnSpc>
                        <a:spcBef>
                          <a:spcPct val="0"/>
                        </a:spcBef>
                        <a:spcAft>
                          <a:spcPct val="0"/>
                        </a:spcAft>
                        <a:buClrTx/>
                        <a:buSzTx/>
                        <a:buFont typeface="Arial" charset="0"/>
                        <a:buNone/>
                        <a:tabLst/>
                      </a:pPr>
                      <a:r>
                        <a:rPr kumimoji="0" lang="en-GB" sz="1400" u="none" strike="noStrike" cap="none" normalizeH="0" baseline="0" dirty="0">
                          <a:ln>
                            <a:noFill/>
                          </a:ln>
                          <a:solidFill>
                            <a:schemeClr val="tx1"/>
                          </a:solidFill>
                          <a:effectLst/>
                          <a:latin typeface="+mj-lt"/>
                        </a:rPr>
                        <a:t>T2b: </a:t>
                      </a:r>
                      <a:r>
                        <a:rPr kumimoji="0" lang="en-GB" sz="1400" u="none" strike="noStrike" cap="none" normalizeH="0" baseline="0" dirty="0" smtClean="0">
                          <a:ln>
                            <a:noFill/>
                          </a:ln>
                          <a:solidFill>
                            <a:schemeClr val="tx1"/>
                          </a:solidFill>
                          <a:effectLst/>
                          <a:latin typeface="+mj-lt"/>
                        </a:rPr>
                        <a:t>Tumour </a:t>
                      </a:r>
                      <a:r>
                        <a:rPr kumimoji="0" lang="en-GB" sz="1400" u="none" strike="noStrike" cap="none" normalizeH="0" baseline="0" dirty="0">
                          <a:ln>
                            <a:noFill/>
                          </a:ln>
                          <a:solidFill>
                            <a:schemeClr val="tx1"/>
                          </a:solidFill>
                          <a:effectLst/>
                          <a:latin typeface="+mj-lt"/>
                        </a:rPr>
                        <a:t>involves </a:t>
                      </a:r>
                      <a:r>
                        <a:rPr kumimoji="0" lang="en-GB" sz="1400" u="none" strike="noStrike" cap="none" normalizeH="0" baseline="0" dirty="0" smtClean="0">
                          <a:ln>
                            <a:noFill/>
                          </a:ln>
                          <a:solidFill>
                            <a:schemeClr val="tx1"/>
                          </a:solidFill>
                          <a:effectLst/>
                          <a:latin typeface="+mj-lt"/>
                        </a:rPr>
                        <a:t>&gt; 50</a:t>
                      </a:r>
                      <a:r>
                        <a:rPr kumimoji="0" lang="en-GB" sz="1400" u="none" strike="noStrike" cap="none" normalizeH="0" baseline="0" dirty="0">
                          <a:ln>
                            <a:noFill/>
                          </a:ln>
                          <a:solidFill>
                            <a:schemeClr val="tx1"/>
                          </a:solidFill>
                          <a:effectLst/>
                          <a:latin typeface="+mj-lt"/>
                        </a:rPr>
                        <a:t>% of one lobe</a:t>
                      </a:r>
                    </a:p>
                    <a:p>
                      <a:pPr marL="0" marR="0" lvl="0" indent="0" algn="l" defTabSz="914400" rtl="0" eaLnBrk="0" fontAlgn="base" latinLnBrk="0" hangingPunct="0">
                        <a:lnSpc>
                          <a:spcPct val="95000"/>
                        </a:lnSpc>
                        <a:spcBef>
                          <a:spcPct val="0"/>
                        </a:spcBef>
                        <a:spcAft>
                          <a:spcPct val="0"/>
                        </a:spcAft>
                        <a:buClrTx/>
                        <a:buSzTx/>
                        <a:buFont typeface="Arial" charset="0"/>
                        <a:buNone/>
                        <a:tabLst/>
                      </a:pPr>
                      <a:r>
                        <a:rPr kumimoji="0" lang="en-GB" sz="1400" u="none" strike="noStrike" cap="none" normalizeH="0" baseline="0" dirty="0">
                          <a:ln>
                            <a:noFill/>
                          </a:ln>
                          <a:solidFill>
                            <a:schemeClr val="tx1"/>
                          </a:solidFill>
                          <a:effectLst/>
                          <a:latin typeface="+mj-lt"/>
                        </a:rPr>
                        <a:t>T2c: </a:t>
                      </a:r>
                      <a:r>
                        <a:rPr kumimoji="0" lang="en-GB" sz="1400" u="none" strike="noStrike" cap="none" normalizeH="0" baseline="0" dirty="0" smtClean="0">
                          <a:ln>
                            <a:noFill/>
                          </a:ln>
                          <a:solidFill>
                            <a:schemeClr val="tx1"/>
                          </a:solidFill>
                          <a:effectLst/>
                          <a:latin typeface="+mj-lt"/>
                        </a:rPr>
                        <a:t>Tumour </a:t>
                      </a:r>
                      <a:r>
                        <a:rPr kumimoji="0" lang="en-GB" sz="1400" u="none" strike="noStrike" cap="none" normalizeH="0" baseline="0" dirty="0">
                          <a:ln>
                            <a:noFill/>
                          </a:ln>
                          <a:solidFill>
                            <a:schemeClr val="tx1"/>
                          </a:solidFill>
                          <a:effectLst/>
                          <a:latin typeface="+mj-lt"/>
                        </a:rPr>
                        <a:t>involves both lobes</a:t>
                      </a:r>
                      <a:endParaRPr kumimoji="0" lang="en-GB" sz="1400" b="0" i="0" u="none" strike="noStrike" cap="none" normalizeH="0" baseline="0" dirty="0">
                        <a:ln>
                          <a:noFill/>
                        </a:ln>
                        <a:solidFill>
                          <a:schemeClr val="tx1"/>
                        </a:solidFill>
                        <a:effectLst/>
                        <a:latin typeface="+mj-lt"/>
                        <a:cs typeface="Arial" charset="0"/>
                      </a:endParaRPr>
                    </a:p>
                  </a:txBody>
                  <a:tcPr marR="0" marT="0" marB="91440" anchor="ctr" horzOverflow="overflow">
                    <a:lnL>
                      <a:noFill/>
                    </a:lnL>
                    <a:lnR>
                      <a:noFill/>
                    </a:lnR>
                    <a:lnT>
                      <a:noFill/>
                    </a:lnT>
                    <a:lnB>
                      <a:noFill/>
                    </a:lnB>
                    <a:lnTlToBr w="12700" cmpd="sng">
                      <a:noFill/>
                      <a:prstDash val="solid"/>
                    </a:lnTlToBr>
                    <a:lnBlToTr w="12700" cmpd="sng">
                      <a:noFill/>
                      <a:prstDash val="solid"/>
                    </a:lnBlToTr>
                  </a:tcPr>
                </a:tc>
              </a:tr>
              <a:tr h="876797">
                <a:tc>
                  <a:txBody>
                    <a:bodyPr/>
                    <a:lstStyle>
                      <a:lvl1pPr marL="0" algn="l" defTabSz="685800" rtl="0" eaLnBrk="1" latinLnBrk="0" hangingPunct="1">
                        <a:defRPr sz="1350" kern="1200">
                          <a:solidFill>
                            <a:schemeClr val="tx1"/>
                          </a:solidFill>
                          <a:latin typeface="Times New Roman"/>
                        </a:defRPr>
                      </a:lvl1pPr>
                      <a:lvl2pPr marL="342900" algn="l" defTabSz="685800" rtl="0" eaLnBrk="1" latinLnBrk="0" hangingPunct="1">
                        <a:defRPr sz="1350" kern="1200">
                          <a:solidFill>
                            <a:schemeClr val="tx1"/>
                          </a:solidFill>
                          <a:latin typeface="Times New Roman"/>
                        </a:defRPr>
                      </a:lvl2pPr>
                      <a:lvl3pPr marL="685800" algn="l" defTabSz="685800" rtl="0" eaLnBrk="1" latinLnBrk="0" hangingPunct="1">
                        <a:defRPr sz="1350" kern="1200">
                          <a:solidFill>
                            <a:schemeClr val="tx1"/>
                          </a:solidFill>
                          <a:latin typeface="Times New Roman"/>
                        </a:defRPr>
                      </a:lvl3pPr>
                      <a:lvl4pPr marL="1028700" algn="l" defTabSz="685800" rtl="0" eaLnBrk="1" latinLnBrk="0" hangingPunct="1">
                        <a:defRPr sz="1350" kern="1200">
                          <a:solidFill>
                            <a:schemeClr val="tx1"/>
                          </a:solidFill>
                          <a:latin typeface="Times New Roman"/>
                        </a:defRPr>
                      </a:lvl4pPr>
                      <a:lvl5pPr marL="1371600" algn="l" defTabSz="685800" rtl="0" eaLnBrk="1" latinLnBrk="0" hangingPunct="1">
                        <a:defRPr sz="1350" kern="1200">
                          <a:solidFill>
                            <a:schemeClr val="tx1"/>
                          </a:solidFill>
                          <a:latin typeface="Times New Roman"/>
                        </a:defRPr>
                      </a:lvl5pPr>
                      <a:lvl6pPr marL="1714500" algn="l" defTabSz="685800" rtl="0" eaLnBrk="1" latinLnBrk="0" hangingPunct="1">
                        <a:defRPr sz="1350" kern="1200">
                          <a:solidFill>
                            <a:schemeClr val="tx1"/>
                          </a:solidFill>
                          <a:latin typeface="Times New Roman"/>
                        </a:defRPr>
                      </a:lvl6pPr>
                      <a:lvl7pPr marL="2057400" algn="l" defTabSz="685800" rtl="0" eaLnBrk="1" latinLnBrk="0" hangingPunct="1">
                        <a:defRPr sz="1350" kern="1200">
                          <a:solidFill>
                            <a:schemeClr val="tx1"/>
                          </a:solidFill>
                          <a:latin typeface="Times New Roman"/>
                        </a:defRPr>
                      </a:lvl7pPr>
                      <a:lvl8pPr marL="2400300" algn="l" defTabSz="685800" rtl="0" eaLnBrk="1" latinLnBrk="0" hangingPunct="1">
                        <a:defRPr sz="1350" kern="1200">
                          <a:solidFill>
                            <a:schemeClr val="tx1"/>
                          </a:solidFill>
                          <a:latin typeface="Times New Roman"/>
                        </a:defRPr>
                      </a:lvl8pPr>
                      <a:lvl9pPr marL="2743200" algn="l" defTabSz="685800" rtl="0" eaLnBrk="1" latinLnBrk="0" hangingPunct="1">
                        <a:defRPr sz="1350" kern="1200">
                          <a:solidFill>
                            <a:schemeClr val="tx1"/>
                          </a:solidFill>
                          <a:latin typeface="Times New Roman"/>
                        </a:defRPr>
                      </a:lvl9pPr>
                    </a:lstStyle>
                    <a:p>
                      <a:pPr marL="0" marR="0" lvl="0" indent="0" algn="l" defTabSz="914400" rtl="0" eaLnBrk="0" fontAlgn="base" latinLnBrk="0" hangingPunct="0">
                        <a:lnSpc>
                          <a:spcPct val="95000"/>
                        </a:lnSpc>
                        <a:spcBef>
                          <a:spcPct val="0"/>
                        </a:spcBef>
                        <a:spcAft>
                          <a:spcPct val="0"/>
                        </a:spcAft>
                        <a:buClrTx/>
                        <a:buSzTx/>
                        <a:buFont typeface="Arial" charset="0"/>
                        <a:buNone/>
                        <a:tabLst/>
                      </a:pPr>
                      <a:r>
                        <a:rPr kumimoji="0" lang="en-GB" sz="1400" u="none" strike="noStrike" cap="none" normalizeH="0" baseline="0" dirty="0" smtClean="0">
                          <a:ln>
                            <a:noFill/>
                          </a:ln>
                          <a:solidFill>
                            <a:schemeClr val="tx1"/>
                          </a:solidFill>
                          <a:effectLst/>
                          <a:latin typeface="+mj-lt"/>
                        </a:rPr>
                        <a:t>T3</a:t>
                      </a:r>
                    </a:p>
                    <a:p>
                      <a:pPr marL="0" marR="0" lvl="0" indent="0" algn="l" defTabSz="914400" rtl="0" eaLnBrk="0" fontAlgn="base" latinLnBrk="0" hangingPunct="0">
                        <a:lnSpc>
                          <a:spcPct val="95000"/>
                        </a:lnSpc>
                        <a:spcBef>
                          <a:spcPct val="0"/>
                        </a:spcBef>
                        <a:spcAft>
                          <a:spcPct val="0"/>
                        </a:spcAft>
                        <a:buClrTx/>
                        <a:buSzTx/>
                        <a:buFont typeface="Arial" charset="0"/>
                        <a:buNone/>
                        <a:tabLst/>
                      </a:pPr>
                      <a:endParaRPr kumimoji="0" lang="en-GB" sz="1400" u="none" strike="noStrike" cap="none" normalizeH="0" baseline="0" dirty="0" smtClean="0">
                        <a:ln>
                          <a:noFill/>
                        </a:ln>
                        <a:solidFill>
                          <a:schemeClr val="tx1"/>
                        </a:solidFill>
                        <a:effectLst/>
                        <a:latin typeface="+mj-lt"/>
                      </a:endParaRPr>
                    </a:p>
                    <a:p>
                      <a:pPr marL="0" marR="0" lvl="0" indent="0" algn="l" defTabSz="914400" rtl="0" eaLnBrk="0" fontAlgn="base" latinLnBrk="0" hangingPunct="0">
                        <a:lnSpc>
                          <a:spcPct val="95000"/>
                        </a:lnSpc>
                        <a:spcBef>
                          <a:spcPct val="0"/>
                        </a:spcBef>
                        <a:spcAft>
                          <a:spcPct val="0"/>
                        </a:spcAft>
                        <a:buClrTx/>
                        <a:buSzTx/>
                        <a:buFont typeface="Arial" charset="0"/>
                        <a:buNone/>
                        <a:tabLst/>
                      </a:pPr>
                      <a:endParaRPr kumimoji="0" lang="en-GB" sz="1400" u="none" strike="noStrike" cap="none" normalizeH="0" baseline="0" dirty="0" smtClean="0">
                        <a:ln>
                          <a:noFill/>
                        </a:ln>
                        <a:solidFill>
                          <a:schemeClr val="tx1"/>
                        </a:solidFill>
                        <a:effectLst/>
                        <a:latin typeface="+mj-lt"/>
                      </a:endParaRPr>
                    </a:p>
                    <a:p>
                      <a:pPr marL="0" marR="0" lvl="0" indent="0" algn="l" defTabSz="914400" rtl="0" eaLnBrk="0" fontAlgn="base" latinLnBrk="0" hangingPunct="0">
                        <a:lnSpc>
                          <a:spcPct val="95000"/>
                        </a:lnSpc>
                        <a:spcBef>
                          <a:spcPct val="0"/>
                        </a:spcBef>
                        <a:spcAft>
                          <a:spcPct val="0"/>
                        </a:spcAft>
                        <a:buClrTx/>
                        <a:buSzTx/>
                        <a:buFont typeface="Arial" charset="0"/>
                        <a:buNone/>
                        <a:tabLst/>
                      </a:pPr>
                      <a:endParaRPr kumimoji="0" lang="en-GB" sz="1400" b="0" i="0" u="none" strike="noStrike" cap="none" normalizeH="0" baseline="0" dirty="0">
                        <a:ln>
                          <a:noFill/>
                        </a:ln>
                        <a:solidFill>
                          <a:schemeClr val="tx1"/>
                        </a:solidFill>
                        <a:effectLst/>
                        <a:latin typeface="+mj-lt"/>
                        <a:cs typeface="Arial" charset="0"/>
                      </a:endParaRPr>
                    </a:p>
                  </a:txBody>
                  <a:tcPr marT="0" anchor="ctr" horzOverflow="overflow">
                    <a:lnL>
                      <a:noFill/>
                    </a:lnL>
                    <a:lnR>
                      <a:noFill/>
                    </a:lnR>
                    <a:lnT>
                      <a:noFill/>
                    </a:lnT>
                    <a:lnB>
                      <a:noFill/>
                    </a:lnB>
                    <a:lnTlToBr w="12700" cmpd="sng">
                      <a:noFill/>
                      <a:prstDash val="solid"/>
                    </a:lnTlToBr>
                    <a:lnBlToTr w="12700" cmpd="sng">
                      <a:noFill/>
                      <a:prstDash val="solid"/>
                    </a:lnBlToTr>
                  </a:tcPr>
                </a:tc>
                <a:tc>
                  <a:txBody>
                    <a:bodyPr/>
                    <a:lstStyle>
                      <a:lvl1pPr marL="0" algn="l" defTabSz="685800" rtl="0" eaLnBrk="1" latinLnBrk="0" hangingPunct="1">
                        <a:defRPr sz="1350" kern="1200">
                          <a:solidFill>
                            <a:schemeClr val="tx1"/>
                          </a:solidFill>
                          <a:latin typeface="Times New Roman"/>
                        </a:defRPr>
                      </a:lvl1pPr>
                      <a:lvl2pPr marL="342900" algn="l" defTabSz="685800" rtl="0" eaLnBrk="1" latinLnBrk="0" hangingPunct="1">
                        <a:defRPr sz="1350" kern="1200">
                          <a:solidFill>
                            <a:schemeClr val="tx1"/>
                          </a:solidFill>
                          <a:latin typeface="Times New Roman"/>
                        </a:defRPr>
                      </a:lvl2pPr>
                      <a:lvl3pPr marL="685800" algn="l" defTabSz="685800" rtl="0" eaLnBrk="1" latinLnBrk="0" hangingPunct="1">
                        <a:defRPr sz="1350" kern="1200">
                          <a:solidFill>
                            <a:schemeClr val="tx1"/>
                          </a:solidFill>
                          <a:latin typeface="Times New Roman"/>
                        </a:defRPr>
                      </a:lvl3pPr>
                      <a:lvl4pPr marL="1028700" algn="l" defTabSz="685800" rtl="0" eaLnBrk="1" latinLnBrk="0" hangingPunct="1">
                        <a:defRPr sz="1350" kern="1200">
                          <a:solidFill>
                            <a:schemeClr val="tx1"/>
                          </a:solidFill>
                          <a:latin typeface="Times New Roman"/>
                        </a:defRPr>
                      </a:lvl4pPr>
                      <a:lvl5pPr marL="1371600" algn="l" defTabSz="685800" rtl="0" eaLnBrk="1" latinLnBrk="0" hangingPunct="1">
                        <a:defRPr sz="1350" kern="1200">
                          <a:solidFill>
                            <a:schemeClr val="tx1"/>
                          </a:solidFill>
                          <a:latin typeface="Times New Roman"/>
                        </a:defRPr>
                      </a:lvl5pPr>
                      <a:lvl6pPr marL="1714500" algn="l" defTabSz="685800" rtl="0" eaLnBrk="1" latinLnBrk="0" hangingPunct="1">
                        <a:defRPr sz="1350" kern="1200">
                          <a:solidFill>
                            <a:schemeClr val="tx1"/>
                          </a:solidFill>
                          <a:latin typeface="Times New Roman"/>
                        </a:defRPr>
                      </a:lvl6pPr>
                      <a:lvl7pPr marL="2057400" algn="l" defTabSz="685800" rtl="0" eaLnBrk="1" latinLnBrk="0" hangingPunct="1">
                        <a:defRPr sz="1350" kern="1200">
                          <a:solidFill>
                            <a:schemeClr val="tx1"/>
                          </a:solidFill>
                          <a:latin typeface="Times New Roman"/>
                        </a:defRPr>
                      </a:lvl7pPr>
                      <a:lvl8pPr marL="2400300" algn="l" defTabSz="685800" rtl="0" eaLnBrk="1" latinLnBrk="0" hangingPunct="1">
                        <a:defRPr sz="1350" kern="1200">
                          <a:solidFill>
                            <a:schemeClr val="tx1"/>
                          </a:solidFill>
                          <a:latin typeface="Times New Roman"/>
                        </a:defRPr>
                      </a:lvl8pPr>
                      <a:lvl9pPr marL="2743200" algn="l" defTabSz="685800" rtl="0" eaLnBrk="1" latinLnBrk="0" hangingPunct="1">
                        <a:defRPr sz="1350" kern="1200">
                          <a:solidFill>
                            <a:schemeClr val="tx1"/>
                          </a:solidFill>
                          <a:latin typeface="Times New Roman"/>
                        </a:defRPr>
                      </a:lvl9pPr>
                    </a:lstStyle>
                    <a:p>
                      <a:pPr marL="0" marR="0" lvl="0" indent="0" algn="l" defTabSz="914400" rtl="0" eaLnBrk="0" fontAlgn="base" latinLnBrk="0" hangingPunct="0">
                        <a:lnSpc>
                          <a:spcPct val="95000"/>
                        </a:lnSpc>
                        <a:spcBef>
                          <a:spcPct val="0"/>
                        </a:spcBef>
                        <a:spcAft>
                          <a:spcPct val="0"/>
                        </a:spcAft>
                        <a:buClrTx/>
                        <a:buSzTx/>
                        <a:buFont typeface="Arial" charset="0"/>
                        <a:buNone/>
                        <a:tabLst/>
                      </a:pPr>
                      <a:r>
                        <a:rPr kumimoji="0" lang="en-GB" sz="1400" u="none" strike="noStrike" cap="none" normalizeH="0" baseline="0" dirty="0" smtClean="0">
                          <a:ln>
                            <a:noFill/>
                          </a:ln>
                          <a:solidFill>
                            <a:schemeClr val="tx1"/>
                          </a:solidFill>
                          <a:effectLst/>
                          <a:latin typeface="+mj-lt"/>
                        </a:rPr>
                        <a:t>Tumour </a:t>
                      </a:r>
                      <a:r>
                        <a:rPr kumimoji="0" lang="en-GB" sz="1400" u="none" strike="noStrike" cap="none" normalizeH="0" baseline="0" dirty="0">
                          <a:ln>
                            <a:noFill/>
                          </a:ln>
                          <a:solidFill>
                            <a:schemeClr val="tx1"/>
                          </a:solidFill>
                          <a:effectLst/>
                          <a:latin typeface="+mj-lt"/>
                        </a:rPr>
                        <a:t>extends through the prostatic capsule</a:t>
                      </a:r>
                    </a:p>
                    <a:p>
                      <a:pPr marL="0" marR="0" lvl="0" indent="0" algn="l" defTabSz="914400" rtl="0" eaLnBrk="0" fontAlgn="base" latinLnBrk="0" hangingPunct="0">
                        <a:lnSpc>
                          <a:spcPct val="95000"/>
                        </a:lnSpc>
                        <a:spcBef>
                          <a:spcPct val="0"/>
                        </a:spcBef>
                        <a:spcAft>
                          <a:spcPct val="0"/>
                        </a:spcAft>
                        <a:buClrTx/>
                        <a:buSzTx/>
                        <a:buFont typeface="Arial" charset="0"/>
                        <a:buNone/>
                        <a:tabLst/>
                      </a:pPr>
                      <a:r>
                        <a:rPr kumimoji="0" lang="en-GB" sz="1400" u="none" strike="noStrike" cap="none" normalizeH="0" baseline="0" dirty="0">
                          <a:ln>
                            <a:noFill/>
                          </a:ln>
                          <a:solidFill>
                            <a:schemeClr val="tx1"/>
                          </a:solidFill>
                          <a:effectLst/>
                          <a:latin typeface="+mj-lt"/>
                        </a:rPr>
                        <a:t>T3a: E</a:t>
                      </a:r>
                      <a:r>
                        <a:rPr kumimoji="0" lang="en-GB" sz="1400" u="none" strike="noStrike" cap="none" normalizeH="0" baseline="0" dirty="0" smtClean="0">
                          <a:ln>
                            <a:noFill/>
                          </a:ln>
                          <a:solidFill>
                            <a:schemeClr val="tx1"/>
                          </a:solidFill>
                          <a:effectLst/>
                          <a:latin typeface="+mj-lt"/>
                        </a:rPr>
                        <a:t>xtracapsular </a:t>
                      </a:r>
                      <a:r>
                        <a:rPr kumimoji="0" lang="en-GB" sz="1400" u="none" strike="noStrike" cap="none" normalizeH="0" baseline="0" dirty="0">
                          <a:ln>
                            <a:noFill/>
                          </a:ln>
                          <a:solidFill>
                            <a:schemeClr val="tx1"/>
                          </a:solidFill>
                          <a:effectLst/>
                          <a:latin typeface="+mj-lt"/>
                        </a:rPr>
                        <a:t>extension (unilateral or bilateral) including microscopic bladder neck involvement</a:t>
                      </a:r>
                    </a:p>
                    <a:p>
                      <a:pPr marL="0" marR="0" lvl="0" indent="0" algn="l" defTabSz="914400" rtl="0" eaLnBrk="0" fontAlgn="base" latinLnBrk="0" hangingPunct="0">
                        <a:lnSpc>
                          <a:spcPct val="95000"/>
                        </a:lnSpc>
                        <a:spcBef>
                          <a:spcPct val="0"/>
                        </a:spcBef>
                        <a:spcAft>
                          <a:spcPct val="0"/>
                        </a:spcAft>
                        <a:buClrTx/>
                        <a:buSzTx/>
                        <a:buFont typeface="Arial" charset="0"/>
                        <a:buNone/>
                        <a:tabLst/>
                      </a:pPr>
                      <a:r>
                        <a:rPr kumimoji="0" lang="en-GB" sz="1400" u="none" strike="noStrike" cap="none" normalizeH="0" baseline="0" dirty="0">
                          <a:ln>
                            <a:noFill/>
                          </a:ln>
                          <a:solidFill>
                            <a:schemeClr val="tx1"/>
                          </a:solidFill>
                          <a:effectLst/>
                          <a:latin typeface="+mj-lt"/>
                        </a:rPr>
                        <a:t>T3b: </a:t>
                      </a:r>
                      <a:r>
                        <a:rPr kumimoji="0" lang="en-GB" sz="1400" u="none" strike="noStrike" cap="none" normalizeH="0" baseline="0" dirty="0" smtClean="0">
                          <a:ln>
                            <a:noFill/>
                          </a:ln>
                          <a:solidFill>
                            <a:schemeClr val="tx1"/>
                          </a:solidFill>
                          <a:effectLst/>
                          <a:latin typeface="+mj-lt"/>
                        </a:rPr>
                        <a:t>Tumour </a:t>
                      </a:r>
                      <a:r>
                        <a:rPr kumimoji="0" lang="en-GB" sz="1400" u="none" strike="noStrike" cap="none" normalizeH="0" baseline="0" dirty="0">
                          <a:ln>
                            <a:noFill/>
                          </a:ln>
                          <a:solidFill>
                            <a:schemeClr val="tx1"/>
                          </a:solidFill>
                          <a:effectLst/>
                          <a:latin typeface="+mj-lt"/>
                        </a:rPr>
                        <a:t>invades seminal vesicle(s)</a:t>
                      </a:r>
                      <a:endParaRPr kumimoji="0" lang="en-GB" sz="1400" b="0" i="0" u="none" strike="noStrike" cap="none" normalizeH="0" baseline="0" dirty="0">
                        <a:ln>
                          <a:noFill/>
                        </a:ln>
                        <a:solidFill>
                          <a:schemeClr val="tx1"/>
                        </a:solidFill>
                        <a:effectLst/>
                        <a:latin typeface="+mj-lt"/>
                        <a:cs typeface="Arial" charset="0"/>
                      </a:endParaRPr>
                    </a:p>
                  </a:txBody>
                  <a:tcPr marT="0" anchor="ctr" horzOverflow="overflow">
                    <a:lnL>
                      <a:noFill/>
                    </a:lnL>
                    <a:lnR>
                      <a:noFill/>
                    </a:lnR>
                    <a:lnT>
                      <a:noFill/>
                    </a:lnT>
                    <a:lnB>
                      <a:noFill/>
                    </a:lnB>
                    <a:lnTlToBr w="12700" cmpd="sng">
                      <a:noFill/>
                      <a:prstDash val="solid"/>
                    </a:lnTlToBr>
                    <a:lnBlToTr w="12700" cmpd="sng">
                      <a:noFill/>
                      <a:prstDash val="solid"/>
                    </a:lnBlToTr>
                  </a:tcPr>
                </a:tc>
              </a:tr>
              <a:tr h="482831">
                <a:tc>
                  <a:txBody>
                    <a:bodyPr/>
                    <a:lstStyle>
                      <a:lvl1pPr marL="0" algn="l" defTabSz="685800" rtl="0" eaLnBrk="1" latinLnBrk="0" hangingPunct="1">
                        <a:defRPr sz="1350" kern="1200">
                          <a:solidFill>
                            <a:schemeClr val="tx1"/>
                          </a:solidFill>
                          <a:latin typeface="Times New Roman"/>
                        </a:defRPr>
                      </a:lvl1pPr>
                      <a:lvl2pPr marL="342900" algn="l" defTabSz="685800" rtl="0" eaLnBrk="1" latinLnBrk="0" hangingPunct="1">
                        <a:defRPr sz="1350" kern="1200">
                          <a:solidFill>
                            <a:schemeClr val="tx1"/>
                          </a:solidFill>
                          <a:latin typeface="Times New Roman"/>
                        </a:defRPr>
                      </a:lvl2pPr>
                      <a:lvl3pPr marL="685800" algn="l" defTabSz="685800" rtl="0" eaLnBrk="1" latinLnBrk="0" hangingPunct="1">
                        <a:defRPr sz="1350" kern="1200">
                          <a:solidFill>
                            <a:schemeClr val="tx1"/>
                          </a:solidFill>
                          <a:latin typeface="Times New Roman"/>
                        </a:defRPr>
                      </a:lvl3pPr>
                      <a:lvl4pPr marL="1028700" algn="l" defTabSz="685800" rtl="0" eaLnBrk="1" latinLnBrk="0" hangingPunct="1">
                        <a:defRPr sz="1350" kern="1200">
                          <a:solidFill>
                            <a:schemeClr val="tx1"/>
                          </a:solidFill>
                          <a:latin typeface="Times New Roman"/>
                        </a:defRPr>
                      </a:lvl4pPr>
                      <a:lvl5pPr marL="1371600" algn="l" defTabSz="685800" rtl="0" eaLnBrk="1" latinLnBrk="0" hangingPunct="1">
                        <a:defRPr sz="1350" kern="1200">
                          <a:solidFill>
                            <a:schemeClr val="tx1"/>
                          </a:solidFill>
                          <a:latin typeface="Times New Roman"/>
                        </a:defRPr>
                      </a:lvl5pPr>
                      <a:lvl6pPr marL="1714500" algn="l" defTabSz="685800" rtl="0" eaLnBrk="1" latinLnBrk="0" hangingPunct="1">
                        <a:defRPr sz="1350" kern="1200">
                          <a:solidFill>
                            <a:schemeClr val="tx1"/>
                          </a:solidFill>
                          <a:latin typeface="Times New Roman"/>
                        </a:defRPr>
                      </a:lvl6pPr>
                      <a:lvl7pPr marL="2057400" algn="l" defTabSz="685800" rtl="0" eaLnBrk="1" latinLnBrk="0" hangingPunct="1">
                        <a:defRPr sz="1350" kern="1200">
                          <a:solidFill>
                            <a:schemeClr val="tx1"/>
                          </a:solidFill>
                          <a:latin typeface="Times New Roman"/>
                        </a:defRPr>
                      </a:lvl7pPr>
                      <a:lvl8pPr marL="2400300" algn="l" defTabSz="685800" rtl="0" eaLnBrk="1" latinLnBrk="0" hangingPunct="1">
                        <a:defRPr sz="1350" kern="1200">
                          <a:solidFill>
                            <a:schemeClr val="tx1"/>
                          </a:solidFill>
                          <a:latin typeface="Times New Roman"/>
                        </a:defRPr>
                      </a:lvl8pPr>
                      <a:lvl9pPr marL="2743200" algn="l" defTabSz="685800" rtl="0" eaLnBrk="1" latinLnBrk="0" hangingPunct="1">
                        <a:defRPr sz="1350" kern="1200">
                          <a:solidFill>
                            <a:schemeClr val="tx1"/>
                          </a:solidFill>
                          <a:latin typeface="Times New Roman"/>
                        </a:defRPr>
                      </a:lvl9pPr>
                    </a:lstStyle>
                    <a:p>
                      <a:pPr marL="0" marR="0" lvl="0" indent="0" algn="l" defTabSz="914400" rtl="0" eaLnBrk="0" fontAlgn="base" latinLnBrk="0" hangingPunct="0">
                        <a:lnSpc>
                          <a:spcPct val="95000"/>
                        </a:lnSpc>
                        <a:spcBef>
                          <a:spcPct val="0"/>
                        </a:spcBef>
                        <a:spcAft>
                          <a:spcPct val="0"/>
                        </a:spcAft>
                        <a:buClrTx/>
                        <a:buSzTx/>
                        <a:buFont typeface="Arial" charset="0"/>
                        <a:buNone/>
                        <a:tabLst/>
                      </a:pPr>
                      <a:r>
                        <a:rPr kumimoji="0" lang="en-GB" sz="1400" u="none" strike="noStrike" cap="none" normalizeH="0" baseline="0" dirty="0" smtClean="0">
                          <a:ln>
                            <a:noFill/>
                          </a:ln>
                          <a:solidFill>
                            <a:schemeClr val="tx1"/>
                          </a:solidFill>
                          <a:effectLst/>
                          <a:latin typeface="+mj-lt"/>
                        </a:rPr>
                        <a:t>T4</a:t>
                      </a:r>
                    </a:p>
                    <a:p>
                      <a:pPr marL="0" marR="0" lvl="0" indent="0" algn="l" defTabSz="914400" rtl="0" eaLnBrk="0" fontAlgn="base" latinLnBrk="0" hangingPunct="0">
                        <a:lnSpc>
                          <a:spcPct val="95000"/>
                        </a:lnSpc>
                        <a:spcBef>
                          <a:spcPct val="0"/>
                        </a:spcBef>
                        <a:spcAft>
                          <a:spcPct val="0"/>
                        </a:spcAft>
                        <a:buClrTx/>
                        <a:buSzTx/>
                        <a:buFont typeface="Arial" charset="0"/>
                        <a:buNone/>
                        <a:tabLst/>
                      </a:pPr>
                      <a:endParaRPr kumimoji="0" lang="en-GB" sz="1400" b="0" i="0" u="none" strike="noStrike" cap="none" normalizeH="0" baseline="0" dirty="0">
                        <a:ln>
                          <a:noFill/>
                        </a:ln>
                        <a:solidFill>
                          <a:schemeClr val="tx1"/>
                        </a:solidFill>
                        <a:effectLst/>
                        <a:latin typeface="+mj-lt"/>
                        <a:cs typeface="Arial" charset="0"/>
                      </a:endParaRPr>
                    </a:p>
                  </a:txBody>
                  <a:tcPr marT="0" anchor="ctr" horzOverflow="overflow">
                    <a:lnL>
                      <a:noFill/>
                    </a:lnL>
                    <a:lnR>
                      <a:noFill/>
                    </a:lnR>
                    <a:lnT>
                      <a:noFill/>
                    </a:lnT>
                    <a:lnB>
                      <a:noFill/>
                    </a:lnB>
                    <a:lnTlToBr w="12700" cmpd="sng">
                      <a:noFill/>
                      <a:prstDash val="solid"/>
                    </a:lnTlToBr>
                    <a:lnBlToTr w="12700" cmpd="sng">
                      <a:noFill/>
                      <a:prstDash val="solid"/>
                    </a:lnBlToTr>
                  </a:tcPr>
                </a:tc>
                <a:tc>
                  <a:txBody>
                    <a:bodyPr/>
                    <a:lstStyle>
                      <a:lvl1pPr marL="0" algn="l" defTabSz="685800" rtl="0" eaLnBrk="1" latinLnBrk="0" hangingPunct="1">
                        <a:defRPr sz="1350" kern="1200">
                          <a:solidFill>
                            <a:schemeClr val="tx1"/>
                          </a:solidFill>
                          <a:latin typeface="Times New Roman"/>
                        </a:defRPr>
                      </a:lvl1pPr>
                      <a:lvl2pPr marL="342900" algn="l" defTabSz="685800" rtl="0" eaLnBrk="1" latinLnBrk="0" hangingPunct="1">
                        <a:defRPr sz="1350" kern="1200">
                          <a:solidFill>
                            <a:schemeClr val="tx1"/>
                          </a:solidFill>
                          <a:latin typeface="Times New Roman"/>
                        </a:defRPr>
                      </a:lvl2pPr>
                      <a:lvl3pPr marL="685800" algn="l" defTabSz="685800" rtl="0" eaLnBrk="1" latinLnBrk="0" hangingPunct="1">
                        <a:defRPr sz="1350" kern="1200">
                          <a:solidFill>
                            <a:schemeClr val="tx1"/>
                          </a:solidFill>
                          <a:latin typeface="Times New Roman"/>
                        </a:defRPr>
                      </a:lvl3pPr>
                      <a:lvl4pPr marL="1028700" algn="l" defTabSz="685800" rtl="0" eaLnBrk="1" latinLnBrk="0" hangingPunct="1">
                        <a:defRPr sz="1350" kern="1200">
                          <a:solidFill>
                            <a:schemeClr val="tx1"/>
                          </a:solidFill>
                          <a:latin typeface="Times New Roman"/>
                        </a:defRPr>
                      </a:lvl4pPr>
                      <a:lvl5pPr marL="1371600" algn="l" defTabSz="685800" rtl="0" eaLnBrk="1" latinLnBrk="0" hangingPunct="1">
                        <a:defRPr sz="1350" kern="1200">
                          <a:solidFill>
                            <a:schemeClr val="tx1"/>
                          </a:solidFill>
                          <a:latin typeface="Times New Roman"/>
                        </a:defRPr>
                      </a:lvl5pPr>
                      <a:lvl6pPr marL="1714500" algn="l" defTabSz="685800" rtl="0" eaLnBrk="1" latinLnBrk="0" hangingPunct="1">
                        <a:defRPr sz="1350" kern="1200">
                          <a:solidFill>
                            <a:schemeClr val="tx1"/>
                          </a:solidFill>
                          <a:latin typeface="Times New Roman"/>
                        </a:defRPr>
                      </a:lvl6pPr>
                      <a:lvl7pPr marL="2057400" algn="l" defTabSz="685800" rtl="0" eaLnBrk="1" latinLnBrk="0" hangingPunct="1">
                        <a:defRPr sz="1350" kern="1200">
                          <a:solidFill>
                            <a:schemeClr val="tx1"/>
                          </a:solidFill>
                          <a:latin typeface="Times New Roman"/>
                        </a:defRPr>
                      </a:lvl7pPr>
                      <a:lvl8pPr marL="2400300" algn="l" defTabSz="685800" rtl="0" eaLnBrk="1" latinLnBrk="0" hangingPunct="1">
                        <a:defRPr sz="1350" kern="1200">
                          <a:solidFill>
                            <a:schemeClr val="tx1"/>
                          </a:solidFill>
                          <a:latin typeface="Times New Roman"/>
                        </a:defRPr>
                      </a:lvl8pPr>
                      <a:lvl9pPr marL="2743200" algn="l" defTabSz="685800" rtl="0" eaLnBrk="1" latinLnBrk="0" hangingPunct="1">
                        <a:defRPr sz="1350" kern="1200">
                          <a:solidFill>
                            <a:schemeClr val="tx1"/>
                          </a:solidFill>
                          <a:latin typeface="Times New Roman"/>
                        </a:defRPr>
                      </a:lvl9pPr>
                    </a:lstStyle>
                    <a:p>
                      <a:pPr marL="0" marR="0" lvl="0" indent="0" algn="l" defTabSz="914400" rtl="0" eaLnBrk="0" fontAlgn="base" latinLnBrk="0" hangingPunct="0">
                        <a:lnSpc>
                          <a:spcPct val="95000"/>
                        </a:lnSpc>
                        <a:spcBef>
                          <a:spcPct val="0"/>
                        </a:spcBef>
                        <a:spcAft>
                          <a:spcPct val="0"/>
                        </a:spcAft>
                        <a:buClrTx/>
                        <a:buSzTx/>
                        <a:buFont typeface="Arial" charset="0"/>
                        <a:buNone/>
                        <a:tabLst/>
                      </a:pPr>
                      <a:r>
                        <a:rPr kumimoji="0" lang="en-GB" sz="1400" u="none" strike="noStrike" cap="none" normalizeH="0" baseline="0" dirty="0" smtClean="0">
                          <a:ln>
                            <a:noFill/>
                          </a:ln>
                          <a:solidFill>
                            <a:schemeClr val="tx1"/>
                          </a:solidFill>
                          <a:effectLst/>
                          <a:latin typeface="+mj-lt"/>
                        </a:rPr>
                        <a:t>Tumour </a:t>
                      </a:r>
                      <a:r>
                        <a:rPr kumimoji="0" lang="en-GB" sz="1400" u="none" strike="noStrike" cap="none" normalizeH="0" baseline="0" dirty="0">
                          <a:ln>
                            <a:noFill/>
                          </a:ln>
                          <a:solidFill>
                            <a:schemeClr val="tx1"/>
                          </a:solidFill>
                          <a:effectLst/>
                          <a:latin typeface="+mj-lt"/>
                        </a:rPr>
                        <a:t>is fixed or invades adjacent structures </a:t>
                      </a:r>
                      <a:r>
                        <a:rPr kumimoji="0" lang="en-GB" sz="1400" u="none" strike="noStrike" cap="none" normalizeH="0" baseline="0" dirty="0" smtClean="0">
                          <a:ln>
                            <a:noFill/>
                          </a:ln>
                          <a:solidFill>
                            <a:schemeClr val="tx1"/>
                          </a:solidFill>
                          <a:effectLst/>
                          <a:latin typeface="+mj-lt"/>
                        </a:rPr>
                        <a:t>other</a:t>
                      </a:r>
                    </a:p>
                    <a:p>
                      <a:pPr marL="0" marR="0" lvl="0" indent="0" algn="l" defTabSz="914400" rtl="0" eaLnBrk="0" fontAlgn="base" latinLnBrk="0" hangingPunct="0">
                        <a:lnSpc>
                          <a:spcPct val="95000"/>
                        </a:lnSpc>
                        <a:spcBef>
                          <a:spcPct val="0"/>
                        </a:spcBef>
                        <a:spcAft>
                          <a:spcPct val="0"/>
                        </a:spcAft>
                        <a:buClrTx/>
                        <a:buSzTx/>
                        <a:buFont typeface="Arial" charset="0"/>
                        <a:buNone/>
                        <a:tabLst/>
                      </a:pPr>
                      <a:r>
                        <a:rPr kumimoji="0" lang="en-GB" sz="1400" u="none" strike="noStrike" cap="none" normalizeH="0" baseline="0" dirty="0" smtClean="0">
                          <a:ln>
                            <a:noFill/>
                          </a:ln>
                          <a:solidFill>
                            <a:schemeClr val="tx1"/>
                          </a:solidFill>
                          <a:effectLst/>
                          <a:latin typeface="+mj-lt"/>
                        </a:rPr>
                        <a:t>than </a:t>
                      </a:r>
                      <a:r>
                        <a:rPr kumimoji="0" lang="en-GB" sz="1400" u="none" strike="noStrike" cap="none" normalizeH="0" baseline="0" dirty="0">
                          <a:ln>
                            <a:noFill/>
                          </a:ln>
                          <a:solidFill>
                            <a:schemeClr val="tx1"/>
                          </a:solidFill>
                          <a:effectLst/>
                          <a:latin typeface="+mj-lt"/>
                        </a:rPr>
                        <a:t>seminal vesicle</a:t>
                      </a:r>
                      <a:endParaRPr kumimoji="0" lang="en-GB" sz="1400" b="0" i="0" u="none" strike="noStrike" cap="none" normalizeH="0" baseline="0" dirty="0">
                        <a:ln>
                          <a:noFill/>
                        </a:ln>
                        <a:solidFill>
                          <a:schemeClr val="tx1"/>
                        </a:solidFill>
                        <a:effectLst/>
                        <a:latin typeface="+mj-lt"/>
                        <a:cs typeface="Arial" charset="0"/>
                      </a:endParaRPr>
                    </a:p>
                  </a:txBody>
                  <a:tcPr marT="0" marB="0" anchor="ctr" horzOverflow="overflow">
                    <a:lnL>
                      <a:noFill/>
                    </a:lnL>
                    <a:lnR>
                      <a:noFill/>
                    </a:lnR>
                    <a:lnT>
                      <a:noFill/>
                    </a:lnT>
                    <a:lnB>
                      <a:noFill/>
                    </a:lnB>
                    <a:lnTlToBr w="12700" cmpd="sng">
                      <a:noFill/>
                      <a:prstDash val="solid"/>
                    </a:lnTlToBr>
                    <a:lnBlToTr w="12700" cmpd="sng">
                      <a:noFill/>
                      <a:prstDash val="solid"/>
                    </a:lnBlToTr>
                  </a:tcPr>
                </a:tc>
              </a:tr>
            </a:tbl>
          </a:graphicData>
        </a:graphic>
      </p:graphicFrame>
    </p:spTree>
    <p:extLst>
      <p:ext uri="{BB962C8B-B14F-4D97-AF65-F5344CB8AC3E}">
        <p14:creationId xmlns:p14="http://schemas.microsoft.com/office/powerpoint/2010/main" val="108332589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nodePh="1">
                                  <p:stCondLst>
                                    <p:cond delay="0"/>
                                  </p:stCondLst>
                                  <p:endCondLst>
                                    <p:cond evt="begin" delay="0">
                                      <p:tn val="5"/>
                                    </p:cond>
                                  </p:endCondLst>
                                  <p:childTnLst>
                                    <p:set>
                                      <p:cBhvr>
                                        <p:cTn id="6" dur="1" fill="hold">
                                          <p:stCondLst>
                                            <p:cond delay="0"/>
                                          </p:stCondLst>
                                        </p:cTn>
                                        <p:tgtEl>
                                          <p:spTgt spid="49"/>
                                        </p:tgtEl>
                                        <p:attrNameLst>
                                          <p:attrName>style.visibility</p:attrName>
                                        </p:attrNameLst>
                                      </p:cBhvr>
                                      <p:to>
                                        <p:strVal val="visible"/>
                                      </p:to>
                                    </p:set>
                                    <p:animEffect transition="in" filter="fade">
                                      <p:cBhvr>
                                        <p:cTn id="7" dur="500"/>
                                        <p:tgtEl>
                                          <p:spTgt spid="49"/>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nodeType="withEffect">
                                  <p:stCondLst>
                                    <p:cond delay="0"/>
                                  </p:stCondLst>
                                  <p:childTnLst>
                                    <p:set>
                                      <p:cBhvr>
                                        <p:cTn id="12" dur="1" fill="hold">
                                          <p:stCondLst>
                                            <p:cond delay="0"/>
                                          </p:stCondLst>
                                        </p:cTn>
                                        <p:tgtEl>
                                          <p:spTgt spid="81"/>
                                        </p:tgtEl>
                                        <p:attrNameLst>
                                          <p:attrName>style.visibility</p:attrName>
                                        </p:attrNameLst>
                                      </p:cBhvr>
                                      <p:to>
                                        <p:strVal val="visible"/>
                                      </p:to>
                                    </p:set>
                                    <p:animEffect transition="in" filter="fade">
                                      <p:cBhvr>
                                        <p:cTn id="13" dur="500"/>
                                        <p:tgtEl>
                                          <p:spTgt spid="81"/>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500"/>
                                  </p:stCondLst>
                                  <p:childTnLst>
                                    <p:set>
                                      <p:cBhvr>
                                        <p:cTn id="17" dur="1" fill="hold">
                                          <p:stCondLst>
                                            <p:cond delay="0"/>
                                          </p:stCondLst>
                                        </p:cTn>
                                        <p:tgtEl>
                                          <p:spTgt spid="113"/>
                                        </p:tgtEl>
                                        <p:attrNameLst>
                                          <p:attrName>style.visibility</p:attrName>
                                        </p:attrNameLst>
                                      </p:cBhvr>
                                      <p:to>
                                        <p:strVal val="visible"/>
                                      </p:to>
                                    </p:set>
                                    <p:animEffect transition="in" filter="fade">
                                      <p:cBhvr>
                                        <p:cTn id="18" dur="500"/>
                                        <p:tgtEl>
                                          <p:spTgt spid="113"/>
                                        </p:tgtEl>
                                      </p:cBhvr>
                                    </p:animEffect>
                                  </p:childTnLst>
                                </p:cTn>
                              </p:par>
                              <p:par>
                                <p:cTn id="19" presetID="10" presetClass="entr" presetSubtype="0" fill="hold" nodeType="withEffect">
                                  <p:stCondLst>
                                    <p:cond delay="500"/>
                                  </p:stCondLst>
                                  <p:childTnLst>
                                    <p:set>
                                      <p:cBhvr>
                                        <p:cTn id="20" dur="1" fill="hold">
                                          <p:stCondLst>
                                            <p:cond delay="0"/>
                                          </p:stCondLst>
                                        </p:cTn>
                                        <p:tgtEl>
                                          <p:spTgt spid="115"/>
                                        </p:tgtEl>
                                        <p:attrNameLst>
                                          <p:attrName>style.visibility</p:attrName>
                                        </p:attrNameLst>
                                      </p:cBhvr>
                                      <p:to>
                                        <p:strVal val="visible"/>
                                      </p:to>
                                    </p:set>
                                    <p:animEffect transition="in" filter="fade">
                                      <p:cBhvr>
                                        <p:cTn id="21" dur="500"/>
                                        <p:tgtEl>
                                          <p:spTgt spid="115"/>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110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500"/>
                                        <p:tgtEl>
                                          <p:spTgt spid="8"/>
                                        </p:tgtEl>
                                      </p:cBhvr>
                                    </p:animEffect>
                                  </p:childTnLst>
                                </p:cTn>
                              </p:par>
                              <p:par>
                                <p:cTn id="27" presetID="10" presetClass="entr" presetSubtype="0" fill="hold" nodeType="withEffect">
                                  <p:stCondLst>
                                    <p:cond delay="1200"/>
                                  </p:stCondLst>
                                  <p:childTnLst>
                                    <p:set>
                                      <p:cBhvr>
                                        <p:cTn id="28" dur="1" fill="hold">
                                          <p:stCondLst>
                                            <p:cond delay="0"/>
                                          </p:stCondLst>
                                        </p:cTn>
                                        <p:tgtEl>
                                          <p:spTgt spid="114"/>
                                        </p:tgtEl>
                                        <p:attrNameLst>
                                          <p:attrName>style.visibility</p:attrName>
                                        </p:attrNameLst>
                                      </p:cBhvr>
                                      <p:to>
                                        <p:strVal val="visible"/>
                                      </p:to>
                                    </p:set>
                                    <p:animEffect transition="in" filter="fade">
                                      <p:cBhvr>
                                        <p:cTn id="29" dur="500"/>
                                        <p:tgtEl>
                                          <p:spTgt spid="114"/>
                                        </p:tgtEl>
                                      </p:cBhvr>
                                    </p:animEffect>
                                  </p:childTnLst>
                                </p:cTn>
                              </p:par>
                              <p:par>
                                <p:cTn id="30" presetID="10" presetClass="entr" presetSubtype="0" fill="hold" nodeType="withEffect">
                                  <p:stCondLst>
                                    <p:cond delay="1300"/>
                                  </p:stCondLst>
                                  <p:childTnLst>
                                    <p:set>
                                      <p:cBhvr>
                                        <p:cTn id="31" dur="1" fill="hold">
                                          <p:stCondLst>
                                            <p:cond delay="0"/>
                                          </p:stCondLst>
                                        </p:cTn>
                                        <p:tgtEl>
                                          <p:spTgt spid="116"/>
                                        </p:tgtEl>
                                        <p:attrNameLst>
                                          <p:attrName>style.visibility</p:attrName>
                                        </p:attrNameLst>
                                      </p:cBhvr>
                                      <p:to>
                                        <p:strVal val="visible"/>
                                      </p:to>
                                    </p:set>
                                    <p:animEffect transition="in" filter="fade">
                                      <p:cBhvr>
                                        <p:cTn id="32" dur="500"/>
                                        <p:tgtEl>
                                          <p:spTgt spid="1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49"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1" y="258350"/>
            <a:ext cx="7482839" cy="638348"/>
          </a:xfrm>
        </p:spPr>
        <p:txBody>
          <a:bodyPr>
            <a:noAutofit/>
          </a:bodyPr>
          <a:lstStyle/>
          <a:p>
            <a:r>
              <a:rPr lang="en-GB" sz="3000" b="1" dirty="0">
                <a:solidFill>
                  <a:schemeClr val="accent2">
                    <a:lumMod val="50000"/>
                  </a:schemeClr>
                </a:solidFill>
                <a:ea typeface="+mj-ea"/>
                <a:cs typeface="+mj-cs"/>
              </a:rPr>
              <a:t>Risk Stratification </a:t>
            </a:r>
            <a:r>
              <a:rPr lang="en-GB" sz="3000" b="1" dirty="0" smtClean="0">
                <a:solidFill>
                  <a:schemeClr val="accent2">
                    <a:lumMod val="50000"/>
                  </a:schemeClr>
                </a:solidFill>
                <a:ea typeface="+mj-ea"/>
                <a:cs typeface="+mj-cs"/>
              </a:rPr>
              <a:t/>
            </a:r>
            <a:br>
              <a:rPr lang="en-GB" sz="3000" b="1" dirty="0" smtClean="0">
                <a:solidFill>
                  <a:schemeClr val="accent2">
                    <a:lumMod val="50000"/>
                  </a:schemeClr>
                </a:solidFill>
                <a:ea typeface="+mj-ea"/>
                <a:cs typeface="+mj-cs"/>
              </a:rPr>
            </a:br>
            <a:r>
              <a:rPr lang="en-GB" sz="3000" b="1" dirty="0" smtClean="0">
                <a:solidFill>
                  <a:schemeClr val="accent2">
                    <a:lumMod val="50000"/>
                  </a:schemeClr>
                </a:solidFill>
                <a:ea typeface="+mj-ea"/>
                <a:cs typeface="+mj-cs"/>
              </a:rPr>
              <a:t>by </a:t>
            </a:r>
            <a:r>
              <a:rPr lang="en-GB" sz="3000" b="1" dirty="0">
                <a:solidFill>
                  <a:schemeClr val="accent2">
                    <a:lumMod val="50000"/>
                  </a:schemeClr>
                </a:solidFill>
                <a:ea typeface="+mj-ea"/>
                <a:cs typeface="+mj-cs"/>
              </a:rPr>
              <a:t>D’Amico Classification</a:t>
            </a:r>
          </a:p>
        </p:txBody>
      </p:sp>
      <p:sp>
        <p:nvSpPr>
          <p:cNvPr id="4" name="Content Placeholder 6"/>
          <p:cNvSpPr txBox="1">
            <a:spLocks/>
          </p:cNvSpPr>
          <p:nvPr/>
        </p:nvSpPr>
        <p:spPr>
          <a:xfrm>
            <a:off x="772404" y="3762296"/>
            <a:ext cx="7378836" cy="1144290"/>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16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1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12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defTabSz="457200" rtl="0" eaLnBrk="1" fontAlgn="auto" latinLnBrk="0" hangingPunct="1">
              <a:lnSpc>
                <a:spcPct val="100000"/>
              </a:lnSpc>
              <a:spcBef>
                <a:spcPts val="300"/>
              </a:spcBef>
              <a:spcAft>
                <a:spcPts val="0"/>
              </a:spcAft>
              <a:buClrTx/>
              <a:buSzTx/>
              <a:buFont typeface="Arial"/>
              <a:buNone/>
              <a:tabLst/>
              <a:defRPr/>
            </a:pPr>
            <a:r>
              <a:rPr kumimoji="0" lang="en-GB" sz="1600" b="0" i="0" u="none" strike="noStrike" kern="1200" cap="none" spc="0" normalizeH="0" baseline="0" dirty="0" smtClean="0">
                <a:ln>
                  <a:noFill/>
                </a:ln>
                <a:effectLst/>
                <a:uLnTx/>
                <a:uFillTx/>
                <a:ea typeface="+mn-ea"/>
                <a:cs typeface="+mn-cs"/>
              </a:rPr>
              <a:t>Stratification based on</a:t>
            </a:r>
            <a:r>
              <a:rPr kumimoji="0" lang="en-GB" sz="1600" b="0" i="0" u="none" strike="noStrike" kern="1200" cap="none" spc="0" normalizeH="0" baseline="30000" dirty="0" smtClean="0">
                <a:ln>
                  <a:noFill/>
                </a:ln>
                <a:effectLst/>
                <a:uLnTx/>
                <a:uFillTx/>
                <a:ea typeface="+mn-ea"/>
                <a:cs typeface="+mn-cs"/>
              </a:rPr>
              <a:t>1</a:t>
            </a:r>
            <a:r>
              <a:rPr kumimoji="0" lang="en-GB" sz="1600" b="0" i="0" u="none" strike="noStrike" kern="1200" cap="none" spc="0" normalizeH="0" baseline="0" dirty="0" smtClean="0">
                <a:ln>
                  <a:noFill/>
                </a:ln>
                <a:effectLst/>
                <a:uLnTx/>
                <a:uFillTx/>
                <a:ea typeface="+mn-ea"/>
                <a:cs typeface="+mn-cs"/>
              </a:rPr>
              <a:t>:</a:t>
            </a:r>
          </a:p>
          <a:p>
            <a:pPr marL="514350" marR="0" lvl="0" indent="-514350" defTabSz="457200" rtl="0" eaLnBrk="1" fontAlgn="auto" latinLnBrk="0" hangingPunct="1">
              <a:lnSpc>
                <a:spcPct val="100000"/>
              </a:lnSpc>
              <a:spcBef>
                <a:spcPts val="300"/>
              </a:spcBef>
              <a:spcAft>
                <a:spcPts val="0"/>
              </a:spcAft>
              <a:buClrTx/>
              <a:buSzTx/>
              <a:buFont typeface="+mj-lt"/>
              <a:buAutoNum type="arabicPeriod"/>
              <a:tabLst/>
              <a:defRPr/>
            </a:pPr>
            <a:r>
              <a:rPr kumimoji="0" lang="en-GB" sz="1600" b="0" i="0" u="none" strike="noStrike" kern="1200" cap="none" spc="0" normalizeH="0" baseline="0" dirty="0" smtClean="0">
                <a:ln>
                  <a:noFill/>
                </a:ln>
                <a:effectLst/>
                <a:uLnTx/>
                <a:uFillTx/>
                <a:ea typeface="+mn-ea"/>
                <a:cs typeface="+mn-cs"/>
              </a:rPr>
              <a:t>Serum PSA value</a:t>
            </a:r>
          </a:p>
          <a:p>
            <a:pPr marL="514350" marR="0" lvl="0" indent="-514350" defTabSz="457200" rtl="0" eaLnBrk="1" fontAlgn="auto" latinLnBrk="0" hangingPunct="1">
              <a:lnSpc>
                <a:spcPct val="100000"/>
              </a:lnSpc>
              <a:spcBef>
                <a:spcPts val="300"/>
              </a:spcBef>
              <a:spcAft>
                <a:spcPts val="0"/>
              </a:spcAft>
              <a:buClrTx/>
              <a:buSzTx/>
              <a:buFont typeface="Arial"/>
              <a:buAutoNum type="arabicPeriod"/>
              <a:tabLst/>
              <a:defRPr/>
            </a:pPr>
            <a:r>
              <a:rPr kumimoji="0" lang="en-GB" sz="1600" b="0" i="0" u="none" strike="noStrike" kern="1200" cap="none" spc="0" normalizeH="0" baseline="0" dirty="0" smtClean="0">
                <a:ln>
                  <a:noFill/>
                </a:ln>
                <a:effectLst/>
                <a:uLnTx/>
                <a:uFillTx/>
                <a:ea typeface="+mn-ea"/>
                <a:cs typeface="+mn-cs"/>
              </a:rPr>
              <a:t>Biopsy score (Gleason scores)</a:t>
            </a:r>
          </a:p>
          <a:p>
            <a:pPr marL="514350" marR="0" lvl="0" indent="-514350" defTabSz="457200" rtl="0" eaLnBrk="1" fontAlgn="auto" latinLnBrk="0" hangingPunct="1">
              <a:lnSpc>
                <a:spcPct val="100000"/>
              </a:lnSpc>
              <a:spcBef>
                <a:spcPts val="300"/>
              </a:spcBef>
              <a:spcAft>
                <a:spcPts val="0"/>
              </a:spcAft>
              <a:buClrTx/>
              <a:buSzTx/>
              <a:buFont typeface="Arial"/>
              <a:buAutoNum type="arabicPeriod"/>
              <a:tabLst/>
              <a:defRPr/>
            </a:pPr>
            <a:r>
              <a:rPr kumimoji="0" lang="en-GB" sz="1600" b="0" i="0" u="none" strike="noStrike" kern="1200" cap="none" spc="0" normalizeH="0" baseline="0" dirty="0" smtClean="0">
                <a:ln>
                  <a:noFill/>
                </a:ln>
                <a:effectLst/>
                <a:uLnTx/>
                <a:uFillTx/>
                <a:ea typeface="+mn-ea"/>
                <a:cs typeface="+mn-cs"/>
              </a:rPr>
              <a:t>Clinical stage </a:t>
            </a:r>
          </a:p>
        </p:txBody>
      </p:sp>
      <p:sp>
        <p:nvSpPr>
          <p:cNvPr id="7" name="TextBox 6"/>
          <p:cNvSpPr txBox="1"/>
          <p:nvPr/>
        </p:nvSpPr>
        <p:spPr>
          <a:xfrm>
            <a:off x="429901" y="3418612"/>
            <a:ext cx="8194729" cy="276999"/>
          </a:xfrm>
          <a:prstGeom prst="rect">
            <a:avLst/>
          </a:prstGeom>
          <a:noFill/>
        </p:spPr>
        <p:txBody>
          <a:bodyPr wrap="square" rtlCol="0">
            <a:spAutoFit/>
          </a:bodyPr>
          <a:lstStyle/>
          <a:p>
            <a:pPr lvl="0" defTabSz="457200">
              <a:defRPr/>
            </a:pPr>
            <a:r>
              <a:rPr lang="en-GB" sz="1200" kern="0" dirty="0" smtClean="0"/>
              <a:t>GS, Gleason score; PSA, prostate-specific antigen.</a:t>
            </a:r>
            <a:endParaRPr lang="en-GB" sz="1200" kern="0" dirty="0"/>
          </a:p>
        </p:txBody>
      </p:sp>
      <p:sp>
        <p:nvSpPr>
          <p:cNvPr id="9" name="TextBox 8"/>
          <p:cNvSpPr txBox="1"/>
          <p:nvPr/>
        </p:nvSpPr>
        <p:spPr>
          <a:xfrm>
            <a:off x="772404" y="977490"/>
            <a:ext cx="8371596" cy="338554"/>
          </a:xfrm>
          <a:prstGeom prst="rect">
            <a:avLst/>
          </a:prstGeom>
          <a:noFill/>
        </p:spPr>
        <p:txBody>
          <a:bodyPr wrap="square" rtlCol="0">
            <a:spAutoFit/>
          </a:bodyPr>
          <a:lstStyle/>
          <a:p>
            <a:pPr algn="ctr"/>
            <a:r>
              <a:rPr lang="en-GB" sz="1600" b="1" dirty="0" smtClean="0"/>
              <a:t>EAU risk groups for biochemical recurrence of localised and locally advanced prostate cancer</a:t>
            </a:r>
            <a:r>
              <a:rPr lang="en-GB" sz="1600" b="1" baseline="30000" dirty="0" smtClean="0"/>
              <a:t>1</a:t>
            </a:r>
            <a:endParaRPr lang="en-GB" sz="1600" b="1" baseline="30000" dirty="0"/>
          </a:p>
        </p:txBody>
      </p:sp>
      <p:sp>
        <p:nvSpPr>
          <p:cNvPr id="13" name="TextBox 12"/>
          <p:cNvSpPr txBox="1"/>
          <p:nvPr/>
        </p:nvSpPr>
        <p:spPr>
          <a:xfrm>
            <a:off x="7041200" y="3414434"/>
            <a:ext cx="1915984" cy="246221"/>
          </a:xfrm>
          <a:prstGeom prst="rect">
            <a:avLst/>
          </a:prstGeom>
          <a:noFill/>
        </p:spPr>
        <p:txBody>
          <a:bodyPr wrap="square" rtlCol="0">
            <a:spAutoFit/>
          </a:bodyPr>
          <a:lstStyle/>
          <a:p>
            <a:r>
              <a:rPr lang="en-GB" sz="1000" dirty="0" smtClean="0"/>
              <a:t>Adapted from Mottet, 2016</a:t>
            </a:r>
            <a:r>
              <a:rPr lang="en-GB" sz="1000" baseline="30000" dirty="0" smtClean="0"/>
              <a:t>1</a:t>
            </a:r>
            <a:endParaRPr lang="en-GB" sz="1000" baseline="30000" dirty="0"/>
          </a:p>
        </p:txBody>
      </p:sp>
      <p:sp>
        <p:nvSpPr>
          <p:cNvPr id="10" name="Text Box 139"/>
          <p:cNvSpPr txBox="1">
            <a:spLocks noChangeArrowheads="1"/>
          </p:cNvSpPr>
          <p:nvPr/>
        </p:nvSpPr>
        <p:spPr bwMode="auto">
          <a:xfrm>
            <a:off x="88650" y="6385400"/>
            <a:ext cx="730346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Lst>
        </p:spPr>
        <p:txBody>
          <a:bodyPr wrap="square" anchor="b">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marL="228600" lvl="0" indent="-228600" defTabSz="457200">
              <a:buFontTx/>
              <a:buAutoNum type="arabicPeriod"/>
              <a:defRPr/>
            </a:pPr>
            <a:r>
              <a:rPr lang="en-GB" sz="800" dirty="0" smtClean="0">
                <a:latin typeface="+mn-lt"/>
              </a:rPr>
              <a:t>https://uroweb.org/guideline/prostate-cancer/#4. Accessed April 7, 2016</a:t>
            </a:r>
            <a:r>
              <a:rPr lang="en-GB" sz="800" dirty="0" smtClean="0">
                <a:solidFill>
                  <a:prstClr val="black"/>
                </a:solidFill>
                <a:latin typeface="+mn-lt"/>
              </a:rPr>
              <a:t>.</a:t>
            </a:r>
            <a:endParaRPr lang="en-GB" sz="800" dirty="0">
              <a:solidFill>
                <a:prstClr val="black"/>
              </a:solidFill>
              <a:latin typeface="+mn-lt"/>
            </a:endParaRPr>
          </a:p>
        </p:txBody>
      </p:sp>
      <p:sp>
        <p:nvSpPr>
          <p:cNvPr id="15" name="Pentagon 14"/>
          <p:cNvSpPr/>
          <p:nvPr/>
        </p:nvSpPr>
        <p:spPr>
          <a:xfrm>
            <a:off x="-43103" y="1020483"/>
            <a:ext cx="696685" cy="387508"/>
          </a:xfrm>
          <a:prstGeom prst="homePlate">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10800000" scaled="1"/>
            <a:tileRect/>
          </a:gradFill>
          <a:ln>
            <a:no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sz="1600" dirty="0"/>
          </a:p>
        </p:txBody>
      </p:sp>
      <p:sp>
        <p:nvSpPr>
          <p:cNvPr id="16" name="TextBox 15"/>
          <p:cNvSpPr txBox="1"/>
          <p:nvPr/>
        </p:nvSpPr>
        <p:spPr>
          <a:xfrm>
            <a:off x="-27384" y="1044960"/>
            <a:ext cx="457285" cy="338554"/>
          </a:xfrm>
          <a:prstGeom prst="rect">
            <a:avLst/>
          </a:prstGeom>
          <a:noFill/>
        </p:spPr>
        <p:txBody>
          <a:bodyPr wrap="none" rtlCol="0">
            <a:spAutoFit/>
          </a:bodyPr>
          <a:lstStyle/>
          <a:p>
            <a:r>
              <a:rPr lang="en-GB" sz="1600" spc="-38" dirty="0" smtClean="0">
                <a:solidFill>
                  <a:srgbClr val="A7381D"/>
                </a:solidFill>
                <a:ea typeface="+mj-ea"/>
                <a:cs typeface="+mj-cs"/>
              </a:rPr>
              <a:t>3/5</a:t>
            </a:r>
            <a:endParaRPr lang="en-GB" sz="1600" spc="-38" dirty="0">
              <a:solidFill>
                <a:srgbClr val="A7381D"/>
              </a:solidFill>
              <a:ea typeface="+mj-ea"/>
              <a:cs typeface="+mj-cs"/>
            </a:endParaRPr>
          </a:p>
        </p:txBody>
      </p:sp>
      <p:grpSp>
        <p:nvGrpSpPr>
          <p:cNvPr id="68" name="Group 67"/>
          <p:cNvGrpSpPr/>
          <p:nvPr/>
        </p:nvGrpSpPr>
        <p:grpSpPr>
          <a:xfrm>
            <a:off x="479578" y="1591550"/>
            <a:ext cx="8258175" cy="1828800"/>
            <a:chOff x="685800" y="1768475"/>
            <a:chExt cx="8258175" cy="1828800"/>
          </a:xfrm>
          <a:effectLst>
            <a:outerShdw blurRad="114300" dist="76200" dir="5400000" algn="ctr" rotWithShape="0">
              <a:srgbClr val="000000">
                <a:alpha val="29000"/>
              </a:srgbClr>
            </a:outerShdw>
          </a:effectLst>
        </p:grpSpPr>
        <p:sp>
          <p:nvSpPr>
            <p:cNvPr id="11" name="AutoShape 3"/>
            <p:cNvSpPr>
              <a:spLocks noChangeAspect="1" noChangeArrowheads="1" noTextEdit="1"/>
            </p:cNvSpPr>
            <p:nvPr/>
          </p:nvSpPr>
          <p:spPr bwMode="auto">
            <a:xfrm>
              <a:off x="685800" y="1768475"/>
              <a:ext cx="8258175"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Rectangle 5"/>
            <p:cNvSpPr>
              <a:spLocks noChangeArrowheads="1"/>
            </p:cNvSpPr>
            <p:nvPr/>
          </p:nvSpPr>
          <p:spPr bwMode="auto">
            <a:xfrm flipH="1">
              <a:off x="692150" y="1784350"/>
              <a:ext cx="1182688" cy="334963"/>
            </a:xfrm>
            <a:prstGeom prst="round1Rect">
              <a:avLst>
                <a:gd name="adj" fmla="val 41122"/>
              </a:avLst>
            </a:prstGeom>
            <a:solidFill>
              <a:srgbClr val="E95531"/>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Rectangle 6"/>
            <p:cNvSpPr>
              <a:spLocks noChangeArrowheads="1"/>
            </p:cNvSpPr>
            <p:nvPr/>
          </p:nvSpPr>
          <p:spPr bwMode="auto">
            <a:xfrm>
              <a:off x="1874838" y="1784350"/>
              <a:ext cx="1822450" cy="334963"/>
            </a:xfrm>
            <a:prstGeom prst="rect">
              <a:avLst/>
            </a:prstGeom>
            <a:solidFill>
              <a:srgbClr val="E95531"/>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Rectangle 7"/>
            <p:cNvSpPr>
              <a:spLocks noChangeArrowheads="1"/>
            </p:cNvSpPr>
            <p:nvPr/>
          </p:nvSpPr>
          <p:spPr bwMode="auto">
            <a:xfrm>
              <a:off x="3697288" y="1784350"/>
              <a:ext cx="2112963" cy="334963"/>
            </a:xfrm>
            <a:prstGeom prst="rect">
              <a:avLst/>
            </a:prstGeom>
            <a:solidFill>
              <a:srgbClr val="E95531"/>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Rectangle 8"/>
            <p:cNvSpPr>
              <a:spLocks noChangeArrowheads="1"/>
            </p:cNvSpPr>
            <p:nvPr/>
          </p:nvSpPr>
          <p:spPr bwMode="auto">
            <a:xfrm>
              <a:off x="5810250" y="1785938"/>
              <a:ext cx="1651000" cy="334963"/>
            </a:xfrm>
            <a:prstGeom prst="rect">
              <a:avLst/>
            </a:prstGeom>
            <a:solidFill>
              <a:srgbClr val="E95531"/>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Rectangle 9"/>
            <p:cNvSpPr>
              <a:spLocks noChangeArrowheads="1"/>
            </p:cNvSpPr>
            <p:nvPr/>
          </p:nvSpPr>
          <p:spPr bwMode="auto">
            <a:xfrm>
              <a:off x="7461250" y="1785938"/>
              <a:ext cx="1458913" cy="334963"/>
            </a:xfrm>
            <a:prstGeom prst="round1Rect">
              <a:avLst>
                <a:gd name="adj" fmla="val 36572"/>
              </a:avLst>
            </a:prstGeom>
            <a:solidFill>
              <a:srgbClr val="E95531"/>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Rectangle 10"/>
            <p:cNvSpPr>
              <a:spLocks noChangeArrowheads="1"/>
            </p:cNvSpPr>
            <p:nvPr/>
          </p:nvSpPr>
          <p:spPr bwMode="auto">
            <a:xfrm>
              <a:off x="692150" y="2119313"/>
              <a:ext cx="1182688" cy="822325"/>
            </a:xfrm>
            <a:prstGeom prst="rect">
              <a:avLst/>
            </a:prstGeom>
            <a:solidFill>
              <a:srgbClr val="FACAC7"/>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Rectangle 11"/>
            <p:cNvSpPr>
              <a:spLocks noChangeArrowheads="1"/>
            </p:cNvSpPr>
            <p:nvPr/>
          </p:nvSpPr>
          <p:spPr bwMode="auto">
            <a:xfrm>
              <a:off x="1874838" y="2119313"/>
              <a:ext cx="1822450" cy="822325"/>
            </a:xfrm>
            <a:prstGeom prst="rect">
              <a:avLst/>
            </a:prstGeom>
            <a:solidFill>
              <a:srgbClr val="FACAC7"/>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Rectangle 12"/>
            <p:cNvSpPr>
              <a:spLocks noChangeArrowheads="1"/>
            </p:cNvSpPr>
            <p:nvPr/>
          </p:nvSpPr>
          <p:spPr bwMode="auto">
            <a:xfrm>
              <a:off x="3697288" y="2119313"/>
              <a:ext cx="2112963" cy="822325"/>
            </a:xfrm>
            <a:prstGeom prst="rect">
              <a:avLst/>
            </a:prstGeom>
            <a:solidFill>
              <a:srgbClr val="FACAC7"/>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Rectangle 13"/>
            <p:cNvSpPr>
              <a:spLocks noChangeArrowheads="1"/>
            </p:cNvSpPr>
            <p:nvPr/>
          </p:nvSpPr>
          <p:spPr bwMode="auto">
            <a:xfrm>
              <a:off x="5810250" y="2120900"/>
              <a:ext cx="1651000" cy="822325"/>
            </a:xfrm>
            <a:prstGeom prst="rect">
              <a:avLst/>
            </a:prstGeom>
            <a:solidFill>
              <a:srgbClr val="FACAC7"/>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Rectangle 14"/>
            <p:cNvSpPr>
              <a:spLocks noChangeArrowheads="1"/>
            </p:cNvSpPr>
            <p:nvPr/>
          </p:nvSpPr>
          <p:spPr bwMode="auto">
            <a:xfrm>
              <a:off x="7461250" y="2120900"/>
              <a:ext cx="1458913" cy="822325"/>
            </a:xfrm>
            <a:prstGeom prst="rect">
              <a:avLst/>
            </a:prstGeom>
            <a:solidFill>
              <a:srgbClr val="FACAC7"/>
            </a:solidFill>
            <a:ln>
              <a:noFill/>
            </a:ln>
          </p:spPr>
          <p:txBody>
            <a:bodyPr vert="horz" wrap="square" lIns="91440" tIns="45720" rIns="91440" bIns="45720" numCol="1" anchor="t" anchorCtr="0" compatLnSpc="1">
              <a:prstTxWarp prst="textNoShape">
                <a:avLst/>
              </a:prstTxWarp>
            </a:bodyPr>
            <a:lstStyle/>
            <a:p>
              <a:endParaRPr lang="en-US"/>
            </a:p>
          </p:txBody>
        </p:sp>
        <p:sp>
          <p:nvSpPr>
            <p:cNvPr id="25" name="Rectangle 15"/>
            <p:cNvSpPr>
              <a:spLocks noChangeArrowheads="1"/>
            </p:cNvSpPr>
            <p:nvPr/>
          </p:nvSpPr>
          <p:spPr bwMode="auto">
            <a:xfrm flipH="1" flipV="1">
              <a:off x="692150" y="2941638"/>
              <a:ext cx="1182688" cy="579438"/>
            </a:xfrm>
            <a:prstGeom prst="round1Rect">
              <a:avLst>
                <a:gd name="adj" fmla="val 19955"/>
              </a:avLst>
            </a:prstGeom>
            <a:solidFill>
              <a:srgbClr val="ECB1C4"/>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Rectangle 16"/>
            <p:cNvSpPr>
              <a:spLocks noChangeArrowheads="1"/>
            </p:cNvSpPr>
            <p:nvPr/>
          </p:nvSpPr>
          <p:spPr bwMode="auto">
            <a:xfrm>
              <a:off x="1874838" y="2943225"/>
              <a:ext cx="5586413" cy="579438"/>
            </a:xfrm>
            <a:prstGeom prst="rect">
              <a:avLst/>
            </a:prstGeom>
            <a:solidFill>
              <a:srgbClr val="ECB1C4"/>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Rectangle 17"/>
            <p:cNvSpPr>
              <a:spLocks noChangeArrowheads="1"/>
            </p:cNvSpPr>
            <p:nvPr/>
          </p:nvSpPr>
          <p:spPr bwMode="auto">
            <a:xfrm flipV="1">
              <a:off x="7461250" y="2943225"/>
              <a:ext cx="1458913" cy="579438"/>
            </a:xfrm>
            <a:prstGeom prst="round1Rect">
              <a:avLst>
                <a:gd name="adj" fmla="val 19955"/>
              </a:avLst>
            </a:prstGeom>
            <a:solidFill>
              <a:srgbClr val="ECB1C4"/>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Line 18"/>
            <p:cNvSpPr>
              <a:spLocks noChangeShapeType="1"/>
            </p:cNvSpPr>
            <p:nvPr/>
          </p:nvSpPr>
          <p:spPr bwMode="auto">
            <a:xfrm>
              <a:off x="1874838" y="1778000"/>
              <a:ext cx="0" cy="1751013"/>
            </a:xfrm>
            <a:prstGeom prst="line">
              <a:avLst/>
            </a:prstGeom>
            <a:noFill/>
            <a:ln w="12700">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Line 19"/>
            <p:cNvSpPr>
              <a:spLocks noChangeShapeType="1"/>
            </p:cNvSpPr>
            <p:nvPr/>
          </p:nvSpPr>
          <p:spPr bwMode="auto">
            <a:xfrm>
              <a:off x="3697288" y="1778000"/>
              <a:ext cx="0" cy="1171575"/>
            </a:xfrm>
            <a:prstGeom prst="line">
              <a:avLst/>
            </a:prstGeom>
            <a:noFill/>
            <a:ln w="12700">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Line 20"/>
            <p:cNvSpPr>
              <a:spLocks noChangeShapeType="1"/>
            </p:cNvSpPr>
            <p:nvPr/>
          </p:nvSpPr>
          <p:spPr bwMode="auto">
            <a:xfrm>
              <a:off x="5810250" y="1778000"/>
              <a:ext cx="0" cy="1171575"/>
            </a:xfrm>
            <a:prstGeom prst="line">
              <a:avLst/>
            </a:prstGeom>
            <a:noFill/>
            <a:ln w="12700">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21"/>
            <p:cNvSpPr>
              <a:spLocks noChangeShapeType="1"/>
            </p:cNvSpPr>
            <p:nvPr/>
          </p:nvSpPr>
          <p:spPr bwMode="auto">
            <a:xfrm>
              <a:off x="7461250" y="1778000"/>
              <a:ext cx="0" cy="1751013"/>
            </a:xfrm>
            <a:prstGeom prst="line">
              <a:avLst/>
            </a:prstGeom>
            <a:noFill/>
            <a:ln w="12700">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Line 22"/>
            <p:cNvSpPr>
              <a:spLocks noChangeShapeType="1"/>
            </p:cNvSpPr>
            <p:nvPr/>
          </p:nvSpPr>
          <p:spPr bwMode="auto">
            <a:xfrm>
              <a:off x="685800" y="2120900"/>
              <a:ext cx="8239125" cy="0"/>
            </a:xfrm>
            <a:prstGeom prst="line">
              <a:avLst/>
            </a:prstGeom>
            <a:noFill/>
            <a:ln w="12700">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Line 23"/>
            <p:cNvSpPr>
              <a:spLocks noChangeShapeType="1"/>
            </p:cNvSpPr>
            <p:nvPr/>
          </p:nvSpPr>
          <p:spPr bwMode="auto">
            <a:xfrm>
              <a:off x="685800" y="2943225"/>
              <a:ext cx="8239125" cy="0"/>
            </a:xfrm>
            <a:prstGeom prst="line">
              <a:avLst/>
            </a:prstGeom>
            <a:noFill/>
            <a:ln w="12700">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graphicFrame>
        <p:nvGraphicFramePr>
          <p:cNvPr id="67" name="Table 66"/>
          <p:cNvGraphicFramePr>
            <a:graphicFrameLocks noGrp="1"/>
          </p:cNvGraphicFramePr>
          <p:nvPr>
            <p:extLst>
              <p:ext uri="{D42A27DB-BD31-4B8C-83A1-F6EECF244321}">
                <p14:modId xmlns:p14="http://schemas.microsoft.com/office/powerpoint/2010/main" val="1879450776"/>
              </p:ext>
            </p:extLst>
          </p:nvPr>
        </p:nvGraphicFramePr>
        <p:xfrm>
          <a:off x="536054" y="1622665"/>
          <a:ext cx="8226946" cy="1749398"/>
        </p:xfrm>
        <a:graphic>
          <a:graphicData uri="http://schemas.openxmlformats.org/drawingml/2006/table">
            <a:tbl>
              <a:tblPr firstRow="1" bandRow="1">
                <a:tableStyleId>{2D5ABB26-0587-4C30-8999-92F81FD0307C}</a:tableStyleId>
              </a:tblPr>
              <a:tblGrid>
                <a:gridCol w="1140346"/>
                <a:gridCol w="1864795"/>
                <a:gridCol w="2059505"/>
                <a:gridCol w="1676400"/>
                <a:gridCol w="1485900"/>
              </a:tblGrid>
              <a:tr h="361803">
                <a:tc>
                  <a:txBody>
                    <a:bodyPr/>
                    <a:lstStyle>
                      <a:lvl1pPr marL="0" algn="l" defTabSz="685800" rtl="0" eaLnBrk="1" latinLnBrk="0" hangingPunct="1">
                        <a:defRPr sz="1350" b="1" kern="1200">
                          <a:solidFill>
                            <a:schemeClr val="lt1"/>
                          </a:solidFill>
                          <a:latin typeface="Times New Roman"/>
                        </a:defRPr>
                      </a:lvl1pPr>
                      <a:lvl2pPr marL="342900" algn="l" defTabSz="685800" rtl="0" eaLnBrk="1" latinLnBrk="0" hangingPunct="1">
                        <a:defRPr sz="1350" b="1" kern="1200">
                          <a:solidFill>
                            <a:schemeClr val="lt1"/>
                          </a:solidFill>
                          <a:latin typeface="Times New Roman"/>
                        </a:defRPr>
                      </a:lvl2pPr>
                      <a:lvl3pPr marL="685800" algn="l" defTabSz="685800" rtl="0" eaLnBrk="1" latinLnBrk="0" hangingPunct="1">
                        <a:defRPr sz="1350" b="1" kern="1200">
                          <a:solidFill>
                            <a:schemeClr val="lt1"/>
                          </a:solidFill>
                          <a:latin typeface="Times New Roman"/>
                        </a:defRPr>
                      </a:lvl3pPr>
                      <a:lvl4pPr marL="1028700" algn="l" defTabSz="685800" rtl="0" eaLnBrk="1" latinLnBrk="0" hangingPunct="1">
                        <a:defRPr sz="1350" b="1" kern="1200">
                          <a:solidFill>
                            <a:schemeClr val="lt1"/>
                          </a:solidFill>
                          <a:latin typeface="Times New Roman"/>
                        </a:defRPr>
                      </a:lvl4pPr>
                      <a:lvl5pPr marL="1371600" algn="l" defTabSz="685800" rtl="0" eaLnBrk="1" latinLnBrk="0" hangingPunct="1">
                        <a:defRPr sz="1350" b="1" kern="1200">
                          <a:solidFill>
                            <a:schemeClr val="lt1"/>
                          </a:solidFill>
                          <a:latin typeface="Times New Roman"/>
                        </a:defRPr>
                      </a:lvl5pPr>
                      <a:lvl6pPr marL="1714500" algn="l" defTabSz="685800" rtl="0" eaLnBrk="1" latinLnBrk="0" hangingPunct="1">
                        <a:defRPr sz="1350" b="1" kern="1200">
                          <a:solidFill>
                            <a:schemeClr val="lt1"/>
                          </a:solidFill>
                          <a:latin typeface="Times New Roman"/>
                        </a:defRPr>
                      </a:lvl6pPr>
                      <a:lvl7pPr marL="2057400" algn="l" defTabSz="685800" rtl="0" eaLnBrk="1" latinLnBrk="0" hangingPunct="1">
                        <a:defRPr sz="1350" b="1" kern="1200">
                          <a:solidFill>
                            <a:schemeClr val="lt1"/>
                          </a:solidFill>
                          <a:latin typeface="Times New Roman"/>
                        </a:defRPr>
                      </a:lvl7pPr>
                      <a:lvl8pPr marL="2400300" algn="l" defTabSz="685800" rtl="0" eaLnBrk="1" latinLnBrk="0" hangingPunct="1">
                        <a:defRPr sz="1350" b="1" kern="1200">
                          <a:solidFill>
                            <a:schemeClr val="lt1"/>
                          </a:solidFill>
                          <a:latin typeface="Times New Roman"/>
                        </a:defRPr>
                      </a:lvl8pPr>
                      <a:lvl9pPr marL="2743200" algn="l" defTabSz="685800" rtl="0" eaLnBrk="1" latinLnBrk="0" hangingPunct="1">
                        <a:defRPr sz="1350" b="1" kern="1200">
                          <a:solidFill>
                            <a:schemeClr val="lt1"/>
                          </a:solidFill>
                          <a:latin typeface="Times New Roman"/>
                        </a:defRPr>
                      </a:lvl9pPr>
                    </a:lstStyle>
                    <a:p>
                      <a:pPr algn="l"/>
                      <a:endParaRPr lang="en-GB" sz="1400" noProof="0" dirty="0">
                        <a:latin typeface="+mn-lt"/>
                      </a:endParaRPr>
                    </a:p>
                  </a:txBody>
                  <a:tcPr>
                    <a:lnL>
                      <a:noFill/>
                    </a:lnL>
                    <a:lnR>
                      <a:noFill/>
                    </a:lnR>
                    <a:lnT>
                      <a:noFill/>
                    </a:lnT>
                    <a:lnB>
                      <a:noFill/>
                    </a:lnB>
                    <a:lnTlToBr w="12700" cmpd="sng">
                      <a:noFill/>
                      <a:prstDash val="solid"/>
                    </a:lnTlToBr>
                    <a:lnBlToTr w="12700" cmpd="sng">
                      <a:noFill/>
                      <a:prstDash val="solid"/>
                    </a:lnBlToTr>
                  </a:tcPr>
                </a:tc>
                <a:tc>
                  <a:txBody>
                    <a:bodyPr/>
                    <a:lstStyle>
                      <a:lvl1pPr marL="0" algn="l" defTabSz="685800" rtl="0" eaLnBrk="1" latinLnBrk="0" hangingPunct="1">
                        <a:defRPr sz="1350" b="1" kern="1200">
                          <a:solidFill>
                            <a:schemeClr val="lt1"/>
                          </a:solidFill>
                          <a:latin typeface="Times New Roman"/>
                        </a:defRPr>
                      </a:lvl1pPr>
                      <a:lvl2pPr marL="342900" algn="l" defTabSz="685800" rtl="0" eaLnBrk="1" latinLnBrk="0" hangingPunct="1">
                        <a:defRPr sz="1350" b="1" kern="1200">
                          <a:solidFill>
                            <a:schemeClr val="lt1"/>
                          </a:solidFill>
                          <a:latin typeface="Times New Roman"/>
                        </a:defRPr>
                      </a:lvl2pPr>
                      <a:lvl3pPr marL="685800" algn="l" defTabSz="685800" rtl="0" eaLnBrk="1" latinLnBrk="0" hangingPunct="1">
                        <a:defRPr sz="1350" b="1" kern="1200">
                          <a:solidFill>
                            <a:schemeClr val="lt1"/>
                          </a:solidFill>
                          <a:latin typeface="Times New Roman"/>
                        </a:defRPr>
                      </a:lvl3pPr>
                      <a:lvl4pPr marL="1028700" algn="l" defTabSz="685800" rtl="0" eaLnBrk="1" latinLnBrk="0" hangingPunct="1">
                        <a:defRPr sz="1350" b="1" kern="1200">
                          <a:solidFill>
                            <a:schemeClr val="lt1"/>
                          </a:solidFill>
                          <a:latin typeface="Times New Roman"/>
                        </a:defRPr>
                      </a:lvl4pPr>
                      <a:lvl5pPr marL="1371600" algn="l" defTabSz="685800" rtl="0" eaLnBrk="1" latinLnBrk="0" hangingPunct="1">
                        <a:defRPr sz="1350" b="1" kern="1200">
                          <a:solidFill>
                            <a:schemeClr val="lt1"/>
                          </a:solidFill>
                          <a:latin typeface="Times New Roman"/>
                        </a:defRPr>
                      </a:lvl5pPr>
                      <a:lvl6pPr marL="1714500" algn="l" defTabSz="685800" rtl="0" eaLnBrk="1" latinLnBrk="0" hangingPunct="1">
                        <a:defRPr sz="1350" b="1" kern="1200">
                          <a:solidFill>
                            <a:schemeClr val="lt1"/>
                          </a:solidFill>
                          <a:latin typeface="Times New Roman"/>
                        </a:defRPr>
                      </a:lvl6pPr>
                      <a:lvl7pPr marL="2057400" algn="l" defTabSz="685800" rtl="0" eaLnBrk="1" latinLnBrk="0" hangingPunct="1">
                        <a:defRPr sz="1350" b="1" kern="1200">
                          <a:solidFill>
                            <a:schemeClr val="lt1"/>
                          </a:solidFill>
                          <a:latin typeface="Times New Roman"/>
                        </a:defRPr>
                      </a:lvl7pPr>
                      <a:lvl8pPr marL="2400300" algn="l" defTabSz="685800" rtl="0" eaLnBrk="1" latinLnBrk="0" hangingPunct="1">
                        <a:defRPr sz="1350" b="1" kern="1200">
                          <a:solidFill>
                            <a:schemeClr val="lt1"/>
                          </a:solidFill>
                          <a:latin typeface="Times New Roman"/>
                        </a:defRPr>
                      </a:lvl8pPr>
                      <a:lvl9pPr marL="2743200" algn="l" defTabSz="685800" rtl="0" eaLnBrk="1" latinLnBrk="0" hangingPunct="1">
                        <a:defRPr sz="1350" b="1" kern="1200">
                          <a:solidFill>
                            <a:schemeClr val="lt1"/>
                          </a:solidFill>
                          <a:latin typeface="Times New Roman"/>
                        </a:defRPr>
                      </a:lvl9pPr>
                    </a:lstStyle>
                    <a:p>
                      <a:pPr algn="l"/>
                      <a:r>
                        <a:rPr lang="en-GB" sz="1400" noProof="0" dirty="0" smtClean="0">
                          <a:latin typeface="+mn-lt"/>
                        </a:rPr>
                        <a:t>Low</a:t>
                      </a:r>
                      <a:r>
                        <a:rPr lang="en-GB" sz="1400" baseline="0" noProof="0" dirty="0" smtClean="0">
                          <a:latin typeface="+mn-lt"/>
                        </a:rPr>
                        <a:t> </a:t>
                      </a:r>
                      <a:r>
                        <a:rPr lang="en-GB" sz="1400" noProof="0" dirty="0" smtClean="0">
                          <a:latin typeface="+mn-lt"/>
                        </a:rPr>
                        <a:t>risk</a:t>
                      </a:r>
                      <a:endParaRPr lang="en-GB" sz="1400" noProof="0" dirty="0">
                        <a:latin typeface="+mn-lt"/>
                      </a:endParaRPr>
                    </a:p>
                  </a:txBody>
                  <a:tcPr>
                    <a:lnL>
                      <a:noFill/>
                    </a:lnL>
                    <a:lnR>
                      <a:noFill/>
                    </a:lnR>
                    <a:lnT>
                      <a:noFill/>
                    </a:lnT>
                    <a:lnB>
                      <a:noFill/>
                    </a:lnB>
                    <a:lnTlToBr w="12700" cmpd="sng">
                      <a:noFill/>
                      <a:prstDash val="solid"/>
                    </a:lnTlToBr>
                    <a:lnBlToTr w="12700" cmpd="sng">
                      <a:noFill/>
                      <a:prstDash val="solid"/>
                    </a:lnBlToTr>
                  </a:tcPr>
                </a:tc>
                <a:tc>
                  <a:txBody>
                    <a:bodyPr/>
                    <a:lstStyle>
                      <a:lvl1pPr marL="0" algn="l" defTabSz="685800" rtl="0" eaLnBrk="1" latinLnBrk="0" hangingPunct="1">
                        <a:defRPr sz="1350" b="1" kern="1200">
                          <a:solidFill>
                            <a:schemeClr val="lt1"/>
                          </a:solidFill>
                          <a:latin typeface="Times New Roman"/>
                        </a:defRPr>
                      </a:lvl1pPr>
                      <a:lvl2pPr marL="342900" algn="l" defTabSz="685800" rtl="0" eaLnBrk="1" latinLnBrk="0" hangingPunct="1">
                        <a:defRPr sz="1350" b="1" kern="1200">
                          <a:solidFill>
                            <a:schemeClr val="lt1"/>
                          </a:solidFill>
                          <a:latin typeface="Times New Roman"/>
                        </a:defRPr>
                      </a:lvl2pPr>
                      <a:lvl3pPr marL="685800" algn="l" defTabSz="685800" rtl="0" eaLnBrk="1" latinLnBrk="0" hangingPunct="1">
                        <a:defRPr sz="1350" b="1" kern="1200">
                          <a:solidFill>
                            <a:schemeClr val="lt1"/>
                          </a:solidFill>
                          <a:latin typeface="Times New Roman"/>
                        </a:defRPr>
                      </a:lvl3pPr>
                      <a:lvl4pPr marL="1028700" algn="l" defTabSz="685800" rtl="0" eaLnBrk="1" latinLnBrk="0" hangingPunct="1">
                        <a:defRPr sz="1350" b="1" kern="1200">
                          <a:solidFill>
                            <a:schemeClr val="lt1"/>
                          </a:solidFill>
                          <a:latin typeface="Times New Roman"/>
                        </a:defRPr>
                      </a:lvl4pPr>
                      <a:lvl5pPr marL="1371600" algn="l" defTabSz="685800" rtl="0" eaLnBrk="1" latinLnBrk="0" hangingPunct="1">
                        <a:defRPr sz="1350" b="1" kern="1200">
                          <a:solidFill>
                            <a:schemeClr val="lt1"/>
                          </a:solidFill>
                          <a:latin typeface="Times New Roman"/>
                        </a:defRPr>
                      </a:lvl5pPr>
                      <a:lvl6pPr marL="1714500" algn="l" defTabSz="685800" rtl="0" eaLnBrk="1" latinLnBrk="0" hangingPunct="1">
                        <a:defRPr sz="1350" b="1" kern="1200">
                          <a:solidFill>
                            <a:schemeClr val="lt1"/>
                          </a:solidFill>
                          <a:latin typeface="Times New Roman"/>
                        </a:defRPr>
                      </a:lvl6pPr>
                      <a:lvl7pPr marL="2057400" algn="l" defTabSz="685800" rtl="0" eaLnBrk="1" latinLnBrk="0" hangingPunct="1">
                        <a:defRPr sz="1350" b="1" kern="1200">
                          <a:solidFill>
                            <a:schemeClr val="lt1"/>
                          </a:solidFill>
                          <a:latin typeface="Times New Roman"/>
                        </a:defRPr>
                      </a:lvl7pPr>
                      <a:lvl8pPr marL="2400300" algn="l" defTabSz="685800" rtl="0" eaLnBrk="1" latinLnBrk="0" hangingPunct="1">
                        <a:defRPr sz="1350" b="1" kern="1200">
                          <a:solidFill>
                            <a:schemeClr val="lt1"/>
                          </a:solidFill>
                          <a:latin typeface="Times New Roman"/>
                        </a:defRPr>
                      </a:lvl8pPr>
                      <a:lvl9pPr marL="2743200" algn="l" defTabSz="685800" rtl="0" eaLnBrk="1" latinLnBrk="0" hangingPunct="1">
                        <a:defRPr sz="1350" b="1" kern="1200">
                          <a:solidFill>
                            <a:schemeClr val="lt1"/>
                          </a:solidFill>
                          <a:latin typeface="Times New Roman"/>
                        </a:defRPr>
                      </a:lvl9pPr>
                    </a:lstStyle>
                    <a:p>
                      <a:pPr algn="l"/>
                      <a:r>
                        <a:rPr lang="en-GB" sz="1400" noProof="0" dirty="0" smtClean="0">
                          <a:latin typeface="+mn-lt"/>
                        </a:rPr>
                        <a:t>Intermediate</a:t>
                      </a:r>
                      <a:r>
                        <a:rPr lang="en-GB" sz="1400" baseline="0" noProof="0" dirty="0" smtClean="0">
                          <a:latin typeface="+mn-lt"/>
                        </a:rPr>
                        <a:t> </a:t>
                      </a:r>
                      <a:r>
                        <a:rPr lang="en-GB" sz="1400" noProof="0" dirty="0" smtClean="0">
                          <a:latin typeface="+mn-lt"/>
                        </a:rPr>
                        <a:t>risk</a:t>
                      </a:r>
                      <a:endParaRPr lang="en-GB" sz="1400" noProof="0" dirty="0">
                        <a:latin typeface="+mn-lt"/>
                      </a:endParaRPr>
                    </a:p>
                  </a:txBody>
                  <a:tcPr>
                    <a:lnL>
                      <a:noFill/>
                    </a:lnL>
                    <a:lnR>
                      <a:noFill/>
                    </a:lnR>
                    <a:lnT>
                      <a:noFill/>
                    </a:lnT>
                    <a:lnB>
                      <a:noFill/>
                    </a:lnB>
                    <a:lnTlToBr w="12700" cmpd="sng">
                      <a:noFill/>
                      <a:prstDash val="solid"/>
                    </a:lnTlToBr>
                    <a:lnBlToTr w="12700" cmpd="sng">
                      <a:noFill/>
                      <a:prstDash val="solid"/>
                    </a:lnBlToTr>
                  </a:tcPr>
                </a:tc>
                <a:tc>
                  <a:txBody>
                    <a:bodyPr/>
                    <a:lstStyle>
                      <a:lvl1pPr marL="0" algn="l" defTabSz="685800" rtl="0" eaLnBrk="1" latinLnBrk="0" hangingPunct="1">
                        <a:defRPr sz="1350" b="1" kern="1200">
                          <a:solidFill>
                            <a:schemeClr val="lt1"/>
                          </a:solidFill>
                          <a:latin typeface="Times New Roman"/>
                        </a:defRPr>
                      </a:lvl1pPr>
                      <a:lvl2pPr marL="342900" algn="l" defTabSz="685800" rtl="0" eaLnBrk="1" latinLnBrk="0" hangingPunct="1">
                        <a:defRPr sz="1350" b="1" kern="1200">
                          <a:solidFill>
                            <a:schemeClr val="lt1"/>
                          </a:solidFill>
                          <a:latin typeface="Times New Roman"/>
                        </a:defRPr>
                      </a:lvl2pPr>
                      <a:lvl3pPr marL="685800" algn="l" defTabSz="685800" rtl="0" eaLnBrk="1" latinLnBrk="0" hangingPunct="1">
                        <a:defRPr sz="1350" b="1" kern="1200">
                          <a:solidFill>
                            <a:schemeClr val="lt1"/>
                          </a:solidFill>
                          <a:latin typeface="Times New Roman"/>
                        </a:defRPr>
                      </a:lvl3pPr>
                      <a:lvl4pPr marL="1028700" algn="l" defTabSz="685800" rtl="0" eaLnBrk="1" latinLnBrk="0" hangingPunct="1">
                        <a:defRPr sz="1350" b="1" kern="1200">
                          <a:solidFill>
                            <a:schemeClr val="lt1"/>
                          </a:solidFill>
                          <a:latin typeface="Times New Roman"/>
                        </a:defRPr>
                      </a:lvl4pPr>
                      <a:lvl5pPr marL="1371600" algn="l" defTabSz="685800" rtl="0" eaLnBrk="1" latinLnBrk="0" hangingPunct="1">
                        <a:defRPr sz="1350" b="1" kern="1200">
                          <a:solidFill>
                            <a:schemeClr val="lt1"/>
                          </a:solidFill>
                          <a:latin typeface="Times New Roman"/>
                        </a:defRPr>
                      </a:lvl5pPr>
                      <a:lvl6pPr marL="1714500" algn="l" defTabSz="685800" rtl="0" eaLnBrk="1" latinLnBrk="0" hangingPunct="1">
                        <a:defRPr sz="1350" b="1" kern="1200">
                          <a:solidFill>
                            <a:schemeClr val="lt1"/>
                          </a:solidFill>
                          <a:latin typeface="Times New Roman"/>
                        </a:defRPr>
                      </a:lvl6pPr>
                      <a:lvl7pPr marL="2057400" algn="l" defTabSz="685800" rtl="0" eaLnBrk="1" latinLnBrk="0" hangingPunct="1">
                        <a:defRPr sz="1350" b="1" kern="1200">
                          <a:solidFill>
                            <a:schemeClr val="lt1"/>
                          </a:solidFill>
                          <a:latin typeface="Times New Roman"/>
                        </a:defRPr>
                      </a:lvl7pPr>
                      <a:lvl8pPr marL="2400300" algn="l" defTabSz="685800" rtl="0" eaLnBrk="1" latinLnBrk="0" hangingPunct="1">
                        <a:defRPr sz="1350" b="1" kern="1200">
                          <a:solidFill>
                            <a:schemeClr val="lt1"/>
                          </a:solidFill>
                          <a:latin typeface="Times New Roman"/>
                        </a:defRPr>
                      </a:lvl8pPr>
                      <a:lvl9pPr marL="2743200" algn="l" defTabSz="685800" rtl="0" eaLnBrk="1" latinLnBrk="0" hangingPunct="1">
                        <a:defRPr sz="1350" b="1" kern="1200">
                          <a:solidFill>
                            <a:schemeClr val="lt1"/>
                          </a:solidFill>
                          <a:latin typeface="Times New Roman"/>
                        </a:defRPr>
                      </a:lvl9pPr>
                    </a:lstStyle>
                    <a:p>
                      <a:pPr algn="l"/>
                      <a:r>
                        <a:rPr lang="en-GB" sz="1400" noProof="0" dirty="0" smtClean="0">
                          <a:latin typeface="+mn-lt"/>
                        </a:rPr>
                        <a:t>High risk</a:t>
                      </a:r>
                      <a:endParaRPr lang="en-GB" sz="1400" noProof="0" dirty="0">
                        <a:latin typeface="+mn-lt"/>
                      </a:endParaRPr>
                    </a:p>
                  </a:txBody>
                  <a:tcPr>
                    <a:lnL>
                      <a:noFill/>
                    </a:lnL>
                    <a:lnR>
                      <a:noFill/>
                    </a:lnR>
                    <a:lnT>
                      <a:noFill/>
                    </a:lnT>
                    <a:lnB>
                      <a:noFill/>
                    </a:lnB>
                    <a:lnTlToBr w="12700" cmpd="sng">
                      <a:noFill/>
                      <a:prstDash val="solid"/>
                    </a:lnTlToBr>
                    <a:lnBlToTr w="12700" cmpd="sng">
                      <a:noFill/>
                      <a:prstDash val="solid"/>
                    </a:lnBlToTr>
                  </a:tcPr>
                </a:tc>
                <a:tc>
                  <a:txBody>
                    <a:bodyPr/>
                    <a:lstStyle>
                      <a:lvl1pPr marL="0" algn="l" defTabSz="685800" rtl="0" eaLnBrk="1" latinLnBrk="0" hangingPunct="1">
                        <a:defRPr sz="1350" b="1" kern="1200">
                          <a:solidFill>
                            <a:schemeClr val="lt1"/>
                          </a:solidFill>
                          <a:latin typeface="Times New Roman"/>
                        </a:defRPr>
                      </a:lvl1pPr>
                      <a:lvl2pPr marL="342900" algn="l" defTabSz="685800" rtl="0" eaLnBrk="1" latinLnBrk="0" hangingPunct="1">
                        <a:defRPr sz="1350" b="1" kern="1200">
                          <a:solidFill>
                            <a:schemeClr val="lt1"/>
                          </a:solidFill>
                          <a:latin typeface="Times New Roman"/>
                        </a:defRPr>
                      </a:lvl2pPr>
                      <a:lvl3pPr marL="685800" algn="l" defTabSz="685800" rtl="0" eaLnBrk="1" latinLnBrk="0" hangingPunct="1">
                        <a:defRPr sz="1350" b="1" kern="1200">
                          <a:solidFill>
                            <a:schemeClr val="lt1"/>
                          </a:solidFill>
                          <a:latin typeface="Times New Roman"/>
                        </a:defRPr>
                      </a:lvl3pPr>
                      <a:lvl4pPr marL="1028700" algn="l" defTabSz="685800" rtl="0" eaLnBrk="1" latinLnBrk="0" hangingPunct="1">
                        <a:defRPr sz="1350" b="1" kern="1200">
                          <a:solidFill>
                            <a:schemeClr val="lt1"/>
                          </a:solidFill>
                          <a:latin typeface="Times New Roman"/>
                        </a:defRPr>
                      </a:lvl4pPr>
                      <a:lvl5pPr marL="1371600" algn="l" defTabSz="685800" rtl="0" eaLnBrk="1" latinLnBrk="0" hangingPunct="1">
                        <a:defRPr sz="1350" b="1" kern="1200">
                          <a:solidFill>
                            <a:schemeClr val="lt1"/>
                          </a:solidFill>
                          <a:latin typeface="Times New Roman"/>
                        </a:defRPr>
                      </a:lvl5pPr>
                      <a:lvl6pPr marL="1714500" algn="l" defTabSz="685800" rtl="0" eaLnBrk="1" latinLnBrk="0" hangingPunct="1">
                        <a:defRPr sz="1350" b="1" kern="1200">
                          <a:solidFill>
                            <a:schemeClr val="lt1"/>
                          </a:solidFill>
                          <a:latin typeface="Times New Roman"/>
                        </a:defRPr>
                      </a:lvl6pPr>
                      <a:lvl7pPr marL="2057400" algn="l" defTabSz="685800" rtl="0" eaLnBrk="1" latinLnBrk="0" hangingPunct="1">
                        <a:defRPr sz="1350" b="1" kern="1200">
                          <a:solidFill>
                            <a:schemeClr val="lt1"/>
                          </a:solidFill>
                          <a:latin typeface="Times New Roman"/>
                        </a:defRPr>
                      </a:lvl7pPr>
                      <a:lvl8pPr marL="2400300" algn="l" defTabSz="685800" rtl="0" eaLnBrk="1" latinLnBrk="0" hangingPunct="1">
                        <a:defRPr sz="1350" b="1" kern="1200">
                          <a:solidFill>
                            <a:schemeClr val="lt1"/>
                          </a:solidFill>
                          <a:latin typeface="Times New Roman"/>
                        </a:defRPr>
                      </a:lvl8pPr>
                      <a:lvl9pPr marL="2743200" algn="l" defTabSz="685800" rtl="0" eaLnBrk="1" latinLnBrk="0" hangingPunct="1">
                        <a:defRPr sz="1350" b="1" kern="1200">
                          <a:solidFill>
                            <a:schemeClr val="lt1"/>
                          </a:solidFill>
                          <a:latin typeface="Times New Roman"/>
                        </a:defRPr>
                      </a:lvl9pPr>
                    </a:lstStyle>
                    <a:p>
                      <a:pPr algn="l"/>
                      <a:endParaRPr lang="en-GB" sz="1400" noProof="0" dirty="0">
                        <a:latin typeface="+mn-lt"/>
                      </a:endParaRPr>
                    </a:p>
                  </a:txBody>
                  <a:tcPr>
                    <a:lnL>
                      <a:noFill/>
                    </a:lnL>
                    <a:lnR>
                      <a:noFill/>
                    </a:lnR>
                    <a:lnT>
                      <a:noFill/>
                    </a:lnT>
                    <a:lnB>
                      <a:noFill/>
                    </a:lnB>
                    <a:lnTlToBr w="12700" cmpd="sng">
                      <a:noFill/>
                      <a:prstDash val="solid"/>
                    </a:lnTlToBr>
                    <a:lnBlToTr w="12700" cmpd="sng">
                      <a:noFill/>
                      <a:prstDash val="solid"/>
                    </a:lnBlToTr>
                  </a:tcPr>
                </a:tc>
              </a:tr>
              <a:tr h="806357">
                <a:tc>
                  <a:txBody>
                    <a:bodyPr/>
                    <a:lstStyle>
                      <a:lvl1pPr marL="0" algn="l" defTabSz="685800" rtl="0" eaLnBrk="1" latinLnBrk="0" hangingPunct="1">
                        <a:defRPr sz="1350" kern="1200">
                          <a:solidFill>
                            <a:schemeClr val="dk1"/>
                          </a:solidFill>
                          <a:latin typeface="Times New Roman"/>
                        </a:defRPr>
                      </a:lvl1pPr>
                      <a:lvl2pPr marL="342900" algn="l" defTabSz="685800" rtl="0" eaLnBrk="1" latinLnBrk="0" hangingPunct="1">
                        <a:defRPr sz="1350" kern="1200">
                          <a:solidFill>
                            <a:schemeClr val="dk1"/>
                          </a:solidFill>
                          <a:latin typeface="Times New Roman"/>
                        </a:defRPr>
                      </a:lvl2pPr>
                      <a:lvl3pPr marL="685800" algn="l" defTabSz="685800" rtl="0" eaLnBrk="1" latinLnBrk="0" hangingPunct="1">
                        <a:defRPr sz="1350" kern="1200">
                          <a:solidFill>
                            <a:schemeClr val="dk1"/>
                          </a:solidFill>
                          <a:latin typeface="Times New Roman"/>
                        </a:defRPr>
                      </a:lvl3pPr>
                      <a:lvl4pPr marL="1028700" algn="l" defTabSz="685800" rtl="0" eaLnBrk="1" latinLnBrk="0" hangingPunct="1">
                        <a:defRPr sz="1350" kern="1200">
                          <a:solidFill>
                            <a:schemeClr val="dk1"/>
                          </a:solidFill>
                          <a:latin typeface="Times New Roman"/>
                        </a:defRPr>
                      </a:lvl4pPr>
                      <a:lvl5pPr marL="1371600" algn="l" defTabSz="685800" rtl="0" eaLnBrk="1" latinLnBrk="0" hangingPunct="1">
                        <a:defRPr sz="1350" kern="1200">
                          <a:solidFill>
                            <a:schemeClr val="dk1"/>
                          </a:solidFill>
                          <a:latin typeface="Times New Roman"/>
                        </a:defRPr>
                      </a:lvl5pPr>
                      <a:lvl6pPr marL="1714500" algn="l" defTabSz="685800" rtl="0" eaLnBrk="1" latinLnBrk="0" hangingPunct="1">
                        <a:defRPr sz="1350" kern="1200">
                          <a:solidFill>
                            <a:schemeClr val="dk1"/>
                          </a:solidFill>
                          <a:latin typeface="Times New Roman"/>
                        </a:defRPr>
                      </a:lvl6pPr>
                      <a:lvl7pPr marL="2057400" algn="l" defTabSz="685800" rtl="0" eaLnBrk="1" latinLnBrk="0" hangingPunct="1">
                        <a:defRPr sz="1350" kern="1200">
                          <a:solidFill>
                            <a:schemeClr val="dk1"/>
                          </a:solidFill>
                          <a:latin typeface="Times New Roman"/>
                        </a:defRPr>
                      </a:lvl7pPr>
                      <a:lvl8pPr marL="2400300" algn="l" defTabSz="685800" rtl="0" eaLnBrk="1" latinLnBrk="0" hangingPunct="1">
                        <a:defRPr sz="1350" kern="1200">
                          <a:solidFill>
                            <a:schemeClr val="dk1"/>
                          </a:solidFill>
                          <a:latin typeface="Times New Roman"/>
                        </a:defRPr>
                      </a:lvl8pPr>
                      <a:lvl9pPr marL="2743200" algn="l" defTabSz="685800" rtl="0" eaLnBrk="1" latinLnBrk="0" hangingPunct="1">
                        <a:defRPr sz="1350" kern="1200">
                          <a:solidFill>
                            <a:schemeClr val="dk1"/>
                          </a:solidFill>
                          <a:latin typeface="Times New Roman"/>
                        </a:defRPr>
                      </a:lvl9pPr>
                    </a:lstStyle>
                    <a:p>
                      <a:pPr algn="l"/>
                      <a:r>
                        <a:rPr lang="en-GB" sz="1400" noProof="0" dirty="0" smtClean="0">
                          <a:latin typeface="+mj-lt"/>
                        </a:rPr>
                        <a:t>Definition</a:t>
                      </a:r>
                      <a:endParaRPr lang="en-GB" sz="1400" b="1" noProof="0" dirty="0">
                        <a:latin typeface="+mj-lt"/>
                      </a:endParaRPr>
                    </a:p>
                  </a:txBody>
                  <a:tcPr>
                    <a:lnL>
                      <a:noFill/>
                    </a:lnL>
                    <a:lnR>
                      <a:noFill/>
                    </a:lnR>
                    <a:lnT>
                      <a:noFill/>
                    </a:lnT>
                    <a:lnB>
                      <a:noFill/>
                    </a:lnB>
                    <a:lnTlToBr w="12700" cmpd="sng">
                      <a:noFill/>
                      <a:prstDash val="solid"/>
                    </a:lnTlToBr>
                    <a:lnBlToTr w="12700" cmpd="sng">
                      <a:noFill/>
                      <a:prstDash val="solid"/>
                    </a:lnBlToTr>
                  </a:tcPr>
                </a:tc>
                <a:tc>
                  <a:txBody>
                    <a:bodyPr/>
                    <a:lstStyle>
                      <a:lvl1pPr marL="0" algn="l" defTabSz="685800" rtl="0" eaLnBrk="1" latinLnBrk="0" hangingPunct="1">
                        <a:defRPr sz="1350" kern="1200">
                          <a:solidFill>
                            <a:schemeClr val="dk1"/>
                          </a:solidFill>
                          <a:latin typeface="Times New Roman"/>
                        </a:defRPr>
                      </a:lvl1pPr>
                      <a:lvl2pPr marL="342900" algn="l" defTabSz="685800" rtl="0" eaLnBrk="1" latinLnBrk="0" hangingPunct="1">
                        <a:defRPr sz="1350" kern="1200">
                          <a:solidFill>
                            <a:schemeClr val="dk1"/>
                          </a:solidFill>
                          <a:latin typeface="Times New Roman"/>
                        </a:defRPr>
                      </a:lvl2pPr>
                      <a:lvl3pPr marL="685800" algn="l" defTabSz="685800" rtl="0" eaLnBrk="1" latinLnBrk="0" hangingPunct="1">
                        <a:defRPr sz="1350" kern="1200">
                          <a:solidFill>
                            <a:schemeClr val="dk1"/>
                          </a:solidFill>
                          <a:latin typeface="Times New Roman"/>
                        </a:defRPr>
                      </a:lvl3pPr>
                      <a:lvl4pPr marL="1028700" algn="l" defTabSz="685800" rtl="0" eaLnBrk="1" latinLnBrk="0" hangingPunct="1">
                        <a:defRPr sz="1350" kern="1200">
                          <a:solidFill>
                            <a:schemeClr val="dk1"/>
                          </a:solidFill>
                          <a:latin typeface="Times New Roman"/>
                        </a:defRPr>
                      </a:lvl4pPr>
                      <a:lvl5pPr marL="1371600" algn="l" defTabSz="685800" rtl="0" eaLnBrk="1" latinLnBrk="0" hangingPunct="1">
                        <a:defRPr sz="1350" kern="1200">
                          <a:solidFill>
                            <a:schemeClr val="dk1"/>
                          </a:solidFill>
                          <a:latin typeface="Times New Roman"/>
                        </a:defRPr>
                      </a:lvl5pPr>
                      <a:lvl6pPr marL="1714500" algn="l" defTabSz="685800" rtl="0" eaLnBrk="1" latinLnBrk="0" hangingPunct="1">
                        <a:defRPr sz="1350" kern="1200">
                          <a:solidFill>
                            <a:schemeClr val="dk1"/>
                          </a:solidFill>
                          <a:latin typeface="Times New Roman"/>
                        </a:defRPr>
                      </a:lvl6pPr>
                      <a:lvl7pPr marL="2057400" algn="l" defTabSz="685800" rtl="0" eaLnBrk="1" latinLnBrk="0" hangingPunct="1">
                        <a:defRPr sz="1350" kern="1200">
                          <a:solidFill>
                            <a:schemeClr val="dk1"/>
                          </a:solidFill>
                          <a:latin typeface="Times New Roman"/>
                        </a:defRPr>
                      </a:lvl7pPr>
                      <a:lvl8pPr marL="2400300" algn="l" defTabSz="685800" rtl="0" eaLnBrk="1" latinLnBrk="0" hangingPunct="1">
                        <a:defRPr sz="1350" kern="1200">
                          <a:solidFill>
                            <a:schemeClr val="dk1"/>
                          </a:solidFill>
                          <a:latin typeface="Times New Roman"/>
                        </a:defRPr>
                      </a:lvl8pPr>
                      <a:lvl9pPr marL="2743200" algn="l" defTabSz="685800" rtl="0" eaLnBrk="1" latinLnBrk="0" hangingPunct="1">
                        <a:defRPr sz="1350" kern="1200">
                          <a:solidFill>
                            <a:schemeClr val="dk1"/>
                          </a:solidFill>
                          <a:latin typeface="Times New Roman"/>
                        </a:defRPr>
                      </a:lvl9pPr>
                    </a:lstStyle>
                    <a:p>
                      <a:pPr algn="l"/>
                      <a:r>
                        <a:rPr lang="en-GB" sz="1400" noProof="0" dirty="0" smtClean="0">
                          <a:latin typeface="+mj-lt"/>
                        </a:rPr>
                        <a:t>PSA &lt;</a:t>
                      </a:r>
                      <a:r>
                        <a:rPr lang="en-GB" sz="1400" baseline="0" noProof="0" dirty="0" smtClean="0">
                          <a:latin typeface="+mj-lt"/>
                        </a:rPr>
                        <a:t> </a:t>
                      </a:r>
                      <a:r>
                        <a:rPr lang="en-GB" sz="1400" noProof="0" dirty="0" smtClean="0">
                          <a:latin typeface="+mj-lt"/>
                        </a:rPr>
                        <a:t>10 ng/mL</a:t>
                      </a:r>
                      <a:r>
                        <a:rPr lang="en-GB" sz="1400" baseline="0" noProof="0" dirty="0" smtClean="0">
                          <a:latin typeface="+mj-lt"/>
                        </a:rPr>
                        <a:t> </a:t>
                      </a:r>
                    </a:p>
                    <a:p>
                      <a:pPr algn="l"/>
                      <a:r>
                        <a:rPr lang="en-GB" sz="1400" baseline="0" noProof="0" dirty="0" smtClean="0">
                          <a:latin typeface="+mj-lt"/>
                        </a:rPr>
                        <a:t>GS &lt; 7 </a:t>
                      </a:r>
                    </a:p>
                    <a:p>
                      <a:pPr algn="l"/>
                      <a:r>
                        <a:rPr lang="en-GB" sz="1400" baseline="0" noProof="0" dirty="0" smtClean="0">
                          <a:latin typeface="+mj-lt"/>
                        </a:rPr>
                        <a:t>cT1-2a</a:t>
                      </a:r>
                      <a:endParaRPr lang="en-GB" sz="1400" noProof="0" dirty="0">
                        <a:latin typeface="+mj-lt"/>
                      </a:endParaRPr>
                    </a:p>
                  </a:txBody>
                  <a:tcPr>
                    <a:lnL>
                      <a:noFill/>
                    </a:lnL>
                    <a:lnR>
                      <a:noFill/>
                    </a:lnR>
                    <a:lnT>
                      <a:noFill/>
                    </a:lnT>
                    <a:lnB>
                      <a:noFill/>
                    </a:lnB>
                    <a:lnTlToBr w="12700" cmpd="sng">
                      <a:noFill/>
                      <a:prstDash val="solid"/>
                    </a:lnTlToBr>
                    <a:lnBlToTr w="12700" cmpd="sng">
                      <a:noFill/>
                      <a:prstDash val="solid"/>
                    </a:lnBlToTr>
                  </a:tcPr>
                </a:tc>
                <a:tc>
                  <a:txBody>
                    <a:bodyPr/>
                    <a:lstStyle>
                      <a:lvl1pPr marL="0" algn="l" defTabSz="685800" rtl="0" eaLnBrk="1" latinLnBrk="0" hangingPunct="1">
                        <a:defRPr sz="1350" kern="1200">
                          <a:solidFill>
                            <a:schemeClr val="dk1"/>
                          </a:solidFill>
                          <a:latin typeface="Times New Roman"/>
                        </a:defRPr>
                      </a:lvl1pPr>
                      <a:lvl2pPr marL="342900" algn="l" defTabSz="685800" rtl="0" eaLnBrk="1" latinLnBrk="0" hangingPunct="1">
                        <a:defRPr sz="1350" kern="1200">
                          <a:solidFill>
                            <a:schemeClr val="dk1"/>
                          </a:solidFill>
                          <a:latin typeface="Times New Roman"/>
                        </a:defRPr>
                      </a:lvl2pPr>
                      <a:lvl3pPr marL="685800" algn="l" defTabSz="685800" rtl="0" eaLnBrk="1" latinLnBrk="0" hangingPunct="1">
                        <a:defRPr sz="1350" kern="1200">
                          <a:solidFill>
                            <a:schemeClr val="dk1"/>
                          </a:solidFill>
                          <a:latin typeface="Times New Roman"/>
                        </a:defRPr>
                      </a:lvl3pPr>
                      <a:lvl4pPr marL="1028700" algn="l" defTabSz="685800" rtl="0" eaLnBrk="1" latinLnBrk="0" hangingPunct="1">
                        <a:defRPr sz="1350" kern="1200">
                          <a:solidFill>
                            <a:schemeClr val="dk1"/>
                          </a:solidFill>
                          <a:latin typeface="Times New Roman"/>
                        </a:defRPr>
                      </a:lvl4pPr>
                      <a:lvl5pPr marL="1371600" algn="l" defTabSz="685800" rtl="0" eaLnBrk="1" latinLnBrk="0" hangingPunct="1">
                        <a:defRPr sz="1350" kern="1200">
                          <a:solidFill>
                            <a:schemeClr val="dk1"/>
                          </a:solidFill>
                          <a:latin typeface="Times New Roman"/>
                        </a:defRPr>
                      </a:lvl5pPr>
                      <a:lvl6pPr marL="1714500" algn="l" defTabSz="685800" rtl="0" eaLnBrk="1" latinLnBrk="0" hangingPunct="1">
                        <a:defRPr sz="1350" kern="1200">
                          <a:solidFill>
                            <a:schemeClr val="dk1"/>
                          </a:solidFill>
                          <a:latin typeface="Times New Roman"/>
                        </a:defRPr>
                      </a:lvl6pPr>
                      <a:lvl7pPr marL="2057400" algn="l" defTabSz="685800" rtl="0" eaLnBrk="1" latinLnBrk="0" hangingPunct="1">
                        <a:defRPr sz="1350" kern="1200">
                          <a:solidFill>
                            <a:schemeClr val="dk1"/>
                          </a:solidFill>
                          <a:latin typeface="Times New Roman"/>
                        </a:defRPr>
                      </a:lvl7pPr>
                      <a:lvl8pPr marL="2400300" algn="l" defTabSz="685800" rtl="0" eaLnBrk="1" latinLnBrk="0" hangingPunct="1">
                        <a:defRPr sz="1350" kern="1200">
                          <a:solidFill>
                            <a:schemeClr val="dk1"/>
                          </a:solidFill>
                          <a:latin typeface="Times New Roman"/>
                        </a:defRPr>
                      </a:lvl8pPr>
                      <a:lvl9pPr marL="2743200" algn="l" defTabSz="685800" rtl="0" eaLnBrk="1" latinLnBrk="0" hangingPunct="1">
                        <a:defRPr sz="1350" kern="1200">
                          <a:solidFill>
                            <a:schemeClr val="dk1"/>
                          </a:solidFill>
                          <a:latin typeface="Times New Roman"/>
                        </a:defRPr>
                      </a:lvl9pPr>
                    </a:lstStyle>
                    <a:p>
                      <a:pPr algn="l"/>
                      <a:r>
                        <a:rPr lang="en-GB" sz="1400" noProof="0" dirty="0" smtClean="0">
                          <a:latin typeface="+mj-lt"/>
                        </a:rPr>
                        <a:t>PSA 10-20 ng/mL</a:t>
                      </a:r>
                      <a:endParaRPr lang="en-GB" sz="1400" baseline="0" noProof="0" dirty="0" smtClean="0">
                        <a:latin typeface="+mj-lt"/>
                      </a:endParaRPr>
                    </a:p>
                    <a:p>
                      <a:pPr algn="l"/>
                      <a:r>
                        <a:rPr lang="en-GB" sz="1400" baseline="0" noProof="0" dirty="0" smtClean="0">
                          <a:latin typeface="+mj-lt"/>
                        </a:rPr>
                        <a:t>GS 7 </a:t>
                      </a:r>
                    </a:p>
                    <a:p>
                      <a:pPr algn="l"/>
                      <a:r>
                        <a:rPr lang="en-GB" sz="1400" baseline="0" noProof="0" dirty="0" smtClean="0">
                          <a:latin typeface="+mj-lt"/>
                        </a:rPr>
                        <a:t>cT2b</a:t>
                      </a:r>
                      <a:endParaRPr lang="en-GB" sz="1400" noProof="0" dirty="0">
                        <a:latin typeface="+mj-lt"/>
                      </a:endParaRPr>
                    </a:p>
                  </a:txBody>
                  <a:tcPr>
                    <a:lnL>
                      <a:noFill/>
                    </a:lnL>
                    <a:lnR>
                      <a:noFill/>
                    </a:lnR>
                    <a:lnT>
                      <a:noFill/>
                    </a:lnT>
                    <a:lnB>
                      <a:noFill/>
                    </a:lnB>
                    <a:lnTlToBr w="12700" cmpd="sng">
                      <a:noFill/>
                      <a:prstDash val="solid"/>
                    </a:lnTlToBr>
                    <a:lnBlToTr w="12700" cmpd="sng">
                      <a:noFill/>
                      <a:prstDash val="solid"/>
                    </a:lnBlToTr>
                  </a:tcPr>
                </a:tc>
                <a:tc>
                  <a:txBody>
                    <a:bodyPr/>
                    <a:lstStyle>
                      <a:lvl1pPr marL="0" algn="l" defTabSz="685800" rtl="0" eaLnBrk="1" latinLnBrk="0" hangingPunct="1">
                        <a:defRPr sz="1350" kern="1200">
                          <a:solidFill>
                            <a:schemeClr val="dk1"/>
                          </a:solidFill>
                          <a:latin typeface="Times New Roman"/>
                        </a:defRPr>
                      </a:lvl1pPr>
                      <a:lvl2pPr marL="342900" algn="l" defTabSz="685800" rtl="0" eaLnBrk="1" latinLnBrk="0" hangingPunct="1">
                        <a:defRPr sz="1350" kern="1200">
                          <a:solidFill>
                            <a:schemeClr val="dk1"/>
                          </a:solidFill>
                          <a:latin typeface="Times New Roman"/>
                        </a:defRPr>
                      </a:lvl2pPr>
                      <a:lvl3pPr marL="685800" algn="l" defTabSz="685800" rtl="0" eaLnBrk="1" latinLnBrk="0" hangingPunct="1">
                        <a:defRPr sz="1350" kern="1200">
                          <a:solidFill>
                            <a:schemeClr val="dk1"/>
                          </a:solidFill>
                          <a:latin typeface="Times New Roman"/>
                        </a:defRPr>
                      </a:lvl3pPr>
                      <a:lvl4pPr marL="1028700" algn="l" defTabSz="685800" rtl="0" eaLnBrk="1" latinLnBrk="0" hangingPunct="1">
                        <a:defRPr sz="1350" kern="1200">
                          <a:solidFill>
                            <a:schemeClr val="dk1"/>
                          </a:solidFill>
                          <a:latin typeface="Times New Roman"/>
                        </a:defRPr>
                      </a:lvl4pPr>
                      <a:lvl5pPr marL="1371600" algn="l" defTabSz="685800" rtl="0" eaLnBrk="1" latinLnBrk="0" hangingPunct="1">
                        <a:defRPr sz="1350" kern="1200">
                          <a:solidFill>
                            <a:schemeClr val="dk1"/>
                          </a:solidFill>
                          <a:latin typeface="Times New Roman"/>
                        </a:defRPr>
                      </a:lvl5pPr>
                      <a:lvl6pPr marL="1714500" algn="l" defTabSz="685800" rtl="0" eaLnBrk="1" latinLnBrk="0" hangingPunct="1">
                        <a:defRPr sz="1350" kern="1200">
                          <a:solidFill>
                            <a:schemeClr val="dk1"/>
                          </a:solidFill>
                          <a:latin typeface="Times New Roman"/>
                        </a:defRPr>
                      </a:lvl6pPr>
                      <a:lvl7pPr marL="2057400" algn="l" defTabSz="685800" rtl="0" eaLnBrk="1" latinLnBrk="0" hangingPunct="1">
                        <a:defRPr sz="1350" kern="1200">
                          <a:solidFill>
                            <a:schemeClr val="dk1"/>
                          </a:solidFill>
                          <a:latin typeface="Times New Roman"/>
                        </a:defRPr>
                      </a:lvl7pPr>
                      <a:lvl8pPr marL="2400300" algn="l" defTabSz="685800" rtl="0" eaLnBrk="1" latinLnBrk="0" hangingPunct="1">
                        <a:defRPr sz="1350" kern="1200">
                          <a:solidFill>
                            <a:schemeClr val="dk1"/>
                          </a:solidFill>
                          <a:latin typeface="Times New Roman"/>
                        </a:defRPr>
                      </a:lvl8pPr>
                      <a:lvl9pPr marL="2743200" algn="l" defTabSz="685800" rtl="0" eaLnBrk="1" latinLnBrk="0" hangingPunct="1">
                        <a:defRPr sz="1350" kern="1200">
                          <a:solidFill>
                            <a:schemeClr val="dk1"/>
                          </a:solidFill>
                          <a:latin typeface="Times New Roman"/>
                        </a:defRPr>
                      </a:lvl9pPr>
                    </a:lstStyle>
                    <a:p>
                      <a:pPr algn="l"/>
                      <a:r>
                        <a:rPr lang="en-GB" sz="1400" noProof="0" dirty="0" smtClean="0">
                          <a:latin typeface="+mj-lt"/>
                        </a:rPr>
                        <a:t>PSA &gt; 20 ng/mL </a:t>
                      </a:r>
                    </a:p>
                    <a:p>
                      <a:pPr algn="l"/>
                      <a:r>
                        <a:rPr lang="en-GB" sz="1400" noProof="0" dirty="0" err="1" smtClean="0">
                          <a:latin typeface="+mj-lt"/>
                        </a:rPr>
                        <a:t>GS</a:t>
                      </a:r>
                      <a:r>
                        <a:rPr lang="en-GB" sz="1400" noProof="0" dirty="0" smtClean="0">
                          <a:latin typeface="+mj-lt"/>
                        </a:rPr>
                        <a:t> &gt; 7 </a:t>
                      </a:r>
                    </a:p>
                    <a:p>
                      <a:pPr algn="l"/>
                      <a:r>
                        <a:rPr lang="en-GB" sz="1400" noProof="0" dirty="0" smtClean="0">
                          <a:latin typeface="+mj-lt"/>
                        </a:rPr>
                        <a:t>cT2c</a:t>
                      </a:r>
                      <a:endParaRPr lang="en-GB" sz="1400" noProof="0" dirty="0">
                        <a:latin typeface="+mj-lt"/>
                      </a:endParaRPr>
                    </a:p>
                  </a:txBody>
                  <a:tcPr>
                    <a:lnL>
                      <a:noFill/>
                    </a:lnL>
                    <a:lnR>
                      <a:noFill/>
                    </a:lnR>
                    <a:lnT>
                      <a:noFill/>
                    </a:lnT>
                    <a:lnB>
                      <a:noFill/>
                    </a:lnB>
                    <a:lnTlToBr w="12700" cmpd="sng">
                      <a:noFill/>
                      <a:prstDash val="solid"/>
                    </a:lnTlToBr>
                    <a:lnBlToTr w="12700" cmpd="sng">
                      <a:noFill/>
                      <a:prstDash val="solid"/>
                    </a:lnBlToTr>
                  </a:tcPr>
                </a:tc>
                <a:tc>
                  <a:txBody>
                    <a:bodyPr/>
                    <a:lstStyle>
                      <a:lvl1pPr marL="0" algn="l" defTabSz="685800" rtl="0" eaLnBrk="1" latinLnBrk="0" hangingPunct="1">
                        <a:defRPr sz="1350" kern="1200">
                          <a:solidFill>
                            <a:schemeClr val="dk1"/>
                          </a:solidFill>
                          <a:latin typeface="Times New Roman"/>
                        </a:defRPr>
                      </a:lvl1pPr>
                      <a:lvl2pPr marL="342900" algn="l" defTabSz="685800" rtl="0" eaLnBrk="1" latinLnBrk="0" hangingPunct="1">
                        <a:defRPr sz="1350" kern="1200">
                          <a:solidFill>
                            <a:schemeClr val="dk1"/>
                          </a:solidFill>
                          <a:latin typeface="Times New Roman"/>
                        </a:defRPr>
                      </a:lvl2pPr>
                      <a:lvl3pPr marL="685800" algn="l" defTabSz="685800" rtl="0" eaLnBrk="1" latinLnBrk="0" hangingPunct="1">
                        <a:defRPr sz="1350" kern="1200">
                          <a:solidFill>
                            <a:schemeClr val="dk1"/>
                          </a:solidFill>
                          <a:latin typeface="Times New Roman"/>
                        </a:defRPr>
                      </a:lvl3pPr>
                      <a:lvl4pPr marL="1028700" algn="l" defTabSz="685800" rtl="0" eaLnBrk="1" latinLnBrk="0" hangingPunct="1">
                        <a:defRPr sz="1350" kern="1200">
                          <a:solidFill>
                            <a:schemeClr val="dk1"/>
                          </a:solidFill>
                          <a:latin typeface="Times New Roman"/>
                        </a:defRPr>
                      </a:lvl4pPr>
                      <a:lvl5pPr marL="1371600" algn="l" defTabSz="685800" rtl="0" eaLnBrk="1" latinLnBrk="0" hangingPunct="1">
                        <a:defRPr sz="1350" kern="1200">
                          <a:solidFill>
                            <a:schemeClr val="dk1"/>
                          </a:solidFill>
                          <a:latin typeface="Times New Roman"/>
                        </a:defRPr>
                      </a:lvl5pPr>
                      <a:lvl6pPr marL="1714500" algn="l" defTabSz="685800" rtl="0" eaLnBrk="1" latinLnBrk="0" hangingPunct="1">
                        <a:defRPr sz="1350" kern="1200">
                          <a:solidFill>
                            <a:schemeClr val="dk1"/>
                          </a:solidFill>
                          <a:latin typeface="Times New Roman"/>
                        </a:defRPr>
                      </a:lvl6pPr>
                      <a:lvl7pPr marL="2057400" algn="l" defTabSz="685800" rtl="0" eaLnBrk="1" latinLnBrk="0" hangingPunct="1">
                        <a:defRPr sz="1350" kern="1200">
                          <a:solidFill>
                            <a:schemeClr val="dk1"/>
                          </a:solidFill>
                          <a:latin typeface="Times New Roman"/>
                        </a:defRPr>
                      </a:lvl7pPr>
                      <a:lvl8pPr marL="2400300" algn="l" defTabSz="685800" rtl="0" eaLnBrk="1" latinLnBrk="0" hangingPunct="1">
                        <a:defRPr sz="1350" kern="1200">
                          <a:solidFill>
                            <a:schemeClr val="dk1"/>
                          </a:solidFill>
                          <a:latin typeface="Times New Roman"/>
                        </a:defRPr>
                      </a:lvl8pPr>
                      <a:lvl9pPr marL="2743200" algn="l" defTabSz="685800" rtl="0" eaLnBrk="1" latinLnBrk="0" hangingPunct="1">
                        <a:defRPr sz="1350" kern="1200">
                          <a:solidFill>
                            <a:schemeClr val="dk1"/>
                          </a:solidFill>
                          <a:latin typeface="Times New Roman"/>
                        </a:defRPr>
                      </a:lvl9pPr>
                    </a:lstStyle>
                    <a:p>
                      <a:pPr algn="l"/>
                      <a:r>
                        <a:rPr lang="en-GB" sz="1400" noProof="0" dirty="0" smtClean="0">
                          <a:latin typeface="+mj-lt"/>
                        </a:rPr>
                        <a:t>Any PSA</a:t>
                      </a:r>
                    </a:p>
                    <a:p>
                      <a:pPr algn="l"/>
                      <a:r>
                        <a:rPr lang="en-GB" sz="1400" noProof="0" dirty="0" smtClean="0">
                          <a:latin typeface="+mj-lt"/>
                        </a:rPr>
                        <a:t>Any</a:t>
                      </a:r>
                      <a:r>
                        <a:rPr lang="en-GB" sz="1400" baseline="0" noProof="0" dirty="0" smtClean="0">
                          <a:latin typeface="+mj-lt"/>
                        </a:rPr>
                        <a:t> GS</a:t>
                      </a:r>
                    </a:p>
                    <a:p>
                      <a:pPr algn="l"/>
                      <a:r>
                        <a:rPr lang="en-GB" sz="1400" baseline="0" noProof="0" dirty="0" smtClean="0">
                          <a:latin typeface="+mj-lt"/>
                        </a:rPr>
                        <a:t>cT3-4 or cN+</a:t>
                      </a:r>
                      <a:endParaRPr lang="en-GB" sz="1400" noProof="0" dirty="0">
                        <a:latin typeface="+mj-lt"/>
                      </a:endParaRPr>
                    </a:p>
                  </a:txBody>
                  <a:tcPr>
                    <a:lnL>
                      <a:noFill/>
                    </a:lnL>
                    <a:lnR>
                      <a:noFill/>
                    </a:lnR>
                    <a:lnT>
                      <a:noFill/>
                    </a:lnT>
                    <a:lnB>
                      <a:noFill/>
                    </a:lnB>
                    <a:lnTlToBr w="12700" cmpd="sng">
                      <a:noFill/>
                      <a:prstDash val="solid"/>
                    </a:lnTlToBr>
                    <a:lnBlToTr w="12700" cmpd="sng">
                      <a:noFill/>
                      <a:prstDash val="solid"/>
                    </a:lnBlToTr>
                  </a:tcPr>
                </a:tc>
              </a:tr>
              <a:tr h="581238">
                <a:tc>
                  <a:txBody>
                    <a:bodyPr/>
                    <a:lstStyle>
                      <a:lvl1pPr marL="0" algn="l" defTabSz="685800" rtl="0" eaLnBrk="1" latinLnBrk="0" hangingPunct="1">
                        <a:defRPr sz="1350" kern="1200">
                          <a:solidFill>
                            <a:schemeClr val="dk1"/>
                          </a:solidFill>
                          <a:latin typeface="Times New Roman"/>
                        </a:defRPr>
                      </a:lvl1pPr>
                      <a:lvl2pPr marL="342900" algn="l" defTabSz="685800" rtl="0" eaLnBrk="1" latinLnBrk="0" hangingPunct="1">
                        <a:defRPr sz="1350" kern="1200">
                          <a:solidFill>
                            <a:schemeClr val="dk1"/>
                          </a:solidFill>
                          <a:latin typeface="Times New Roman"/>
                        </a:defRPr>
                      </a:lvl2pPr>
                      <a:lvl3pPr marL="685800" algn="l" defTabSz="685800" rtl="0" eaLnBrk="1" latinLnBrk="0" hangingPunct="1">
                        <a:defRPr sz="1350" kern="1200">
                          <a:solidFill>
                            <a:schemeClr val="dk1"/>
                          </a:solidFill>
                          <a:latin typeface="Times New Roman"/>
                        </a:defRPr>
                      </a:lvl3pPr>
                      <a:lvl4pPr marL="1028700" algn="l" defTabSz="685800" rtl="0" eaLnBrk="1" latinLnBrk="0" hangingPunct="1">
                        <a:defRPr sz="1350" kern="1200">
                          <a:solidFill>
                            <a:schemeClr val="dk1"/>
                          </a:solidFill>
                          <a:latin typeface="Times New Roman"/>
                        </a:defRPr>
                      </a:lvl4pPr>
                      <a:lvl5pPr marL="1371600" algn="l" defTabSz="685800" rtl="0" eaLnBrk="1" latinLnBrk="0" hangingPunct="1">
                        <a:defRPr sz="1350" kern="1200">
                          <a:solidFill>
                            <a:schemeClr val="dk1"/>
                          </a:solidFill>
                          <a:latin typeface="Times New Roman"/>
                        </a:defRPr>
                      </a:lvl5pPr>
                      <a:lvl6pPr marL="1714500" algn="l" defTabSz="685800" rtl="0" eaLnBrk="1" latinLnBrk="0" hangingPunct="1">
                        <a:defRPr sz="1350" kern="1200">
                          <a:solidFill>
                            <a:schemeClr val="dk1"/>
                          </a:solidFill>
                          <a:latin typeface="Times New Roman"/>
                        </a:defRPr>
                      </a:lvl6pPr>
                      <a:lvl7pPr marL="2057400" algn="l" defTabSz="685800" rtl="0" eaLnBrk="1" latinLnBrk="0" hangingPunct="1">
                        <a:defRPr sz="1350" kern="1200">
                          <a:solidFill>
                            <a:schemeClr val="dk1"/>
                          </a:solidFill>
                          <a:latin typeface="Times New Roman"/>
                        </a:defRPr>
                      </a:lvl7pPr>
                      <a:lvl8pPr marL="2400300" algn="l" defTabSz="685800" rtl="0" eaLnBrk="1" latinLnBrk="0" hangingPunct="1">
                        <a:defRPr sz="1350" kern="1200">
                          <a:solidFill>
                            <a:schemeClr val="dk1"/>
                          </a:solidFill>
                          <a:latin typeface="Times New Roman"/>
                        </a:defRPr>
                      </a:lvl8pPr>
                      <a:lvl9pPr marL="2743200" algn="l" defTabSz="685800" rtl="0" eaLnBrk="1" latinLnBrk="0" hangingPunct="1">
                        <a:defRPr sz="1350" kern="1200">
                          <a:solidFill>
                            <a:schemeClr val="dk1"/>
                          </a:solidFill>
                          <a:latin typeface="Times New Roman"/>
                        </a:defRPr>
                      </a:lvl9pPr>
                    </a:lstStyle>
                    <a:p>
                      <a:pPr algn="l"/>
                      <a:endParaRPr lang="en-GB" sz="1400" noProof="0" dirty="0">
                        <a:latin typeface="+mj-lt"/>
                      </a:endParaRPr>
                    </a:p>
                  </a:txBody>
                  <a:tcPr>
                    <a:lnL>
                      <a:noFill/>
                    </a:lnL>
                    <a:lnR>
                      <a:noFill/>
                    </a:lnR>
                    <a:lnT>
                      <a:noFill/>
                    </a:lnT>
                    <a:lnB>
                      <a:noFill/>
                    </a:lnB>
                    <a:lnTlToBr w="12700" cmpd="sng">
                      <a:noFill/>
                      <a:prstDash val="solid"/>
                    </a:lnTlToBr>
                    <a:lnBlToTr w="12700" cmpd="sng">
                      <a:noFill/>
                      <a:prstDash val="solid"/>
                    </a:lnBlToTr>
                  </a:tcPr>
                </a:tc>
                <a:tc gridSpan="3">
                  <a:txBody>
                    <a:bodyPr/>
                    <a:lstStyle>
                      <a:lvl1pPr marL="0" algn="l" defTabSz="685800" rtl="0" eaLnBrk="1" latinLnBrk="0" hangingPunct="1">
                        <a:defRPr sz="1350" kern="1200">
                          <a:solidFill>
                            <a:schemeClr val="dk1"/>
                          </a:solidFill>
                          <a:latin typeface="Times New Roman"/>
                        </a:defRPr>
                      </a:lvl1pPr>
                      <a:lvl2pPr marL="342900" algn="l" defTabSz="685800" rtl="0" eaLnBrk="1" latinLnBrk="0" hangingPunct="1">
                        <a:defRPr sz="1350" kern="1200">
                          <a:solidFill>
                            <a:schemeClr val="dk1"/>
                          </a:solidFill>
                          <a:latin typeface="Times New Roman"/>
                        </a:defRPr>
                      </a:lvl2pPr>
                      <a:lvl3pPr marL="685800" algn="l" defTabSz="685800" rtl="0" eaLnBrk="1" latinLnBrk="0" hangingPunct="1">
                        <a:defRPr sz="1350" kern="1200">
                          <a:solidFill>
                            <a:schemeClr val="dk1"/>
                          </a:solidFill>
                          <a:latin typeface="Times New Roman"/>
                        </a:defRPr>
                      </a:lvl3pPr>
                      <a:lvl4pPr marL="1028700" algn="l" defTabSz="685800" rtl="0" eaLnBrk="1" latinLnBrk="0" hangingPunct="1">
                        <a:defRPr sz="1350" kern="1200">
                          <a:solidFill>
                            <a:schemeClr val="dk1"/>
                          </a:solidFill>
                          <a:latin typeface="Times New Roman"/>
                        </a:defRPr>
                      </a:lvl4pPr>
                      <a:lvl5pPr marL="1371600" algn="l" defTabSz="685800" rtl="0" eaLnBrk="1" latinLnBrk="0" hangingPunct="1">
                        <a:defRPr sz="1350" kern="1200">
                          <a:solidFill>
                            <a:schemeClr val="dk1"/>
                          </a:solidFill>
                          <a:latin typeface="Times New Roman"/>
                        </a:defRPr>
                      </a:lvl5pPr>
                      <a:lvl6pPr marL="1714500" algn="l" defTabSz="685800" rtl="0" eaLnBrk="1" latinLnBrk="0" hangingPunct="1">
                        <a:defRPr sz="1350" kern="1200">
                          <a:solidFill>
                            <a:schemeClr val="dk1"/>
                          </a:solidFill>
                          <a:latin typeface="Times New Roman"/>
                        </a:defRPr>
                      </a:lvl6pPr>
                      <a:lvl7pPr marL="2057400" algn="l" defTabSz="685800" rtl="0" eaLnBrk="1" latinLnBrk="0" hangingPunct="1">
                        <a:defRPr sz="1350" kern="1200">
                          <a:solidFill>
                            <a:schemeClr val="dk1"/>
                          </a:solidFill>
                          <a:latin typeface="Times New Roman"/>
                        </a:defRPr>
                      </a:lvl7pPr>
                      <a:lvl8pPr marL="2400300" algn="l" defTabSz="685800" rtl="0" eaLnBrk="1" latinLnBrk="0" hangingPunct="1">
                        <a:defRPr sz="1350" kern="1200">
                          <a:solidFill>
                            <a:schemeClr val="dk1"/>
                          </a:solidFill>
                          <a:latin typeface="Times New Roman"/>
                        </a:defRPr>
                      </a:lvl8pPr>
                      <a:lvl9pPr marL="2743200" algn="l" defTabSz="685800" rtl="0" eaLnBrk="1" latinLnBrk="0" hangingPunct="1">
                        <a:defRPr sz="1350" kern="1200">
                          <a:solidFill>
                            <a:schemeClr val="dk1"/>
                          </a:solidFill>
                          <a:latin typeface="Times New Roman"/>
                        </a:defRPr>
                      </a:lvl9pPr>
                    </a:lstStyle>
                    <a:p>
                      <a:pPr algn="ctr">
                        <a:lnSpc>
                          <a:spcPct val="150000"/>
                        </a:lnSpc>
                      </a:pPr>
                      <a:r>
                        <a:rPr lang="en-GB" sz="1400" b="1" noProof="0" dirty="0" smtClean="0">
                          <a:latin typeface="+mj-lt"/>
                        </a:rPr>
                        <a:t>Localised</a:t>
                      </a:r>
                      <a:endParaRPr lang="en-GB" sz="1400" b="1" noProof="0" dirty="0">
                        <a:latin typeface="+mj-lt"/>
                      </a:endParaRPr>
                    </a:p>
                  </a:txBody>
                  <a:tcPr marT="137160">
                    <a:lnL>
                      <a:noFill/>
                    </a:lnL>
                    <a:lnR>
                      <a:noFill/>
                    </a:lnR>
                    <a:lnT>
                      <a:noFill/>
                    </a:lnT>
                    <a:lnB>
                      <a:noFill/>
                    </a:lnB>
                    <a:lnTlToBr w="12700" cmpd="sng">
                      <a:noFill/>
                      <a:prstDash val="solid"/>
                    </a:lnTlToBr>
                    <a:lnBlToTr w="12700" cmpd="sng">
                      <a:noFill/>
                      <a:prstDash val="solid"/>
                    </a:lnBlToTr>
                  </a:tcPr>
                </a:tc>
                <a:tc hMerge="1">
                  <a:txBody>
                    <a:bodyPr/>
                    <a:lstStyle/>
                    <a:p>
                      <a:endParaRPr lang="en-US" dirty="0"/>
                    </a:p>
                  </a:txBody>
                  <a:tcPr/>
                </a:tc>
                <a:tc hMerge="1">
                  <a:txBody>
                    <a:bodyPr/>
                    <a:lstStyle/>
                    <a:p>
                      <a:endParaRPr lang="en-US" dirty="0"/>
                    </a:p>
                  </a:txBody>
                  <a:tcPr/>
                </a:tc>
                <a:tc>
                  <a:txBody>
                    <a:bodyPr/>
                    <a:lstStyle>
                      <a:lvl1pPr marL="0" algn="l" defTabSz="685800" rtl="0" eaLnBrk="1" latinLnBrk="0" hangingPunct="1">
                        <a:defRPr sz="1350" kern="1200">
                          <a:solidFill>
                            <a:schemeClr val="dk1"/>
                          </a:solidFill>
                          <a:latin typeface="Times New Roman"/>
                        </a:defRPr>
                      </a:lvl1pPr>
                      <a:lvl2pPr marL="342900" algn="l" defTabSz="685800" rtl="0" eaLnBrk="1" latinLnBrk="0" hangingPunct="1">
                        <a:defRPr sz="1350" kern="1200">
                          <a:solidFill>
                            <a:schemeClr val="dk1"/>
                          </a:solidFill>
                          <a:latin typeface="Times New Roman"/>
                        </a:defRPr>
                      </a:lvl2pPr>
                      <a:lvl3pPr marL="685800" algn="l" defTabSz="685800" rtl="0" eaLnBrk="1" latinLnBrk="0" hangingPunct="1">
                        <a:defRPr sz="1350" kern="1200">
                          <a:solidFill>
                            <a:schemeClr val="dk1"/>
                          </a:solidFill>
                          <a:latin typeface="Times New Roman"/>
                        </a:defRPr>
                      </a:lvl3pPr>
                      <a:lvl4pPr marL="1028700" algn="l" defTabSz="685800" rtl="0" eaLnBrk="1" latinLnBrk="0" hangingPunct="1">
                        <a:defRPr sz="1350" kern="1200">
                          <a:solidFill>
                            <a:schemeClr val="dk1"/>
                          </a:solidFill>
                          <a:latin typeface="Times New Roman"/>
                        </a:defRPr>
                      </a:lvl4pPr>
                      <a:lvl5pPr marL="1371600" algn="l" defTabSz="685800" rtl="0" eaLnBrk="1" latinLnBrk="0" hangingPunct="1">
                        <a:defRPr sz="1350" kern="1200">
                          <a:solidFill>
                            <a:schemeClr val="dk1"/>
                          </a:solidFill>
                          <a:latin typeface="Times New Roman"/>
                        </a:defRPr>
                      </a:lvl5pPr>
                      <a:lvl6pPr marL="1714500" algn="l" defTabSz="685800" rtl="0" eaLnBrk="1" latinLnBrk="0" hangingPunct="1">
                        <a:defRPr sz="1350" kern="1200">
                          <a:solidFill>
                            <a:schemeClr val="dk1"/>
                          </a:solidFill>
                          <a:latin typeface="Times New Roman"/>
                        </a:defRPr>
                      </a:lvl6pPr>
                      <a:lvl7pPr marL="2057400" algn="l" defTabSz="685800" rtl="0" eaLnBrk="1" latinLnBrk="0" hangingPunct="1">
                        <a:defRPr sz="1350" kern="1200">
                          <a:solidFill>
                            <a:schemeClr val="dk1"/>
                          </a:solidFill>
                          <a:latin typeface="Times New Roman"/>
                        </a:defRPr>
                      </a:lvl7pPr>
                      <a:lvl8pPr marL="2400300" algn="l" defTabSz="685800" rtl="0" eaLnBrk="1" latinLnBrk="0" hangingPunct="1">
                        <a:defRPr sz="1350" kern="1200">
                          <a:solidFill>
                            <a:schemeClr val="dk1"/>
                          </a:solidFill>
                          <a:latin typeface="Times New Roman"/>
                        </a:defRPr>
                      </a:lvl8pPr>
                      <a:lvl9pPr marL="2743200" algn="l" defTabSz="685800" rtl="0" eaLnBrk="1" latinLnBrk="0" hangingPunct="1">
                        <a:defRPr sz="1350" kern="1200">
                          <a:solidFill>
                            <a:schemeClr val="dk1"/>
                          </a:solidFill>
                          <a:latin typeface="Times New Roman"/>
                        </a:defRPr>
                      </a:lvl9pPr>
                    </a:lstStyle>
                    <a:p>
                      <a:pPr algn="l">
                        <a:lnSpc>
                          <a:spcPct val="100000"/>
                        </a:lnSpc>
                      </a:pPr>
                      <a:r>
                        <a:rPr lang="en-GB" sz="1400" b="1" noProof="0" dirty="0" smtClean="0">
                          <a:latin typeface="+mj-lt"/>
                        </a:rPr>
                        <a:t>Locally advanced</a:t>
                      </a:r>
                      <a:endParaRPr lang="en-GB" sz="1400" b="1" noProof="0" dirty="0">
                        <a:latin typeface="+mj-lt"/>
                      </a:endParaRPr>
                    </a:p>
                  </a:txBody>
                  <a:tcPr>
                    <a:lnL>
                      <a:noFill/>
                    </a:lnL>
                    <a:lnR>
                      <a:noFill/>
                    </a:lnR>
                    <a:lnT>
                      <a:noFill/>
                    </a:lnT>
                    <a:lnB>
                      <a:noFill/>
                    </a:lnB>
                    <a:lnTlToBr w="12700" cmpd="sng">
                      <a:noFill/>
                      <a:prstDash val="solid"/>
                    </a:lnTlToBr>
                    <a:lnBlToTr w="12700" cmpd="sng">
                      <a:noFill/>
                      <a:prstDash val="solid"/>
                    </a:lnBlToTr>
                  </a:tcPr>
                </a:tc>
              </a:tr>
            </a:tbl>
          </a:graphicData>
        </a:graphic>
      </p:graphicFrame>
    </p:spTree>
    <p:extLst>
      <p:ext uri="{BB962C8B-B14F-4D97-AF65-F5344CB8AC3E}">
        <p14:creationId xmlns:p14="http://schemas.microsoft.com/office/powerpoint/2010/main" val="194725420"/>
      </p:ext>
    </p:extLst>
  </p:cSld>
  <p:clrMapOvr>
    <a:masterClrMapping/>
  </p:clrMapOvr>
  <p:transition spd="slow">
    <p:push dir="u"/>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1" y="254828"/>
            <a:ext cx="7482839" cy="638348"/>
          </a:xfrm>
        </p:spPr>
        <p:txBody>
          <a:bodyPr>
            <a:noAutofit/>
          </a:bodyPr>
          <a:lstStyle/>
          <a:p>
            <a:r>
              <a:rPr lang="en-GB" sz="2900" b="1" dirty="0">
                <a:solidFill>
                  <a:schemeClr val="accent2">
                    <a:lumMod val="50000"/>
                  </a:schemeClr>
                </a:solidFill>
                <a:ea typeface="+mj-ea"/>
                <a:cs typeface="+mj-cs"/>
              </a:rPr>
              <a:t>NCCN Guidelines For </a:t>
            </a:r>
            <a:r>
              <a:rPr lang="en-GB" sz="2900" b="1" dirty="0" smtClean="0">
                <a:solidFill>
                  <a:schemeClr val="accent2">
                    <a:lumMod val="50000"/>
                  </a:schemeClr>
                </a:solidFill>
                <a:ea typeface="+mj-ea"/>
                <a:cs typeface="+mj-cs"/>
              </a:rPr>
              <a:t/>
            </a:r>
            <a:br>
              <a:rPr lang="en-GB" sz="2900" b="1" dirty="0" smtClean="0">
                <a:solidFill>
                  <a:schemeClr val="accent2">
                    <a:lumMod val="50000"/>
                  </a:schemeClr>
                </a:solidFill>
                <a:ea typeface="+mj-ea"/>
                <a:cs typeface="+mj-cs"/>
              </a:rPr>
            </a:br>
            <a:r>
              <a:rPr lang="en-GB" sz="2900" b="1" dirty="0" smtClean="0">
                <a:solidFill>
                  <a:schemeClr val="accent2">
                    <a:lumMod val="50000"/>
                  </a:schemeClr>
                </a:solidFill>
                <a:ea typeface="+mj-ea"/>
                <a:cs typeface="+mj-cs"/>
              </a:rPr>
              <a:t>Risk </a:t>
            </a:r>
            <a:r>
              <a:rPr lang="en-GB" sz="2900" b="1" dirty="0">
                <a:solidFill>
                  <a:schemeClr val="accent2">
                    <a:lumMod val="50000"/>
                  </a:schemeClr>
                </a:solidFill>
                <a:ea typeface="+mj-ea"/>
                <a:cs typeface="+mj-cs"/>
              </a:rPr>
              <a:t>Stratification</a:t>
            </a:r>
          </a:p>
        </p:txBody>
      </p:sp>
      <p:sp>
        <p:nvSpPr>
          <p:cNvPr id="7" name="TextBox 6"/>
          <p:cNvSpPr txBox="1"/>
          <p:nvPr/>
        </p:nvSpPr>
        <p:spPr>
          <a:xfrm>
            <a:off x="766625" y="6135753"/>
            <a:ext cx="7941097" cy="276999"/>
          </a:xfrm>
          <a:prstGeom prst="rect">
            <a:avLst/>
          </a:prstGeom>
          <a:noFill/>
        </p:spPr>
        <p:txBody>
          <a:bodyPr wrap="square" rtlCol="0">
            <a:spAutoFit/>
          </a:bodyPr>
          <a:lstStyle/>
          <a:p>
            <a:pPr lvl="0" defTabSz="457200">
              <a:defRPr/>
            </a:pPr>
            <a:r>
              <a:rPr lang="en-GB" sz="1200" kern="0" dirty="0" smtClean="0"/>
              <a:t>GS, Gleason score; PSA, prostate-specific antigen.</a:t>
            </a:r>
            <a:endParaRPr lang="en-GB" sz="1200" kern="0" dirty="0"/>
          </a:p>
        </p:txBody>
      </p:sp>
      <p:sp>
        <p:nvSpPr>
          <p:cNvPr id="9" name="TextBox 8"/>
          <p:cNvSpPr txBox="1"/>
          <p:nvPr/>
        </p:nvSpPr>
        <p:spPr>
          <a:xfrm>
            <a:off x="766625" y="882909"/>
            <a:ext cx="7788414" cy="584775"/>
          </a:xfrm>
          <a:prstGeom prst="rect">
            <a:avLst/>
          </a:prstGeom>
          <a:noFill/>
        </p:spPr>
        <p:txBody>
          <a:bodyPr wrap="square" rtlCol="0">
            <a:spAutoFit/>
          </a:bodyPr>
          <a:lstStyle/>
          <a:p>
            <a:pPr algn="ctr"/>
            <a:r>
              <a:rPr lang="en-GB" sz="1600" b="1" dirty="0" smtClean="0"/>
              <a:t>NCCN risk groups for biochemical recurrence of localised,</a:t>
            </a:r>
          </a:p>
          <a:p>
            <a:pPr algn="ctr"/>
            <a:r>
              <a:rPr lang="en-GB" sz="1600" b="1" dirty="0" smtClean="0"/>
              <a:t>locally advanced and metastatic prostate cancer</a:t>
            </a:r>
            <a:r>
              <a:rPr lang="en-GB" sz="1600" b="1" baseline="30000" dirty="0" smtClean="0"/>
              <a:t>1</a:t>
            </a:r>
            <a:endParaRPr lang="en-GB" sz="1600" b="1" baseline="30000" dirty="0"/>
          </a:p>
        </p:txBody>
      </p:sp>
      <p:sp>
        <p:nvSpPr>
          <p:cNvPr id="13" name="TextBox 12"/>
          <p:cNvSpPr txBox="1"/>
          <p:nvPr/>
        </p:nvSpPr>
        <p:spPr>
          <a:xfrm>
            <a:off x="6096001" y="6168976"/>
            <a:ext cx="2435406" cy="246221"/>
          </a:xfrm>
          <a:prstGeom prst="rect">
            <a:avLst/>
          </a:prstGeom>
          <a:noFill/>
        </p:spPr>
        <p:txBody>
          <a:bodyPr wrap="square" rtlCol="0">
            <a:spAutoFit/>
          </a:bodyPr>
          <a:lstStyle/>
          <a:p>
            <a:pPr algn="r"/>
            <a:r>
              <a:rPr lang="en-GB" sz="1000" dirty="0" smtClean="0"/>
              <a:t>Adapted from </a:t>
            </a:r>
            <a:r>
              <a:rPr lang="en-GB" sz="1000" dirty="0">
                <a:cs typeface="Arial"/>
              </a:rPr>
              <a:t>NCCN Guidelines</a:t>
            </a:r>
            <a:r>
              <a:rPr lang="en-GB" sz="1000" dirty="0" smtClean="0"/>
              <a:t>, 2016</a:t>
            </a:r>
            <a:r>
              <a:rPr lang="en-GB" sz="1000" baseline="30000" dirty="0" smtClean="0"/>
              <a:t>1</a:t>
            </a:r>
            <a:endParaRPr lang="en-GB" sz="1000" baseline="30000" dirty="0"/>
          </a:p>
        </p:txBody>
      </p:sp>
      <p:sp>
        <p:nvSpPr>
          <p:cNvPr id="10" name="Text Box 139"/>
          <p:cNvSpPr txBox="1">
            <a:spLocks noChangeArrowheads="1"/>
          </p:cNvSpPr>
          <p:nvPr/>
        </p:nvSpPr>
        <p:spPr bwMode="auto">
          <a:xfrm>
            <a:off x="88650" y="6382771"/>
            <a:ext cx="730346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Lst>
        </p:spPr>
        <p:txBody>
          <a:bodyPr wrap="square" anchor="b">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marL="228600" lvl="0" indent="-228600">
              <a:buFont typeface="+mj-lt"/>
              <a:buAutoNum type="arabicPeriod"/>
              <a:defRPr/>
            </a:pPr>
            <a:r>
              <a:rPr lang="en-GB" sz="800" dirty="0" smtClean="0">
                <a:latin typeface="+mn-lt"/>
                <a:cs typeface="Arial"/>
              </a:rPr>
              <a:t>Coit DG, et al. </a:t>
            </a:r>
            <a:r>
              <a:rPr lang="en-GB" sz="800" i="1" dirty="0" smtClean="0">
                <a:latin typeface="+mn-lt"/>
                <a:cs typeface="Arial"/>
              </a:rPr>
              <a:t>J Natl Compr Canc Netw. </a:t>
            </a:r>
            <a:r>
              <a:rPr lang="en-GB" sz="800" dirty="0" smtClean="0">
                <a:latin typeface="+mn-lt"/>
                <a:cs typeface="Arial"/>
              </a:rPr>
              <a:t>2016;14(4):450-473.</a:t>
            </a:r>
            <a:endParaRPr lang="en-GB" sz="800" dirty="0">
              <a:latin typeface="+mn-lt"/>
            </a:endParaRPr>
          </a:p>
        </p:txBody>
      </p:sp>
      <p:sp>
        <p:nvSpPr>
          <p:cNvPr id="15" name="Pentagon 14"/>
          <p:cNvSpPr/>
          <p:nvPr/>
        </p:nvSpPr>
        <p:spPr>
          <a:xfrm>
            <a:off x="-43103" y="1020483"/>
            <a:ext cx="696685" cy="387508"/>
          </a:xfrm>
          <a:prstGeom prst="homePlate">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10800000" scaled="1"/>
            <a:tileRect/>
          </a:gradFill>
          <a:ln>
            <a:no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sz="1600" dirty="0"/>
          </a:p>
        </p:txBody>
      </p:sp>
      <p:sp>
        <p:nvSpPr>
          <p:cNvPr id="16" name="TextBox 15"/>
          <p:cNvSpPr txBox="1"/>
          <p:nvPr/>
        </p:nvSpPr>
        <p:spPr>
          <a:xfrm>
            <a:off x="-27384" y="1044960"/>
            <a:ext cx="457285" cy="338554"/>
          </a:xfrm>
          <a:prstGeom prst="rect">
            <a:avLst/>
          </a:prstGeom>
          <a:noFill/>
        </p:spPr>
        <p:txBody>
          <a:bodyPr wrap="none" rtlCol="0">
            <a:spAutoFit/>
          </a:bodyPr>
          <a:lstStyle/>
          <a:p>
            <a:r>
              <a:rPr lang="en-GB" sz="1600" spc="-38" dirty="0" smtClean="0">
                <a:solidFill>
                  <a:srgbClr val="A7381D"/>
                </a:solidFill>
                <a:ea typeface="+mj-ea"/>
                <a:cs typeface="+mj-cs"/>
              </a:rPr>
              <a:t>4/5</a:t>
            </a:r>
            <a:endParaRPr lang="en-GB" sz="1600" spc="-38" dirty="0">
              <a:solidFill>
                <a:srgbClr val="A7381D"/>
              </a:solidFill>
              <a:ea typeface="+mj-ea"/>
              <a:cs typeface="+mj-cs"/>
            </a:endParaRPr>
          </a:p>
        </p:txBody>
      </p:sp>
      <p:grpSp>
        <p:nvGrpSpPr>
          <p:cNvPr id="114" name="Group 113"/>
          <p:cNvGrpSpPr/>
          <p:nvPr/>
        </p:nvGrpSpPr>
        <p:grpSpPr>
          <a:xfrm>
            <a:off x="723900" y="1469971"/>
            <a:ext cx="7824788" cy="4650425"/>
            <a:chOff x="723900" y="1292223"/>
            <a:chExt cx="7824788" cy="4650425"/>
          </a:xfrm>
          <a:effectLst>
            <a:outerShdw blurRad="114300" dist="76200" dir="5400000" algn="ctr" rotWithShape="0">
              <a:srgbClr val="000000">
                <a:alpha val="29000"/>
              </a:srgbClr>
            </a:outerShdw>
          </a:effectLst>
        </p:grpSpPr>
        <p:sp>
          <p:nvSpPr>
            <p:cNvPr id="8" name="AutoShape 3"/>
            <p:cNvSpPr>
              <a:spLocks noChangeAspect="1" noChangeArrowheads="1" noTextEdit="1"/>
            </p:cNvSpPr>
            <p:nvPr/>
          </p:nvSpPr>
          <p:spPr bwMode="auto">
            <a:xfrm>
              <a:off x="752475" y="1292225"/>
              <a:ext cx="7796213" cy="4446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Rectangle 8"/>
            <p:cNvSpPr>
              <a:spLocks noChangeArrowheads="1"/>
            </p:cNvSpPr>
            <p:nvPr/>
          </p:nvSpPr>
          <p:spPr bwMode="auto">
            <a:xfrm>
              <a:off x="760413" y="1668463"/>
              <a:ext cx="1765300" cy="3052762"/>
            </a:xfrm>
            <a:prstGeom prst="rect">
              <a:avLst/>
            </a:prstGeom>
            <a:solidFill>
              <a:srgbClr val="FACAC7"/>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Rectangle 9"/>
            <p:cNvSpPr>
              <a:spLocks noChangeArrowheads="1"/>
            </p:cNvSpPr>
            <p:nvPr/>
          </p:nvSpPr>
          <p:spPr bwMode="auto">
            <a:xfrm>
              <a:off x="2525713" y="1668461"/>
              <a:ext cx="1212850" cy="1278399"/>
            </a:xfrm>
            <a:prstGeom prst="rect">
              <a:avLst/>
            </a:prstGeom>
            <a:solidFill>
              <a:srgbClr val="FACAC7"/>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Rectangle 10"/>
            <p:cNvSpPr>
              <a:spLocks noChangeArrowheads="1"/>
            </p:cNvSpPr>
            <p:nvPr/>
          </p:nvSpPr>
          <p:spPr bwMode="auto">
            <a:xfrm>
              <a:off x="3738563" y="1668463"/>
              <a:ext cx="4786313" cy="1277144"/>
            </a:xfrm>
            <a:prstGeom prst="rect">
              <a:avLst/>
            </a:prstGeom>
            <a:solidFill>
              <a:srgbClr val="FACAC7"/>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Rectangle 11"/>
            <p:cNvSpPr>
              <a:spLocks noChangeArrowheads="1"/>
            </p:cNvSpPr>
            <p:nvPr/>
          </p:nvSpPr>
          <p:spPr bwMode="auto">
            <a:xfrm>
              <a:off x="2527300" y="2946861"/>
              <a:ext cx="1236663" cy="576596"/>
            </a:xfrm>
            <a:prstGeom prst="rect">
              <a:avLst/>
            </a:prstGeom>
            <a:solidFill>
              <a:srgbClr val="ECB1C4"/>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Rectangle 12"/>
            <p:cNvSpPr>
              <a:spLocks noChangeArrowheads="1"/>
            </p:cNvSpPr>
            <p:nvPr/>
          </p:nvSpPr>
          <p:spPr bwMode="auto">
            <a:xfrm>
              <a:off x="3647129" y="2947034"/>
              <a:ext cx="4880287" cy="585155"/>
            </a:xfrm>
            <a:prstGeom prst="rect">
              <a:avLst/>
            </a:prstGeom>
            <a:solidFill>
              <a:srgbClr val="ECB1C4"/>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Rectangle 13"/>
            <p:cNvSpPr>
              <a:spLocks noChangeArrowheads="1"/>
            </p:cNvSpPr>
            <p:nvPr/>
          </p:nvSpPr>
          <p:spPr bwMode="auto">
            <a:xfrm>
              <a:off x="2525713" y="3531252"/>
              <a:ext cx="1212850" cy="618473"/>
            </a:xfrm>
            <a:prstGeom prst="rect">
              <a:avLst/>
            </a:prstGeom>
            <a:solidFill>
              <a:srgbClr val="FACAC7"/>
            </a:solidFill>
            <a:ln>
              <a:noFill/>
            </a:ln>
          </p:spPr>
          <p:txBody>
            <a:bodyPr vert="horz" wrap="square" lIns="91440" tIns="45720" rIns="91440" bIns="45720" numCol="1" anchor="t" anchorCtr="0" compatLnSpc="1">
              <a:prstTxWarp prst="textNoShape">
                <a:avLst/>
              </a:prstTxWarp>
            </a:bodyPr>
            <a:lstStyle/>
            <a:p>
              <a:endParaRPr lang="en-US"/>
            </a:p>
          </p:txBody>
        </p:sp>
        <p:sp>
          <p:nvSpPr>
            <p:cNvPr id="25" name="Rectangle 14"/>
            <p:cNvSpPr>
              <a:spLocks noChangeArrowheads="1"/>
            </p:cNvSpPr>
            <p:nvPr/>
          </p:nvSpPr>
          <p:spPr bwMode="auto">
            <a:xfrm>
              <a:off x="3738563" y="3518043"/>
              <a:ext cx="4786313" cy="629302"/>
            </a:xfrm>
            <a:prstGeom prst="rect">
              <a:avLst/>
            </a:prstGeom>
            <a:solidFill>
              <a:srgbClr val="FACAC7"/>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Rectangle 15"/>
            <p:cNvSpPr>
              <a:spLocks noChangeArrowheads="1"/>
            </p:cNvSpPr>
            <p:nvPr/>
          </p:nvSpPr>
          <p:spPr bwMode="auto">
            <a:xfrm>
              <a:off x="2525713" y="4156077"/>
              <a:ext cx="1218884" cy="629440"/>
            </a:xfrm>
            <a:prstGeom prst="rect">
              <a:avLst/>
            </a:prstGeom>
            <a:solidFill>
              <a:srgbClr val="ECB1C4"/>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Rectangle 16"/>
            <p:cNvSpPr>
              <a:spLocks noChangeArrowheads="1"/>
            </p:cNvSpPr>
            <p:nvPr/>
          </p:nvSpPr>
          <p:spPr bwMode="auto">
            <a:xfrm>
              <a:off x="3715703" y="4141930"/>
              <a:ext cx="4810125" cy="647559"/>
            </a:xfrm>
            <a:prstGeom prst="rect">
              <a:avLst/>
            </a:prstGeom>
            <a:solidFill>
              <a:srgbClr val="ECB1C4"/>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Rectangle 17"/>
            <p:cNvSpPr>
              <a:spLocks noChangeArrowheads="1"/>
            </p:cNvSpPr>
            <p:nvPr/>
          </p:nvSpPr>
          <p:spPr bwMode="auto">
            <a:xfrm>
              <a:off x="746549" y="4721225"/>
              <a:ext cx="1779164" cy="690734"/>
            </a:xfrm>
            <a:prstGeom prst="rect">
              <a:avLst/>
            </a:prstGeom>
            <a:solidFill>
              <a:srgbClr val="FACAC7"/>
            </a:solidFill>
            <a:ln>
              <a:noFill/>
            </a:ln>
          </p:spPr>
          <p:txBody>
            <a:bodyPr vert="horz" wrap="square" lIns="91440" tIns="45720" rIns="91440" bIns="45720" numCol="1" anchor="t" anchorCtr="0" compatLnSpc="1">
              <a:prstTxWarp prst="textNoShape">
                <a:avLst/>
              </a:prstTxWarp>
            </a:bodyPr>
            <a:lstStyle/>
            <a:p>
              <a:endParaRPr lang="en-US"/>
            </a:p>
          </p:txBody>
        </p:sp>
        <p:sp>
          <p:nvSpPr>
            <p:cNvPr id="29" name="Rectangle 18"/>
            <p:cNvSpPr>
              <a:spLocks noChangeArrowheads="1"/>
            </p:cNvSpPr>
            <p:nvPr/>
          </p:nvSpPr>
          <p:spPr bwMode="auto">
            <a:xfrm>
              <a:off x="2516188" y="4783137"/>
              <a:ext cx="1222375" cy="623889"/>
            </a:xfrm>
            <a:prstGeom prst="rect">
              <a:avLst/>
            </a:prstGeom>
            <a:solidFill>
              <a:srgbClr val="FACAC7"/>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Rectangle 19"/>
            <p:cNvSpPr>
              <a:spLocks noChangeArrowheads="1"/>
            </p:cNvSpPr>
            <p:nvPr/>
          </p:nvSpPr>
          <p:spPr bwMode="auto">
            <a:xfrm>
              <a:off x="3738563" y="4780757"/>
              <a:ext cx="4786313" cy="656432"/>
            </a:xfrm>
            <a:prstGeom prst="rect">
              <a:avLst/>
            </a:prstGeom>
            <a:solidFill>
              <a:srgbClr val="FACAC7"/>
            </a:solidFill>
            <a:ln>
              <a:noFill/>
            </a:ln>
          </p:spPr>
          <p:txBody>
            <a:bodyPr vert="horz" wrap="square" lIns="91440" tIns="45720" rIns="91440" bIns="45720" numCol="1" anchor="t" anchorCtr="0" compatLnSpc="1">
              <a:prstTxWarp prst="textNoShape">
                <a:avLst/>
              </a:prstTxWarp>
            </a:bodyPr>
            <a:lstStyle/>
            <a:p>
              <a:endParaRPr lang="en-US"/>
            </a:p>
          </p:txBody>
        </p:sp>
        <p:sp>
          <p:nvSpPr>
            <p:cNvPr id="31" name="Rectangle 20"/>
            <p:cNvSpPr>
              <a:spLocks noChangeArrowheads="1"/>
            </p:cNvSpPr>
            <p:nvPr/>
          </p:nvSpPr>
          <p:spPr bwMode="auto">
            <a:xfrm flipH="1" flipV="1">
              <a:off x="760411" y="5411957"/>
              <a:ext cx="1766887" cy="530690"/>
            </a:xfrm>
            <a:prstGeom prst="round1Rect">
              <a:avLst>
                <a:gd name="adj" fmla="val 28572"/>
              </a:avLst>
            </a:prstGeom>
            <a:solidFill>
              <a:srgbClr val="ECB1C4"/>
            </a:solidFill>
            <a:ln>
              <a:noFill/>
            </a:ln>
          </p:spPr>
          <p:txBody>
            <a:bodyPr vert="horz" wrap="square" lIns="91440" tIns="45720" rIns="91440" bIns="45720" numCol="1" anchor="t" anchorCtr="0" compatLnSpc="1">
              <a:prstTxWarp prst="textNoShape">
                <a:avLst/>
              </a:prstTxWarp>
            </a:bodyPr>
            <a:lstStyle/>
            <a:p>
              <a:endParaRPr lang="en-US"/>
            </a:p>
          </p:txBody>
        </p:sp>
        <p:sp>
          <p:nvSpPr>
            <p:cNvPr id="32" name="Rectangle 21"/>
            <p:cNvSpPr>
              <a:spLocks noChangeArrowheads="1"/>
            </p:cNvSpPr>
            <p:nvPr/>
          </p:nvSpPr>
          <p:spPr bwMode="auto">
            <a:xfrm>
              <a:off x="2525713" y="5411958"/>
              <a:ext cx="1213940" cy="530690"/>
            </a:xfrm>
            <a:prstGeom prst="rect">
              <a:avLst/>
            </a:prstGeom>
            <a:solidFill>
              <a:srgbClr val="ECB1C4"/>
            </a:solidFill>
            <a:ln>
              <a:noFill/>
            </a:ln>
          </p:spPr>
          <p:txBody>
            <a:bodyPr vert="horz" wrap="square" lIns="91440" tIns="45720" rIns="91440" bIns="45720" numCol="1" anchor="t" anchorCtr="0" compatLnSpc="1">
              <a:prstTxWarp prst="textNoShape">
                <a:avLst/>
              </a:prstTxWarp>
            </a:bodyPr>
            <a:lstStyle/>
            <a:p>
              <a:endParaRPr lang="en-US"/>
            </a:p>
          </p:txBody>
        </p:sp>
        <p:sp>
          <p:nvSpPr>
            <p:cNvPr id="33" name="Rectangle 22"/>
            <p:cNvSpPr>
              <a:spLocks noChangeArrowheads="1"/>
            </p:cNvSpPr>
            <p:nvPr/>
          </p:nvSpPr>
          <p:spPr bwMode="auto">
            <a:xfrm flipV="1">
              <a:off x="3738563" y="5421948"/>
              <a:ext cx="4786313" cy="520700"/>
            </a:xfrm>
            <a:prstGeom prst="round1Rect">
              <a:avLst>
                <a:gd name="adj" fmla="val 28572"/>
              </a:avLst>
            </a:prstGeom>
            <a:solidFill>
              <a:srgbClr val="ECB1C4"/>
            </a:solidFill>
            <a:ln>
              <a:noFill/>
            </a:ln>
          </p:spPr>
          <p:txBody>
            <a:bodyPr vert="horz" wrap="square" lIns="91440" tIns="45720" rIns="91440" bIns="45720" numCol="1" anchor="t" anchorCtr="0" compatLnSpc="1">
              <a:prstTxWarp prst="textNoShape">
                <a:avLst/>
              </a:prstTxWarp>
            </a:bodyPr>
            <a:lstStyle/>
            <a:p>
              <a:endParaRPr lang="en-US"/>
            </a:p>
          </p:txBody>
        </p:sp>
        <p:sp>
          <p:nvSpPr>
            <p:cNvPr id="37" name="Line 26"/>
            <p:cNvSpPr>
              <a:spLocks noChangeShapeType="1"/>
            </p:cNvSpPr>
            <p:nvPr/>
          </p:nvSpPr>
          <p:spPr bwMode="auto">
            <a:xfrm>
              <a:off x="2520950" y="2945607"/>
              <a:ext cx="6008688" cy="0"/>
            </a:xfrm>
            <a:prstGeom prst="line">
              <a:avLst/>
            </a:prstGeom>
            <a:noFill/>
            <a:ln w="12700">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Line 27"/>
            <p:cNvSpPr>
              <a:spLocks noChangeShapeType="1"/>
            </p:cNvSpPr>
            <p:nvPr/>
          </p:nvSpPr>
          <p:spPr bwMode="auto">
            <a:xfrm>
              <a:off x="2516188" y="3523457"/>
              <a:ext cx="6008688" cy="0"/>
            </a:xfrm>
            <a:prstGeom prst="line">
              <a:avLst/>
            </a:prstGeom>
            <a:noFill/>
            <a:ln w="12700">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Line 28"/>
            <p:cNvSpPr>
              <a:spLocks noChangeShapeType="1"/>
            </p:cNvSpPr>
            <p:nvPr/>
          </p:nvSpPr>
          <p:spPr bwMode="auto">
            <a:xfrm>
              <a:off x="2516188" y="4149725"/>
              <a:ext cx="6008688" cy="0"/>
            </a:xfrm>
            <a:prstGeom prst="line">
              <a:avLst/>
            </a:prstGeom>
            <a:noFill/>
            <a:ln w="12700">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Line 29"/>
            <p:cNvSpPr>
              <a:spLocks noChangeShapeType="1"/>
            </p:cNvSpPr>
            <p:nvPr/>
          </p:nvSpPr>
          <p:spPr bwMode="auto">
            <a:xfrm flipV="1">
              <a:off x="723900" y="4780757"/>
              <a:ext cx="7800976" cy="2380"/>
            </a:xfrm>
            <a:prstGeom prst="line">
              <a:avLst/>
            </a:prstGeom>
            <a:noFill/>
            <a:ln w="12700">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 name="Line 30"/>
            <p:cNvSpPr>
              <a:spLocks noChangeShapeType="1"/>
            </p:cNvSpPr>
            <p:nvPr/>
          </p:nvSpPr>
          <p:spPr bwMode="auto">
            <a:xfrm>
              <a:off x="754063" y="5407026"/>
              <a:ext cx="7775575" cy="0"/>
            </a:xfrm>
            <a:prstGeom prst="line">
              <a:avLst/>
            </a:prstGeom>
            <a:noFill/>
            <a:ln w="12700">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Rectangle 5"/>
            <p:cNvSpPr>
              <a:spLocks noChangeArrowheads="1"/>
            </p:cNvSpPr>
            <p:nvPr/>
          </p:nvSpPr>
          <p:spPr bwMode="auto">
            <a:xfrm flipH="1">
              <a:off x="760413" y="1298574"/>
              <a:ext cx="1765300" cy="492125"/>
            </a:xfrm>
            <a:prstGeom prst="round1Rect">
              <a:avLst>
                <a:gd name="adj" fmla="val 31382"/>
              </a:avLst>
            </a:prstGeom>
            <a:solidFill>
              <a:srgbClr val="E95531"/>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Rectangle 6"/>
            <p:cNvSpPr>
              <a:spLocks noChangeArrowheads="1"/>
            </p:cNvSpPr>
            <p:nvPr/>
          </p:nvSpPr>
          <p:spPr bwMode="auto">
            <a:xfrm>
              <a:off x="2525713" y="1298574"/>
              <a:ext cx="1212850" cy="492125"/>
            </a:xfrm>
            <a:prstGeom prst="rect">
              <a:avLst/>
            </a:prstGeom>
            <a:solidFill>
              <a:srgbClr val="E95531"/>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Rectangle 7"/>
            <p:cNvSpPr>
              <a:spLocks noChangeArrowheads="1"/>
            </p:cNvSpPr>
            <p:nvPr/>
          </p:nvSpPr>
          <p:spPr bwMode="auto">
            <a:xfrm>
              <a:off x="3738563" y="1298574"/>
              <a:ext cx="4786313" cy="492125"/>
            </a:xfrm>
            <a:prstGeom prst="round1Rect">
              <a:avLst>
                <a:gd name="adj" fmla="val 34325"/>
              </a:avLst>
            </a:prstGeom>
            <a:solidFill>
              <a:srgbClr val="E95531"/>
            </a:solidFill>
            <a:ln>
              <a:noFill/>
            </a:ln>
          </p:spPr>
          <p:txBody>
            <a:bodyPr vert="horz" wrap="square" lIns="91440" tIns="45720" rIns="91440" bIns="45720" numCol="1" anchor="t" anchorCtr="0" compatLnSpc="1">
              <a:prstTxWarp prst="textNoShape">
                <a:avLst/>
              </a:prstTxWarp>
            </a:bodyPr>
            <a:lstStyle/>
            <a:p>
              <a:endParaRPr lang="en-US"/>
            </a:p>
          </p:txBody>
        </p:sp>
        <p:sp>
          <p:nvSpPr>
            <p:cNvPr id="36" name="Line 25"/>
            <p:cNvSpPr>
              <a:spLocks noChangeShapeType="1"/>
            </p:cNvSpPr>
            <p:nvPr/>
          </p:nvSpPr>
          <p:spPr bwMode="auto">
            <a:xfrm>
              <a:off x="754063" y="1790700"/>
              <a:ext cx="7775575" cy="0"/>
            </a:xfrm>
            <a:prstGeom prst="line">
              <a:avLst/>
            </a:prstGeom>
            <a:noFill/>
            <a:ln w="12700">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Line 23"/>
            <p:cNvSpPr>
              <a:spLocks noChangeShapeType="1"/>
            </p:cNvSpPr>
            <p:nvPr/>
          </p:nvSpPr>
          <p:spPr bwMode="auto">
            <a:xfrm>
              <a:off x="2525712" y="1292224"/>
              <a:ext cx="7511" cy="4650422"/>
            </a:xfrm>
            <a:prstGeom prst="line">
              <a:avLst/>
            </a:prstGeom>
            <a:noFill/>
            <a:ln w="12700">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Line 24"/>
            <p:cNvSpPr>
              <a:spLocks noChangeShapeType="1"/>
            </p:cNvSpPr>
            <p:nvPr/>
          </p:nvSpPr>
          <p:spPr bwMode="auto">
            <a:xfrm>
              <a:off x="4309907" y="1292223"/>
              <a:ext cx="31326" cy="4650423"/>
            </a:xfrm>
            <a:prstGeom prst="line">
              <a:avLst/>
            </a:prstGeom>
            <a:noFill/>
            <a:ln w="12700">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graphicFrame>
        <p:nvGraphicFramePr>
          <p:cNvPr id="113" name="Table 112"/>
          <p:cNvGraphicFramePr>
            <a:graphicFrameLocks noGrp="1"/>
          </p:cNvGraphicFramePr>
          <p:nvPr>
            <p:extLst>
              <p:ext uri="{D42A27DB-BD31-4B8C-83A1-F6EECF244321}">
                <p14:modId xmlns:p14="http://schemas.microsoft.com/office/powerpoint/2010/main" val="3362077723"/>
              </p:ext>
            </p:extLst>
          </p:nvPr>
        </p:nvGraphicFramePr>
        <p:xfrm>
          <a:off x="835789" y="1433391"/>
          <a:ext cx="7735759" cy="4625741"/>
        </p:xfrm>
        <a:graphic>
          <a:graphicData uri="http://schemas.openxmlformats.org/drawingml/2006/table">
            <a:tbl>
              <a:tblPr firstRow="1" bandRow="1">
                <a:tableStyleId>{2D5ABB26-0587-4C30-8999-92F81FD0307C}</a:tableStyleId>
              </a:tblPr>
              <a:tblGrid>
                <a:gridCol w="1760649"/>
                <a:gridCol w="1759662"/>
                <a:gridCol w="4215448"/>
              </a:tblGrid>
              <a:tr h="507227">
                <a:tc>
                  <a:txBody>
                    <a:bodyPr/>
                    <a:lstStyle/>
                    <a:p>
                      <a:r>
                        <a:rPr lang="en-GB" sz="1600" b="1" dirty="0" smtClean="0">
                          <a:solidFill>
                            <a:schemeClr val="bg1"/>
                          </a:solidFill>
                          <a:latin typeface="+mn-lt"/>
                        </a:rPr>
                        <a:t>Stage</a:t>
                      </a:r>
                      <a:r>
                        <a:rPr lang="en-GB" sz="1600" b="1" baseline="0" dirty="0" smtClean="0">
                          <a:solidFill>
                            <a:schemeClr val="bg1"/>
                          </a:solidFill>
                          <a:latin typeface="+mn-lt"/>
                        </a:rPr>
                        <a:t> of prostate cancer</a:t>
                      </a:r>
                      <a:endParaRPr lang="en-GB" sz="1600" b="1" dirty="0">
                        <a:solidFill>
                          <a:schemeClr val="bg1"/>
                        </a:solidFill>
                        <a:latin typeface="+mn-lt"/>
                      </a:endParaRPr>
                    </a:p>
                  </a:txBody>
                  <a:tcPr marL="86518" marR="86518" marT="43259" marB="43259">
                    <a:lnL>
                      <a:noFill/>
                    </a:lnL>
                    <a:lnR>
                      <a:noFill/>
                    </a:lnR>
                    <a:lnT>
                      <a:noFill/>
                    </a:lnT>
                    <a:lnB>
                      <a:noFill/>
                    </a:lnB>
                    <a:lnTlToBr w="12700" cmpd="sng">
                      <a:noFill/>
                      <a:prstDash val="solid"/>
                    </a:lnTlToBr>
                    <a:lnBlToTr w="12700" cmpd="sng">
                      <a:noFill/>
                      <a:prstDash val="solid"/>
                    </a:lnBlToTr>
                  </a:tcPr>
                </a:tc>
                <a:tc>
                  <a:txBody>
                    <a:bodyPr/>
                    <a:lstStyle/>
                    <a:p>
                      <a:r>
                        <a:rPr lang="en-GB" sz="1600" b="1" dirty="0" smtClean="0">
                          <a:solidFill>
                            <a:schemeClr val="bg1"/>
                          </a:solidFill>
                          <a:latin typeface="+mn-lt"/>
                        </a:rPr>
                        <a:t>Recurrence</a:t>
                      </a:r>
                      <a:r>
                        <a:rPr lang="en-GB" sz="1600" b="1" baseline="0" dirty="0" smtClean="0">
                          <a:solidFill>
                            <a:schemeClr val="bg1"/>
                          </a:solidFill>
                          <a:latin typeface="+mn-lt"/>
                        </a:rPr>
                        <a:t> </a:t>
                      </a:r>
                      <a:r>
                        <a:rPr lang="en-GB" sz="1600" b="1" dirty="0" smtClean="0">
                          <a:solidFill>
                            <a:schemeClr val="bg1"/>
                          </a:solidFill>
                          <a:latin typeface="+mn-lt"/>
                        </a:rPr>
                        <a:t>risk</a:t>
                      </a:r>
                      <a:endParaRPr lang="en-GB" sz="1600" b="1" dirty="0">
                        <a:solidFill>
                          <a:schemeClr val="bg1"/>
                        </a:solidFill>
                        <a:latin typeface="+mn-lt"/>
                      </a:endParaRPr>
                    </a:p>
                  </a:txBody>
                  <a:tcPr marL="86518" marR="86518" marT="43259" marB="43259">
                    <a:lnL>
                      <a:noFill/>
                    </a:lnL>
                    <a:lnR>
                      <a:noFill/>
                    </a:lnR>
                    <a:lnT>
                      <a:noFill/>
                    </a:lnT>
                    <a:lnB>
                      <a:noFill/>
                    </a:lnB>
                    <a:lnTlToBr w="12700" cmpd="sng">
                      <a:noFill/>
                      <a:prstDash val="solid"/>
                    </a:lnTlToBr>
                    <a:lnBlToTr w="12700" cmpd="sng">
                      <a:noFill/>
                      <a:prstDash val="solid"/>
                    </a:lnBlToTr>
                  </a:tcPr>
                </a:tc>
                <a:tc>
                  <a:txBody>
                    <a:bodyPr/>
                    <a:lstStyle/>
                    <a:p>
                      <a:r>
                        <a:rPr lang="en-GB" sz="1600" b="1" dirty="0" smtClean="0">
                          <a:solidFill>
                            <a:schemeClr val="bg1"/>
                          </a:solidFill>
                          <a:latin typeface="+mn-lt"/>
                        </a:rPr>
                        <a:t>Definition</a:t>
                      </a:r>
                      <a:endParaRPr lang="en-GB" sz="1600" b="1" dirty="0">
                        <a:solidFill>
                          <a:schemeClr val="bg1"/>
                        </a:solidFill>
                        <a:latin typeface="+mn-lt"/>
                      </a:endParaRPr>
                    </a:p>
                  </a:txBody>
                  <a:tcPr marL="86518" marR="86518" marT="43259" marB="43259">
                    <a:lnL>
                      <a:noFill/>
                    </a:lnL>
                    <a:lnR>
                      <a:noFill/>
                    </a:lnR>
                    <a:lnT>
                      <a:noFill/>
                    </a:lnT>
                    <a:lnB>
                      <a:noFill/>
                    </a:lnB>
                    <a:lnTlToBr w="12700" cmpd="sng">
                      <a:noFill/>
                      <a:prstDash val="solid"/>
                    </a:lnTlToBr>
                    <a:lnBlToTr w="12700" cmpd="sng">
                      <a:noFill/>
                      <a:prstDash val="solid"/>
                    </a:lnBlToTr>
                  </a:tcPr>
                </a:tc>
              </a:tr>
              <a:tr h="1210816">
                <a:tc rowSpan="4">
                  <a:txBody>
                    <a:bodyPr/>
                    <a:lstStyle/>
                    <a:p>
                      <a:r>
                        <a:rPr lang="en-GB" sz="1400" dirty="0" smtClean="0">
                          <a:latin typeface="+mj-lt"/>
                        </a:rPr>
                        <a:t>Localised</a:t>
                      </a:r>
                      <a:endParaRPr lang="en-GB" sz="1400" dirty="0">
                        <a:latin typeface="+mj-lt"/>
                      </a:endParaRPr>
                    </a:p>
                  </a:txBody>
                  <a:tcPr marL="86518" marR="86518" marT="43259" marB="43259">
                    <a:lnL>
                      <a:noFill/>
                    </a:lnL>
                    <a:lnR>
                      <a:noFill/>
                    </a:lnR>
                    <a:lnT>
                      <a:noFill/>
                    </a:lnT>
                    <a:lnB>
                      <a:noFill/>
                    </a:lnB>
                    <a:lnTlToBr w="12700" cmpd="sng">
                      <a:noFill/>
                      <a:prstDash val="solid"/>
                    </a:lnTlToBr>
                    <a:lnBlToTr w="12700" cmpd="sng">
                      <a:noFill/>
                      <a:prstDash val="solid"/>
                    </a:lnBlToTr>
                  </a:tcPr>
                </a:tc>
                <a:tc>
                  <a:txBody>
                    <a:bodyPr/>
                    <a:lstStyle/>
                    <a:p>
                      <a:r>
                        <a:rPr lang="en-GB" sz="1400" dirty="0" smtClean="0">
                          <a:latin typeface="+mj-lt"/>
                        </a:rPr>
                        <a:t>Very</a:t>
                      </a:r>
                      <a:r>
                        <a:rPr lang="en-GB" sz="1400" baseline="0" dirty="0" smtClean="0">
                          <a:latin typeface="+mj-lt"/>
                        </a:rPr>
                        <a:t> low risk</a:t>
                      </a:r>
                      <a:endParaRPr lang="en-GB" sz="1400" dirty="0">
                        <a:latin typeface="+mj-lt"/>
                      </a:endParaRPr>
                    </a:p>
                  </a:txBody>
                  <a:tcPr marL="86518" marR="86518" marT="43259" marB="43259">
                    <a:lnL>
                      <a:noFill/>
                    </a:lnL>
                    <a:lnR>
                      <a:noFill/>
                    </a:lnR>
                    <a:lnT>
                      <a:noFill/>
                    </a:lnT>
                    <a:lnB>
                      <a:noFill/>
                    </a:lnB>
                    <a:lnTlToBr w="12700" cmpd="sng">
                      <a:noFill/>
                      <a:prstDash val="solid"/>
                    </a:lnTlToBr>
                    <a:lnBlToTr w="12700" cmpd="sng">
                      <a:noFill/>
                      <a:prstDash val="solid"/>
                    </a:lnBlToTr>
                  </a:tcPr>
                </a:tc>
                <a:tc>
                  <a:txBody>
                    <a:bodyPr/>
                    <a:lstStyle/>
                    <a:p>
                      <a:pPr marL="0" indent="0">
                        <a:buClr>
                          <a:srgbClr val="C00000"/>
                        </a:buClr>
                        <a:buFont typeface="Arial"/>
                        <a:buNone/>
                      </a:pPr>
                      <a:r>
                        <a:rPr lang="en-GB" sz="1400" dirty="0" smtClean="0">
                          <a:solidFill>
                            <a:srgbClr val="C00000"/>
                          </a:solidFill>
                          <a:latin typeface="+mj-lt"/>
                        </a:rPr>
                        <a:t>•</a:t>
                      </a:r>
                      <a:r>
                        <a:rPr lang="en-GB" sz="1400" dirty="0" smtClean="0">
                          <a:latin typeface="+mj-lt"/>
                        </a:rPr>
                        <a:t> </a:t>
                      </a:r>
                      <a:r>
                        <a:rPr lang="en-GB" sz="1400" dirty="0" err="1" smtClean="0">
                          <a:latin typeface="+mj-lt"/>
                        </a:rPr>
                        <a:t>PSA</a:t>
                      </a:r>
                      <a:r>
                        <a:rPr lang="en-GB" sz="1400" baseline="0" dirty="0" smtClean="0">
                          <a:latin typeface="+mj-lt"/>
                        </a:rPr>
                        <a:t> </a:t>
                      </a:r>
                      <a:r>
                        <a:rPr lang="en-GB" sz="1400" baseline="0" dirty="0" smtClean="0">
                          <a:latin typeface="+mj-lt"/>
                        </a:rPr>
                        <a:t>&lt; 10 </a:t>
                      </a:r>
                      <a:r>
                        <a:rPr lang="en-GB" sz="1400" baseline="0" dirty="0" err="1" smtClean="0">
                          <a:latin typeface="+mj-lt"/>
                        </a:rPr>
                        <a:t>ng</a:t>
                      </a:r>
                      <a:r>
                        <a:rPr lang="en-GB" sz="1400" baseline="0" dirty="0" smtClean="0">
                          <a:latin typeface="+mj-lt"/>
                        </a:rPr>
                        <a:t>/mL                                </a:t>
                      </a:r>
                      <a:r>
                        <a:rPr lang="en-GB" sz="1400" baseline="0" dirty="0" smtClean="0">
                          <a:solidFill>
                            <a:srgbClr val="C00000"/>
                          </a:solidFill>
                          <a:latin typeface="+mj-lt"/>
                        </a:rPr>
                        <a:t>•</a:t>
                      </a:r>
                      <a:r>
                        <a:rPr lang="en-GB" sz="1400" baseline="0" dirty="0" smtClean="0">
                          <a:latin typeface="+mj-lt"/>
                        </a:rPr>
                        <a:t> </a:t>
                      </a:r>
                      <a:r>
                        <a:rPr lang="en-GB" sz="1400" baseline="0" dirty="0" err="1" smtClean="0">
                          <a:latin typeface="+mj-lt"/>
                        </a:rPr>
                        <a:t>GS</a:t>
                      </a:r>
                      <a:r>
                        <a:rPr lang="en-GB" sz="1400" baseline="0" dirty="0" smtClean="0">
                          <a:latin typeface="+mj-lt"/>
                        </a:rPr>
                        <a:t> </a:t>
                      </a:r>
                      <a:r>
                        <a:rPr lang="en-GB" sz="1400" baseline="0" dirty="0" smtClean="0">
                          <a:latin typeface="+mj-lt"/>
                        </a:rPr>
                        <a:t>≤ 6</a:t>
                      </a:r>
                      <a:endParaRPr lang="en-GB" sz="1400" baseline="0" dirty="0" smtClean="0">
                        <a:latin typeface="+mj-lt"/>
                      </a:endParaRPr>
                    </a:p>
                    <a:p>
                      <a:pPr marL="0" marR="0" indent="-91440" algn="l" defTabSz="685800" rtl="0" eaLnBrk="1" fontAlgn="auto" latinLnBrk="0" hangingPunct="1">
                        <a:lnSpc>
                          <a:spcPct val="100000"/>
                        </a:lnSpc>
                        <a:spcBef>
                          <a:spcPts val="0"/>
                        </a:spcBef>
                        <a:spcAft>
                          <a:spcPts val="0"/>
                        </a:spcAft>
                        <a:buClr>
                          <a:srgbClr val="C00000"/>
                        </a:buClr>
                        <a:buSzTx/>
                        <a:buFont typeface="Arial"/>
                        <a:buNone/>
                        <a:tabLst/>
                        <a:defRPr/>
                      </a:pPr>
                      <a:r>
                        <a:rPr lang="en-GB" sz="1400" baseline="0" dirty="0" smtClean="0">
                          <a:solidFill>
                            <a:srgbClr val="C00000"/>
                          </a:solidFill>
                          <a:latin typeface="+mj-lt"/>
                        </a:rPr>
                        <a:t>•</a:t>
                      </a:r>
                      <a:r>
                        <a:rPr lang="en-GB" sz="1400" baseline="0" dirty="0" smtClean="0">
                          <a:latin typeface="+mj-lt"/>
                        </a:rPr>
                        <a:t> Fewer than 3 prostate biopsy          </a:t>
                      </a:r>
                      <a:r>
                        <a:rPr lang="en-GB" sz="1400" baseline="0" dirty="0" smtClean="0">
                          <a:solidFill>
                            <a:srgbClr val="C00000"/>
                          </a:solidFill>
                          <a:latin typeface="+mj-lt"/>
                        </a:rPr>
                        <a:t> • </a:t>
                      </a:r>
                      <a:r>
                        <a:rPr lang="en-GB" sz="1400" kern="1200" baseline="0" dirty="0" smtClean="0">
                          <a:solidFill>
                            <a:schemeClr val="tx1"/>
                          </a:solidFill>
                          <a:latin typeface="+mn-lt"/>
                          <a:ea typeface="+mn-ea"/>
                          <a:cs typeface="+mn-cs"/>
                        </a:rPr>
                        <a:t>T1c</a:t>
                      </a:r>
                    </a:p>
                    <a:p>
                      <a:pPr marL="118872" marR="0" indent="0" algn="l" defTabSz="685800" rtl="0" eaLnBrk="1" fontAlgn="auto" latinLnBrk="0" hangingPunct="1">
                        <a:lnSpc>
                          <a:spcPct val="100000"/>
                        </a:lnSpc>
                        <a:spcBef>
                          <a:spcPts val="0"/>
                        </a:spcBef>
                        <a:spcAft>
                          <a:spcPts val="0"/>
                        </a:spcAft>
                        <a:buClr>
                          <a:srgbClr val="C00000"/>
                        </a:buClr>
                        <a:buSzTx/>
                        <a:buFontTx/>
                        <a:buNone/>
                        <a:tabLst/>
                        <a:defRPr/>
                      </a:pPr>
                      <a:r>
                        <a:rPr lang="en-GB" sz="1400" baseline="0" dirty="0" smtClean="0">
                          <a:latin typeface="+mj-lt"/>
                        </a:rPr>
                        <a:t>cores positive, </a:t>
                      </a:r>
                      <a:r>
                        <a:rPr lang="en-GB" sz="1400" baseline="0" dirty="0" smtClean="0">
                          <a:latin typeface="+mj-lt"/>
                        </a:rPr>
                        <a:t>≤ 50</a:t>
                      </a:r>
                      <a:r>
                        <a:rPr lang="en-GB" sz="1400" baseline="0" dirty="0" smtClean="0">
                          <a:latin typeface="+mj-lt"/>
                        </a:rPr>
                        <a:t>% cancer in        </a:t>
                      </a:r>
                      <a:r>
                        <a:rPr lang="en-GB" sz="1400" baseline="0" dirty="0" smtClean="0">
                          <a:solidFill>
                            <a:srgbClr val="C00000"/>
                          </a:solidFill>
                          <a:latin typeface="+mj-lt"/>
                        </a:rPr>
                        <a:t>• </a:t>
                      </a:r>
                      <a:r>
                        <a:rPr lang="en-GB" sz="1400" kern="1200" baseline="0" dirty="0" smtClean="0">
                          <a:solidFill>
                            <a:schemeClr val="tx1"/>
                          </a:solidFill>
                          <a:latin typeface="+mn-lt"/>
                          <a:ea typeface="+mn-ea"/>
                          <a:cs typeface="+mn-cs"/>
                        </a:rPr>
                        <a:t>PSA density </a:t>
                      </a:r>
                      <a:r>
                        <a:rPr lang="en-GB" sz="1400" kern="1200" baseline="0" dirty="0" smtClean="0">
                          <a:solidFill>
                            <a:schemeClr val="tx1"/>
                          </a:solidFill>
                          <a:latin typeface="+mn-lt"/>
                          <a:ea typeface="+mn-ea"/>
                          <a:cs typeface="+mn-cs"/>
                        </a:rPr>
                        <a:t>&lt; 0.15 </a:t>
                      </a:r>
                      <a:r>
                        <a:rPr lang="en-GB" sz="1400" kern="1200" baseline="0" dirty="0" err="1" smtClean="0">
                          <a:solidFill>
                            <a:schemeClr val="tx1"/>
                          </a:solidFill>
                          <a:latin typeface="+mn-lt"/>
                          <a:ea typeface="+mn-ea"/>
                          <a:cs typeface="+mn-cs"/>
                        </a:rPr>
                        <a:t>ng</a:t>
                      </a:r>
                      <a:r>
                        <a:rPr lang="en-GB" sz="1400" kern="1200" baseline="0" dirty="0" smtClean="0">
                          <a:solidFill>
                            <a:schemeClr val="tx1"/>
                          </a:solidFill>
                          <a:latin typeface="+mn-lt"/>
                          <a:ea typeface="+mn-ea"/>
                          <a:cs typeface="+mn-cs"/>
                        </a:rPr>
                        <a:t>/mL/g </a:t>
                      </a:r>
                      <a:r>
                        <a:rPr lang="en-GB" sz="1400" baseline="0" dirty="0" smtClean="0">
                          <a:latin typeface="+mj-lt"/>
                        </a:rPr>
                        <a:t>any core</a:t>
                      </a:r>
                      <a:endParaRPr lang="en-GB" sz="1400" dirty="0">
                        <a:latin typeface="+mj-lt"/>
                      </a:endParaRPr>
                    </a:p>
                  </a:txBody>
                  <a:tcPr marL="86518" marR="86518" marT="0" marB="43259">
                    <a:lnL>
                      <a:noFill/>
                    </a:lnL>
                    <a:lnR>
                      <a:noFill/>
                    </a:lnR>
                    <a:lnT>
                      <a:noFill/>
                    </a:lnT>
                    <a:lnB>
                      <a:noFill/>
                    </a:lnB>
                    <a:lnTlToBr w="12700" cmpd="sng">
                      <a:noFill/>
                      <a:prstDash val="solid"/>
                    </a:lnTlToBr>
                    <a:lnBlToTr w="12700" cmpd="sng">
                      <a:noFill/>
                      <a:prstDash val="solid"/>
                    </a:lnBlToTr>
                  </a:tcPr>
                </a:tc>
              </a:tr>
              <a:tr h="626574">
                <a:tc vMerge="1">
                  <a:txBody>
                    <a:bodyPr/>
                    <a:lstStyle/>
                    <a:p>
                      <a:endParaRPr lang="en-GB" dirty="0"/>
                    </a:p>
                  </a:txBody>
                  <a:tcPr/>
                </a:tc>
                <a:tc>
                  <a:txBody>
                    <a:bodyPr/>
                    <a:lstStyle/>
                    <a:p>
                      <a:r>
                        <a:rPr lang="en-GB" sz="1400" dirty="0" smtClean="0">
                          <a:latin typeface="+mj-lt"/>
                        </a:rPr>
                        <a:t>Low risk</a:t>
                      </a:r>
                      <a:endParaRPr lang="en-GB" sz="1400" dirty="0">
                        <a:latin typeface="+mj-lt"/>
                      </a:endParaRPr>
                    </a:p>
                  </a:txBody>
                  <a:tcPr marL="86518" marR="86518" marT="43259" marB="43259">
                    <a:lnL>
                      <a:noFill/>
                    </a:lnL>
                    <a:lnR>
                      <a:noFill/>
                    </a:lnR>
                    <a:lnT>
                      <a:noFill/>
                    </a:lnT>
                    <a:lnB>
                      <a:noFill/>
                    </a:lnB>
                    <a:lnTlToBr w="12700" cmpd="sng">
                      <a:noFill/>
                      <a:prstDash val="solid"/>
                    </a:lnTlToBr>
                    <a:lnBlToTr w="12700" cmpd="sng">
                      <a:noFill/>
                      <a:prstDash val="solid"/>
                    </a:lnBlToTr>
                  </a:tcPr>
                </a:tc>
                <a:tc>
                  <a:txBody>
                    <a:bodyPr/>
                    <a:lstStyle/>
                    <a:p>
                      <a:pPr marL="0" marR="0" indent="0" algn="l" defTabSz="685800" rtl="0" eaLnBrk="1" fontAlgn="auto" latinLnBrk="0" hangingPunct="1">
                        <a:lnSpc>
                          <a:spcPct val="100000"/>
                        </a:lnSpc>
                        <a:spcBef>
                          <a:spcPts val="0"/>
                        </a:spcBef>
                        <a:spcAft>
                          <a:spcPts val="0"/>
                        </a:spcAft>
                        <a:buClr>
                          <a:srgbClr val="C00000"/>
                        </a:buClr>
                        <a:buSzTx/>
                        <a:buFont typeface="Arial"/>
                        <a:buNone/>
                        <a:tabLst/>
                        <a:defRPr/>
                      </a:pPr>
                      <a:r>
                        <a:rPr lang="en-GB" sz="1400" dirty="0" smtClean="0">
                          <a:solidFill>
                            <a:srgbClr val="C00000"/>
                          </a:solidFill>
                          <a:latin typeface="+mj-lt"/>
                        </a:rPr>
                        <a:t>•</a:t>
                      </a:r>
                      <a:r>
                        <a:rPr lang="en-GB" sz="1400" dirty="0" smtClean="0">
                          <a:latin typeface="+mj-lt"/>
                        </a:rPr>
                        <a:t> </a:t>
                      </a:r>
                      <a:r>
                        <a:rPr lang="en-GB" sz="1400" dirty="0" err="1" smtClean="0">
                          <a:latin typeface="+mj-lt"/>
                        </a:rPr>
                        <a:t>PSA</a:t>
                      </a:r>
                      <a:r>
                        <a:rPr lang="en-GB" sz="1400" dirty="0" smtClean="0">
                          <a:latin typeface="+mj-lt"/>
                        </a:rPr>
                        <a:t> </a:t>
                      </a:r>
                      <a:r>
                        <a:rPr lang="en-GB" sz="1400" dirty="0" smtClean="0">
                          <a:latin typeface="+mj-lt"/>
                        </a:rPr>
                        <a:t>&lt; 10 </a:t>
                      </a:r>
                      <a:r>
                        <a:rPr lang="en-GB" sz="1400" dirty="0" err="1" smtClean="0">
                          <a:latin typeface="+mj-lt"/>
                        </a:rPr>
                        <a:t>ng</a:t>
                      </a:r>
                      <a:r>
                        <a:rPr lang="en-GB" sz="1400" dirty="0" smtClean="0">
                          <a:latin typeface="+mj-lt"/>
                        </a:rPr>
                        <a:t>/mL       </a:t>
                      </a:r>
                      <a:r>
                        <a:rPr lang="en-GB" sz="1400" baseline="0" dirty="0" smtClean="0">
                          <a:latin typeface="+mj-lt"/>
                        </a:rPr>
                        <a:t>                         </a:t>
                      </a:r>
                      <a:r>
                        <a:rPr lang="en-GB" sz="1400" baseline="0" dirty="0" smtClean="0">
                          <a:solidFill>
                            <a:srgbClr val="C00000"/>
                          </a:solidFill>
                          <a:latin typeface="+mj-lt"/>
                        </a:rPr>
                        <a:t>•</a:t>
                      </a:r>
                      <a:r>
                        <a:rPr lang="en-GB" sz="1400" baseline="0" dirty="0" smtClean="0">
                          <a:latin typeface="+mj-lt"/>
                        </a:rPr>
                        <a:t> </a:t>
                      </a:r>
                      <a:r>
                        <a:rPr lang="en-GB" sz="1400" kern="1200" baseline="0" dirty="0" smtClean="0">
                          <a:solidFill>
                            <a:schemeClr val="tx1"/>
                          </a:solidFill>
                          <a:latin typeface="+mn-lt"/>
                          <a:ea typeface="+mn-ea"/>
                          <a:cs typeface="+mn-cs"/>
                        </a:rPr>
                        <a:t>T1-T2a</a:t>
                      </a:r>
                    </a:p>
                    <a:p>
                      <a:pPr marL="91440" indent="0">
                        <a:buClr>
                          <a:srgbClr val="C00000"/>
                        </a:buClr>
                        <a:buFont typeface="Arial"/>
                        <a:buNone/>
                      </a:pPr>
                      <a:r>
                        <a:rPr lang="en-GB" sz="1400" baseline="0" dirty="0" err="1" smtClean="0">
                          <a:latin typeface="+mj-lt"/>
                        </a:rPr>
                        <a:t>GS</a:t>
                      </a:r>
                      <a:r>
                        <a:rPr lang="en-GB" sz="1400" baseline="0" dirty="0" smtClean="0">
                          <a:latin typeface="+mj-lt"/>
                        </a:rPr>
                        <a:t> </a:t>
                      </a:r>
                      <a:r>
                        <a:rPr lang="en-GB" sz="1400" baseline="0" dirty="0" smtClean="0">
                          <a:latin typeface="+mj-lt"/>
                        </a:rPr>
                        <a:t>≤ 6</a:t>
                      </a:r>
                      <a:endParaRPr lang="en-GB" sz="1400" baseline="0" dirty="0" smtClean="0">
                        <a:latin typeface="+mj-lt"/>
                      </a:endParaRPr>
                    </a:p>
                  </a:txBody>
                  <a:tcPr marL="86518" marR="86518" marT="0" marB="43259">
                    <a:lnL>
                      <a:noFill/>
                    </a:lnL>
                    <a:lnR>
                      <a:noFill/>
                    </a:lnR>
                    <a:lnT>
                      <a:noFill/>
                    </a:lnT>
                    <a:lnB>
                      <a:noFill/>
                    </a:lnB>
                    <a:lnTlToBr w="12700" cmpd="sng">
                      <a:noFill/>
                      <a:prstDash val="solid"/>
                    </a:lnTlToBr>
                    <a:lnBlToTr w="12700" cmpd="sng">
                      <a:noFill/>
                      <a:prstDash val="solid"/>
                    </a:lnBlToTr>
                  </a:tcPr>
                </a:tc>
              </a:tr>
              <a:tr h="491026">
                <a:tc vMerge="1">
                  <a:txBody>
                    <a:bodyPr/>
                    <a:lstStyle/>
                    <a:p>
                      <a:endParaRPr lang="en-GB" dirty="0"/>
                    </a:p>
                  </a:txBody>
                  <a:tcPr/>
                </a:tc>
                <a:tc>
                  <a:txBody>
                    <a:bodyPr/>
                    <a:lstStyle/>
                    <a:p>
                      <a:r>
                        <a:rPr lang="en-GB" sz="1400" dirty="0" smtClean="0">
                          <a:latin typeface="+mj-lt"/>
                        </a:rPr>
                        <a:t>Intermediate risk</a:t>
                      </a:r>
                      <a:endParaRPr lang="en-GB" sz="1400" dirty="0">
                        <a:latin typeface="+mj-lt"/>
                      </a:endParaRPr>
                    </a:p>
                  </a:txBody>
                  <a:tcPr marL="86518" marR="86518" marT="43259" marB="43259">
                    <a:lnL>
                      <a:noFill/>
                    </a:lnL>
                    <a:lnR>
                      <a:noFill/>
                    </a:lnR>
                    <a:lnT>
                      <a:noFill/>
                    </a:lnT>
                    <a:lnB>
                      <a:noFill/>
                    </a:lnB>
                    <a:lnTlToBr w="12700" cmpd="sng">
                      <a:noFill/>
                      <a:prstDash val="solid"/>
                    </a:lnTlToBr>
                    <a:lnBlToTr w="12700" cmpd="sng">
                      <a:noFill/>
                      <a:prstDash val="solid"/>
                    </a:lnBlToTr>
                  </a:tcPr>
                </a:tc>
                <a:tc>
                  <a:txBody>
                    <a:bodyPr/>
                    <a:lstStyle/>
                    <a:p>
                      <a:pPr marL="0" marR="0" indent="0" algn="l" defTabSz="685800" rtl="0" eaLnBrk="1" fontAlgn="auto" latinLnBrk="0" hangingPunct="1">
                        <a:lnSpc>
                          <a:spcPct val="100000"/>
                        </a:lnSpc>
                        <a:spcBef>
                          <a:spcPts val="0"/>
                        </a:spcBef>
                        <a:spcAft>
                          <a:spcPts val="0"/>
                        </a:spcAft>
                        <a:buClr>
                          <a:srgbClr val="C00000"/>
                        </a:buClr>
                        <a:buSzTx/>
                        <a:buFont typeface="Arial"/>
                        <a:buNone/>
                        <a:tabLst/>
                        <a:defRPr/>
                      </a:pPr>
                      <a:r>
                        <a:rPr lang="en-GB" sz="1400" dirty="0" smtClean="0">
                          <a:solidFill>
                            <a:srgbClr val="C00000"/>
                          </a:solidFill>
                          <a:latin typeface="+mj-lt"/>
                        </a:rPr>
                        <a:t>•</a:t>
                      </a:r>
                      <a:r>
                        <a:rPr lang="en-GB" sz="1400" dirty="0" smtClean="0">
                          <a:latin typeface="+mj-lt"/>
                        </a:rPr>
                        <a:t> PSA 10-20 </a:t>
                      </a:r>
                      <a:r>
                        <a:rPr lang="en-GB" sz="1400" dirty="0" err="1" smtClean="0">
                          <a:latin typeface="+mj-lt"/>
                        </a:rPr>
                        <a:t>ng</a:t>
                      </a:r>
                      <a:r>
                        <a:rPr lang="en-GB" sz="1400" dirty="0" smtClean="0">
                          <a:latin typeface="+mj-lt"/>
                        </a:rPr>
                        <a:t>/mL                             </a:t>
                      </a:r>
                      <a:r>
                        <a:rPr lang="en-GB" sz="1400" dirty="0" smtClean="0">
                          <a:solidFill>
                            <a:srgbClr val="C00000"/>
                          </a:solidFill>
                          <a:latin typeface="+mj-lt"/>
                        </a:rPr>
                        <a:t>•</a:t>
                      </a:r>
                      <a:r>
                        <a:rPr lang="en-GB" sz="1400" dirty="0" smtClean="0">
                          <a:latin typeface="+mj-lt"/>
                        </a:rPr>
                        <a:t> </a:t>
                      </a:r>
                      <a:r>
                        <a:rPr lang="en-GB" sz="1400" kern="1200" baseline="0" dirty="0" smtClean="0">
                          <a:solidFill>
                            <a:schemeClr val="tx1"/>
                          </a:solidFill>
                          <a:latin typeface="+mn-lt"/>
                          <a:ea typeface="+mn-ea"/>
                          <a:cs typeface="+mn-cs"/>
                        </a:rPr>
                        <a:t>T2b-2c</a:t>
                      </a:r>
                      <a:endParaRPr lang="en-GB" sz="1400" dirty="0" smtClean="0">
                        <a:latin typeface="+mj-lt"/>
                      </a:endParaRPr>
                    </a:p>
                    <a:p>
                      <a:pPr marL="0" indent="0">
                        <a:buClr>
                          <a:srgbClr val="C00000"/>
                        </a:buClr>
                        <a:buFont typeface="Arial"/>
                        <a:buNone/>
                      </a:pPr>
                      <a:r>
                        <a:rPr lang="en-GB" sz="1400" baseline="0" dirty="0" smtClean="0">
                          <a:solidFill>
                            <a:srgbClr val="C00000"/>
                          </a:solidFill>
                          <a:latin typeface="+mj-lt"/>
                        </a:rPr>
                        <a:t>•</a:t>
                      </a:r>
                      <a:r>
                        <a:rPr lang="en-GB" sz="1400" baseline="0" dirty="0" smtClean="0">
                          <a:latin typeface="+mj-lt"/>
                        </a:rPr>
                        <a:t> GS 7</a:t>
                      </a:r>
                    </a:p>
                  </a:txBody>
                  <a:tcPr marL="86518" marR="86518" marT="0" marB="43259">
                    <a:lnL>
                      <a:noFill/>
                    </a:lnL>
                    <a:lnR>
                      <a:noFill/>
                    </a:lnR>
                    <a:lnT>
                      <a:noFill/>
                    </a:lnT>
                    <a:lnB>
                      <a:noFill/>
                    </a:lnB>
                    <a:lnTlToBr w="12700" cmpd="sng">
                      <a:noFill/>
                      <a:prstDash val="solid"/>
                    </a:lnTlToBr>
                    <a:lnBlToTr w="12700" cmpd="sng">
                      <a:noFill/>
                      <a:prstDash val="solid"/>
                    </a:lnBlToTr>
                  </a:tcPr>
                </a:tc>
              </a:tr>
              <a:tr h="626574">
                <a:tc vMerge="1">
                  <a:txBody>
                    <a:bodyPr/>
                    <a:lstStyle/>
                    <a:p>
                      <a:endParaRPr lang="en-GB" dirty="0"/>
                    </a:p>
                  </a:txBody>
                  <a:tcPr/>
                </a:tc>
                <a:tc>
                  <a:txBody>
                    <a:bodyPr/>
                    <a:lstStyle/>
                    <a:p>
                      <a:r>
                        <a:rPr lang="en-GB" sz="1400" dirty="0" smtClean="0">
                          <a:latin typeface="+mj-lt"/>
                        </a:rPr>
                        <a:t>High risk</a:t>
                      </a:r>
                      <a:endParaRPr lang="en-GB" sz="1400" dirty="0">
                        <a:latin typeface="+mj-lt"/>
                      </a:endParaRPr>
                    </a:p>
                  </a:txBody>
                  <a:tcPr marL="86518" marR="86518" marT="43259" marB="43259">
                    <a:lnL>
                      <a:noFill/>
                    </a:lnL>
                    <a:lnR>
                      <a:noFill/>
                    </a:lnR>
                    <a:lnT>
                      <a:noFill/>
                    </a:lnT>
                    <a:lnB>
                      <a:noFill/>
                    </a:lnB>
                    <a:lnTlToBr w="12700" cmpd="sng">
                      <a:noFill/>
                      <a:prstDash val="solid"/>
                    </a:lnTlToBr>
                    <a:lnBlToTr w="12700" cmpd="sng">
                      <a:noFill/>
                      <a:prstDash val="solid"/>
                    </a:lnBlToTr>
                  </a:tcPr>
                </a:tc>
                <a:tc>
                  <a:txBody>
                    <a:bodyPr/>
                    <a:lstStyle/>
                    <a:p>
                      <a:pPr marL="0" marR="0" indent="0" algn="l" defTabSz="685800" rtl="0" eaLnBrk="1" fontAlgn="auto" latinLnBrk="0" hangingPunct="1">
                        <a:lnSpc>
                          <a:spcPct val="100000"/>
                        </a:lnSpc>
                        <a:spcBef>
                          <a:spcPts val="0"/>
                        </a:spcBef>
                        <a:spcAft>
                          <a:spcPts val="0"/>
                        </a:spcAft>
                        <a:buClr>
                          <a:srgbClr val="C00000"/>
                        </a:buClr>
                        <a:buSzTx/>
                        <a:buFont typeface="Arial"/>
                        <a:buNone/>
                        <a:tabLst/>
                        <a:defRPr/>
                      </a:pPr>
                      <a:r>
                        <a:rPr lang="en-GB" sz="1400" dirty="0" smtClean="0">
                          <a:solidFill>
                            <a:srgbClr val="C00000"/>
                          </a:solidFill>
                          <a:latin typeface="+mj-lt"/>
                        </a:rPr>
                        <a:t>•</a:t>
                      </a:r>
                      <a:r>
                        <a:rPr lang="en-GB" sz="1400" dirty="0" smtClean="0">
                          <a:latin typeface="+mj-lt"/>
                        </a:rPr>
                        <a:t> </a:t>
                      </a:r>
                      <a:r>
                        <a:rPr lang="en-GB" sz="1400" dirty="0" err="1" smtClean="0">
                          <a:latin typeface="+mj-lt"/>
                        </a:rPr>
                        <a:t>PSA</a:t>
                      </a:r>
                      <a:r>
                        <a:rPr lang="en-GB" sz="1400" dirty="0" smtClean="0">
                          <a:latin typeface="+mj-lt"/>
                        </a:rPr>
                        <a:t> </a:t>
                      </a:r>
                      <a:r>
                        <a:rPr lang="en-GB" sz="1400" dirty="0" smtClean="0">
                          <a:latin typeface="+mj-lt"/>
                        </a:rPr>
                        <a:t>&gt; 20</a:t>
                      </a:r>
                      <a:r>
                        <a:rPr lang="en-GB" sz="1400" baseline="0" dirty="0" smtClean="0">
                          <a:latin typeface="+mj-lt"/>
                        </a:rPr>
                        <a:t> </a:t>
                      </a:r>
                      <a:r>
                        <a:rPr lang="en-GB" sz="1400" dirty="0" err="1" smtClean="0">
                          <a:latin typeface="+mj-lt"/>
                        </a:rPr>
                        <a:t>ng</a:t>
                      </a:r>
                      <a:r>
                        <a:rPr lang="en-GB" sz="1400" dirty="0" smtClean="0">
                          <a:latin typeface="+mj-lt"/>
                        </a:rPr>
                        <a:t>/mL                               </a:t>
                      </a:r>
                      <a:r>
                        <a:rPr lang="en-GB" sz="1400" dirty="0" smtClean="0">
                          <a:solidFill>
                            <a:srgbClr val="C00000"/>
                          </a:solidFill>
                          <a:latin typeface="+mj-lt"/>
                        </a:rPr>
                        <a:t> • </a:t>
                      </a:r>
                      <a:r>
                        <a:rPr lang="en-GB" sz="1400" dirty="0" smtClean="0">
                          <a:latin typeface="+mj-lt"/>
                        </a:rPr>
                        <a:t> </a:t>
                      </a:r>
                      <a:r>
                        <a:rPr lang="en-GB" sz="1400" kern="1200" baseline="0" dirty="0" smtClean="0">
                          <a:solidFill>
                            <a:schemeClr val="tx1"/>
                          </a:solidFill>
                          <a:latin typeface="+mn-lt"/>
                          <a:ea typeface="+mn-ea"/>
                          <a:cs typeface="+mn-cs"/>
                        </a:rPr>
                        <a:t>T3a</a:t>
                      </a:r>
                      <a:endParaRPr lang="en-GB" sz="1400" dirty="0" smtClean="0">
                        <a:latin typeface="+mj-lt"/>
                      </a:endParaRPr>
                    </a:p>
                    <a:p>
                      <a:pPr marL="0" indent="0">
                        <a:buClr>
                          <a:srgbClr val="C00000"/>
                        </a:buClr>
                        <a:buFont typeface="Arial"/>
                        <a:buNone/>
                      </a:pPr>
                      <a:r>
                        <a:rPr lang="en-GB" sz="1400" baseline="0" dirty="0" smtClean="0">
                          <a:solidFill>
                            <a:srgbClr val="C00000"/>
                          </a:solidFill>
                          <a:latin typeface="+mj-lt"/>
                        </a:rPr>
                        <a:t>•</a:t>
                      </a:r>
                      <a:r>
                        <a:rPr lang="en-GB" sz="1400" baseline="0" dirty="0" smtClean="0">
                          <a:latin typeface="+mj-lt"/>
                        </a:rPr>
                        <a:t> </a:t>
                      </a:r>
                      <a:r>
                        <a:rPr lang="en-GB" sz="1400" baseline="0" dirty="0" err="1" smtClean="0">
                          <a:latin typeface="+mj-lt"/>
                        </a:rPr>
                        <a:t>GS</a:t>
                      </a:r>
                      <a:r>
                        <a:rPr lang="en-GB" sz="1400" baseline="0" dirty="0" smtClean="0">
                          <a:latin typeface="+mj-lt"/>
                        </a:rPr>
                        <a:t> </a:t>
                      </a:r>
                      <a:r>
                        <a:rPr lang="en-GB" sz="1400" baseline="0" dirty="0" smtClean="0">
                          <a:latin typeface="+mj-lt"/>
                        </a:rPr>
                        <a:t>8-10</a:t>
                      </a:r>
                      <a:endParaRPr lang="en-GB" sz="1400" baseline="0" dirty="0" smtClean="0">
                        <a:latin typeface="+mj-lt"/>
                      </a:endParaRPr>
                    </a:p>
                  </a:txBody>
                  <a:tcPr marL="86518" marR="86518" marT="0" marB="43259">
                    <a:lnL>
                      <a:noFill/>
                    </a:lnL>
                    <a:lnR>
                      <a:noFill/>
                    </a:lnR>
                    <a:lnT>
                      <a:noFill/>
                    </a:lnT>
                    <a:lnB>
                      <a:noFill/>
                    </a:lnB>
                    <a:lnTlToBr w="12700" cmpd="sng">
                      <a:noFill/>
                      <a:prstDash val="solid"/>
                    </a:lnTlToBr>
                    <a:lnBlToTr w="12700" cmpd="sng">
                      <a:noFill/>
                      <a:prstDash val="solid"/>
                    </a:lnBlToTr>
                  </a:tcPr>
                </a:tc>
              </a:tr>
              <a:tr h="626574">
                <a:tc>
                  <a:txBody>
                    <a:bodyPr/>
                    <a:lstStyle/>
                    <a:p>
                      <a:r>
                        <a:rPr lang="en-GB" sz="1400" dirty="0" smtClean="0">
                          <a:latin typeface="+mj-lt"/>
                        </a:rPr>
                        <a:t>Locally advanced</a:t>
                      </a:r>
                      <a:endParaRPr lang="en-GB" sz="1400" dirty="0">
                        <a:latin typeface="+mj-lt"/>
                      </a:endParaRPr>
                    </a:p>
                  </a:txBody>
                  <a:tcPr marL="86518" marR="86518" marT="43259" marB="43259">
                    <a:lnL>
                      <a:noFill/>
                    </a:lnL>
                    <a:lnR>
                      <a:noFill/>
                    </a:lnR>
                    <a:lnT>
                      <a:noFill/>
                    </a:lnT>
                    <a:lnB>
                      <a:noFill/>
                    </a:lnB>
                    <a:lnTlToBr w="12700" cmpd="sng">
                      <a:noFill/>
                      <a:prstDash val="solid"/>
                    </a:lnTlToBr>
                    <a:lnBlToTr w="12700" cmpd="sng">
                      <a:noFill/>
                      <a:prstDash val="solid"/>
                    </a:lnBlToTr>
                  </a:tcPr>
                </a:tc>
                <a:tc>
                  <a:txBody>
                    <a:bodyPr/>
                    <a:lstStyle/>
                    <a:p>
                      <a:r>
                        <a:rPr lang="en-GB" sz="1400" dirty="0" smtClean="0">
                          <a:latin typeface="+mj-lt"/>
                        </a:rPr>
                        <a:t>Very high risk</a:t>
                      </a:r>
                      <a:endParaRPr lang="en-GB" sz="1400" dirty="0">
                        <a:latin typeface="+mj-lt"/>
                      </a:endParaRPr>
                    </a:p>
                  </a:txBody>
                  <a:tcPr marL="86518" marR="86518" marT="43259" marB="43259">
                    <a:lnL>
                      <a:noFill/>
                    </a:lnL>
                    <a:lnR>
                      <a:noFill/>
                    </a:lnR>
                    <a:lnT>
                      <a:noFill/>
                    </a:lnT>
                    <a:lnB>
                      <a:noFill/>
                    </a:lnB>
                    <a:lnTlToBr w="12700" cmpd="sng">
                      <a:noFill/>
                      <a:prstDash val="solid"/>
                    </a:lnTlToBr>
                    <a:lnBlToTr w="12700" cmpd="sng">
                      <a:noFill/>
                      <a:prstDash val="solid"/>
                    </a:lnBlToTr>
                  </a:tcPr>
                </a:tc>
                <a:tc>
                  <a:txBody>
                    <a:bodyPr/>
                    <a:lstStyle/>
                    <a:p>
                      <a:pPr marL="0" marR="0" indent="0" algn="l" defTabSz="685800" rtl="0" eaLnBrk="1" fontAlgn="auto" latinLnBrk="0" hangingPunct="1">
                        <a:lnSpc>
                          <a:spcPct val="100000"/>
                        </a:lnSpc>
                        <a:spcBef>
                          <a:spcPts val="0"/>
                        </a:spcBef>
                        <a:spcAft>
                          <a:spcPts val="0"/>
                        </a:spcAft>
                        <a:buClr>
                          <a:srgbClr val="C00000"/>
                        </a:buClr>
                        <a:buSzTx/>
                        <a:buFont typeface="Arial"/>
                        <a:buNone/>
                        <a:tabLst/>
                        <a:defRPr/>
                      </a:pPr>
                      <a:r>
                        <a:rPr lang="en-GB" sz="1400" baseline="0" dirty="0" smtClean="0">
                          <a:solidFill>
                            <a:srgbClr val="C00000"/>
                          </a:solidFill>
                          <a:latin typeface="+mj-lt"/>
                        </a:rPr>
                        <a:t>•</a:t>
                      </a:r>
                      <a:r>
                        <a:rPr lang="en-GB" sz="1400" baseline="0" dirty="0" smtClean="0">
                          <a:latin typeface="+mj-lt"/>
                        </a:rPr>
                        <a:t> Primary Gleason pattern 5               </a:t>
                      </a:r>
                      <a:r>
                        <a:rPr lang="en-GB" sz="1400" baseline="0" dirty="0" smtClean="0">
                          <a:solidFill>
                            <a:srgbClr val="C00000"/>
                          </a:solidFill>
                          <a:latin typeface="+mj-lt"/>
                        </a:rPr>
                        <a:t>•</a:t>
                      </a:r>
                      <a:r>
                        <a:rPr lang="en-GB" sz="1400" baseline="0" dirty="0" smtClean="0">
                          <a:latin typeface="+mj-lt"/>
                        </a:rPr>
                        <a:t> </a:t>
                      </a:r>
                      <a:r>
                        <a:rPr lang="en-GB" sz="1400" kern="1200" baseline="0" dirty="0" smtClean="0">
                          <a:solidFill>
                            <a:schemeClr val="tx1"/>
                          </a:solidFill>
                          <a:latin typeface="+mn-lt"/>
                          <a:ea typeface="+mn-ea"/>
                          <a:cs typeface="+mn-cs"/>
                        </a:rPr>
                        <a:t>T3b-T4</a:t>
                      </a:r>
                      <a:endParaRPr lang="en-GB" sz="1400" baseline="0" dirty="0" smtClean="0">
                        <a:latin typeface="+mj-lt"/>
                      </a:endParaRPr>
                    </a:p>
                    <a:p>
                      <a:pPr marL="0" indent="0">
                        <a:buClr>
                          <a:srgbClr val="C00000"/>
                        </a:buClr>
                        <a:buFont typeface="Arial"/>
                        <a:buNone/>
                      </a:pPr>
                      <a:r>
                        <a:rPr lang="en-GB" sz="1400" baseline="0" dirty="0" smtClean="0">
                          <a:solidFill>
                            <a:srgbClr val="C00000"/>
                          </a:solidFill>
                          <a:latin typeface="+mj-lt"/>
                        </a:rPr>
                        <a:t>•</a:t>
                      </a:r>
                      <a:r>
                        <a:rPr lang="en-GB" sz="1400" baseline="0" dirty="0" smtClean="0">
                          <a:latin typeface="+mj-lt"/>
                        </a:rPr>
                        <a:t> &gt; 4 </a:t>
                      </a:r>
                      <a:r>
                        <a:rPr lang="en-GB" sz="1400" baseline="0" dirty="0" smtClean="0">
                          <a:latin typeface="+mj-lt"/>
                        </a:rPr>
                        <a:t>cores with Gleason score 8-10</a:t>
                      </a:r>
                    </a:p>
                  </a:txBody>
                  <a:tcPr marL="86518" marR="86518" marT="0" marB="43259">
                    <a:lnL>
                      <a:noFill/>
                    </a:lnL>
                    <a:lnR>
                      <a:noFill/>
                    </a:lnR>
                    <a:lnT>
                      <a:noFill/>
                    </a:lnT>
                    <a:lnB>
                      <a:noFill/>
                    </a:lnB>
                    <a:lnTlToBr w="12700" cmpd="sng">
                      <a:noFill/>
                      <a:prstDash val="solid"/>
                    </a:lnTlToBr>
                    <a:lnBlToTr w="12700" cmpd="sng">
                      <a:noFill/>
                      <a:prstDash val="solid"/>
                    </a:lnBlToTr>
                  </a:tcPr>
                </a:tc>
              </a:tr>
              <a:tr h="447553">
                <a:tc>
                  <a:txBody>
                    <a:bodyPr/>
                    <a:lstStyle/>
                    <a:p>
                      <a:r>
                        <a:rPr lang="en-GB" sz="1400" dirty="0" smtClean="0">
                          <a:latin typeface="+mj-lt"/>
                        </a:rPr>
                        <a:t>Metastatic</a:t>
                      </a:r>
                      <a:endParaRPr lang="en-GB" sz="1400" dirty="0">
                        <a:latin typeface="+mj-lt"/>
                      </a:endParaRPr>
                    </a:p>
                  </a:txBody>
                  <a:tcPr marL="86518" marR="86518" marT="43259" marB="43259">
                    <a:lnL>
                      <a:noFill/>
                    </a:lnL>
                    <a:lnR>
                      <a:noFill/>
                    </a:lnR>
                    <a:lnT>
                      <a:noFill/>
                    </a:lnT>
                    <a:lnB>
                      <a:noFill/>
                    </a:lnB>
                    <a:lnTlToBr w="12700" cmpd="sng">
                      <a:noFill/>
                      <a:prstDash val="solid"/>
                    </a:lnTlToBr>
                    <a:lnBlToTr w="12700" cmpd="sng">
                      <a:noFill/>
                      <a:prstDash val="solid"/>
                    </a:lnBlToTr>
                  </a:tcPr>
                </a:tc>
                <a:tc>
                  <a:txBody>
                    <a:bodyPr/>
                    <a:lstStyle/>
                    <a:p>
                      <a:endParaRPr lang="en-GB" sz="1400" dirty="0">
                        <a:latin typeface="+mj-lt"/>
                      </a:endParaRPr>
                    </a:p>
                  </a:txBody>
                  <a:tcPr marL="86518" marR="86518" marT="43259" marB="43259">
                    <a:lnL>
                      <a:noFill/>
                    </a:lnL>
                    <a:lnR>
                      <a:noFill/>
                    </a:lnR>
                    <a:lnT>
                      <a:noFill/>
                    </a:lnT>
                    <a:lnB>
                      <a:noFill/>
                    </a:lnB>
                    <a:lnTlToBr w="12700" cmpd="sng">
                      <a:noFill/>
                      <a:prstDash val="solid"/>
                    </a:lnTlToBr>
                    <a:lnBlToTr w="12700" cmpd="sng">
                      <a:noFill/>
                      <a:prstDash val="solid"/>
                    </a:lnBlToTr>
                  </a:tcPr>
                </a:tc>
                <a:tc>
                  <a:txBody>
                    <a:bodyPr/>
                    <a:lstStyle/>
                    <a:p>
                      <a:pPr marL="171450" indent="-171450">
                        <a:buClr>
                          <a:srgbClr val="C00000"/>
                        </a:buClr>
                        <a:buFont typeface="Arial" panose="020B0604020202020204" pitchFamily="34" charset="0"/>
                        <a:buChar char="•"/>
                      </a:pPr>
                      <a:r>
                        <a:rPr lang="en-GB" sz="1400" dirty="0" smtClean="0">
                          <a:latin typeface="+mj-lt"/>
                        </a:rPr>
                        <a:t>Any T, N1</a:t>
                      </a:r>
                    </a:p>
                    <a:p>
                      <a:pPr marL="171450" indent="-171450">
                        <a:buClr>
                          <a:srgbClr val="C00000"/>
                        </a:buClr>
                        <a:buFont typeface="Arial" panose="020B0604020202020204" pitchFamily="34" charset="0"/>
                        <a:buChar char="•"/>
                      </a:pPr>
                      <a:r>
                        <a:rPr lang="en-GB" sz="1400" dirty="0" smtClean="0">
                          <a:latin typeface="+mj-lt"/>
                        </a:rPr>
                        <a:t>Any</a:t>
                      </a:r>
                      <a:r>
                        <a:rPr lang="en-GB" sz="1400" baseline="0" dirty="0" smtClean="0">
                          <a:latin typeface="+mj-lt"/>
                        </a:rPr>
                        <a:t> T, any N, M1</a:t>
                      </a:r>
                      <a:endParaRPr lang="en-GB" sz="1400" dirty="0">
                        <a:latin typeface="+mj-lt"/>
                      </a:endParaRPr>
                    </a:p>
                  </a:txBody>
                  <a:tcPr marL="86518" marR="86518" marT="0" marB="43259">
                    <a:lnL>
                      <a:noFill/>
                    </a:lnL>
                    <a:lnR>
                      <a:noFill/>
                    </a:lnR>
                    <a:lnT>
                      <a:noFill/>
                    </a:lnT>
                    <a:lnB>
                      <a:noFill/>
                    </a:lnB>
                    <a:lnTlToBr w="12700" cmpd="sng">
                      <a:noFill/>
                      <a:prstDash val="solid"/>
                    </a:lnTlToBr>
                    <a:lnBlToTr w="12700" cmpd="sng">
                      <a:noFill/>
                      <a:prstDash val="solid"/>
                    </a:lnBlToTr>
                  </a:tcPr>
                </a:tc>
              </a:tr>
            </a:tbl>
          </a:graphicData>
        </a:graphic>
      </p:graphicFrame>
    </p:spTree>
    <p:extLst>
      <p:ext uri="{BB962C8B-B14F-4D97-AF65-F5344CB8AC3E}">
        <p14:creationId xmlns:p14="http://schemas.microsoft.com/office/powerpoint/2010/main" val="4162958528"/>
      </p:ext>
    </p:extLst>
  </p:cSld>
  <p:clrMapOvr>
    <a:masterClrMapping/>
  </p:clrMapOvr>
  <p:transition spd="slow">
    <p:push dir="u"/>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3000" b="1" dirty="0">
                <a:solidFill>
                  <a:schemeClr val="accent2">
                    <a:lumMod val="50000"/>
                  </a:schemeClr>
                </a:solidFill>
                <a:ea typeface="+mj-ea"/>
                <a:cs typeface="+mj-cs"/>
              </a:rPr>
              <a:t>Knowledge Check (10)</a:t>
            </a:r>
          </a:p>
        </p:txBody>
      </p:sp>
      <p:sp>
        <p:nvSpPr>
          <p:cNvPr id="3" name="Content Placeholder 2"/>
          <p:cNvSpPr>
            <a:spLocks noGrp="1"/>
          </p:cNvSpPr>
          <p:nvPr>
            <p:ph idx="1"/>
          </p:nvPr>
        </p:nvSpPr>
        <p:spPr>
          <a:xfrm>
            <a:off x="685800" y="1440650"/>
            <a:ext cx="7300636" cy="4159372"/>
          </a:xfrm>
        </p:spPr>
        <p:txBody>
          <a:bodyPr>
            <a:normAutofit/>
          </a:bodyPr>
          <a:lstStyle/>
          <a:p>
            <a:pPr marL="0" indent="0">
              <a:buNone/>
            </a:pPr>
            <a:r>
              <a:rPr lang="en-GB" sz="1600" dirty="0" smtClean="0">
                <a:solidFill>
                  <a:schemeClr val="tx1"/>
                </a:solidFill>
              </a:rPr>
              <a:t>Based on NCCN guidelines, match the type of recurrence-risk in column A with its associated criteria in column B.</a:t>
            </a:r>
          </a:p>
          <a:p>
            <a:pPr marL="342900" indent="-342900">
              <a:buFont typeface="+mj-lt"/>
              <a:buAutoNum type="arabicPeriod"/>
            </a:pPr>
            <a:endParaRPr lang="en-GB" sz="1600" dirty="0" smtClean="0">
              <a:solidFill>
                <a:schemeClr val="tx1"/>
              </a:solidFill>
            </a:endParaRPr>
          </a:p>
          <a:p>
            <a:pPr marL="342900" indent="-342900">
              <a:buFont typeface="+mj-lt"/>
              <a:buAutoNum type="arabicPeriod"/>
            </a:pPr>
            <a:endParaRPr lang="en-GB" sz="1600" dirty="0" smtClean="0">
              <a:solidFill>
                <a:schemeClr val="tx1"/>
              </a:solidFill>
            </a:endParaRPr>
          </a:p>
          <a:p>
            <a:endParaRPr lang="en-GB" sz="1600" dirty="0">
              <a:solidFill>
                <a:schemeClr val="tx1"/>
              </a:solidFill>
            </a:endParaRPr>
          </a:p>
        </p:txBody>
      </p:sp>
      <p:sp>
        <p:nvSpPr>
          <p:cNvPr id="6" name="Pentagon 5"/>
          <p:cNvSpPr/>
          <p:nvPr/>
        </p:nvSpPr>
        <p:spPr>
          <a:xfrm>
            <a:off x="-43103" y="1020483"/>
            <a:ext cx="696685" cy="387508"/>
          </a:xfrm>
          <a:prstGeom prst="homePlate">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10800000" scaled="1"/>
            <a:tileRect/>
          </a:gradFill>
          <a:ln>
            <a:no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sz="1600" dirty="0"/>
          </a:p>
        </p:txBody>
      </p:sp>
      <p:sp>
        <p:nvSpPr>
          <p:cNvPr id="7" name="TextBox 6"/>
          <p:cNvSpPr txBox="1"/>
          <p:nvPr/>
        </p:nvSpPr>
        <p:spPr>
          <a:xfrm>
            <a:off x="-27384" y="1044960"/>
            <a:ext cx="457285" cy="338554"/>
          </a:xfrm>
          <a:prstGeom prst="rect">
            <a:avLst/>
          </a:prstGeom>
          <a:noFill/>
        </p:spPr>
        <p:txBody>
          <a:bodyPr wrap="none" rtlCol="0">
            <a:spAutoFit/>
          </a:bodyPr>
          <a:lstStyle/>
          <a:p>
            <a:r>
              <a:rPr lang="en-GB" sz="1600" spc="-38" dirty="0" smtClean="0">
                <a:solidFill>
                  <a:srgbClr val="A7381D"/>
                </a:solidFill>
                <a:ea typeface="+mj-ea"/>
                <a:cs typeface="+mj-cs"/>
              </a:rPr>
              <a:t>5/5</a:t>
            </a:r>
            <a:endParaRPr lang="en-GB" sz="1600" spc="-38" dirty="0">
              <a:solidFill>
                <a:srgbClr val="A7381D"/>
              </a:solidFill>
              <a:ea typeface="+mj-ea"/>
              <a:cs typeface="+mj-cs"/>
            </a:endParaRPr>
          </a:p>
        </p:txBody>
      </p:sp>
      <p:sp>
        <p:nvSpPr>
          <p:cNvPr id="9" name="TextBox 8"/>
          <p:cNvSpPr txBox="1"/>
          <p:nvPr/>
        </p:nvSpPr>
        <p:spPr>
          <a:xfrm>
            <a:off x="599974" y="4933362"/>
            <a:ext cx="4510206" cy="461665"/>
          </a:xfrm>
          <a:prstGeom prst="rect">
            <a:avLst/>
          </a:prstGeom>
          <a:noFill/>
        </p:spPr>
        <p:txBody>
          <a:bodyPr wrap="square" rtlCol="0">
            <a:spAutoFit/>
          </a:bodyPr>
          <a:lstStyle/>
          <a:p>
            <a:pPr lvl="0">
              <a:defRPr/>
            </a:pPr>
            <a:r>
              <a:rPr lang="en-GB" sz="1200" kern="0" dirty="0" smtClean="0"/>
              <a:t>GS, Gleason score; NCCN, National Comprehensive Cancer Network; PSA, prostate-specific antigen.</a:t>
            </a:r>
            <a:endParaRPr lang="en-GB" sz="1200" kern="0" dirty="0"/>
          </a:p>
        </p:txBody>
      </p:sp>
      <p:grpSp>
        <p:nvGrpSpPr>
          <p:cNvPr id="62" name="Group 61"/>
          <p:cNvGrpSpPr/>
          <p:nvPr/>
        </p:nvGrpSpPr>
        <p:grpSpPr>
          <a:xfrm>
            <a:off x="599974" y="2133600"/>
            <a:ext cx="5610326" cy="2743200"/>
            <a:chOff x="928688" y="2133600"/>
            <a:chExt cx="4541837" cy="2743200"/>
          </a:xfrm>
          <a:effectLst>
            <a:outerShdw blurRad="114300" dist="76200" dir="5400000" algn="ctr" rotWithShape="0">
              <a:srgbClr val="000000">
                <a:alpha val="29000"/>
              </a:srgbClr>
            </a:outerShdw>
          </a:effectLst>
        </p:grpSpPr>
        <p:sp>
          <p:nvSpPr>
            <p:cNvPr id="12" name="AutoShape 3"/>
            <p:cNvSpPr>
              <a:spLocks noChangeAspect="1" noChangeArrowheads="1" noTextEdit="1"/>
            </p:cNvSpPr>
            <p:nvPr/>
          </p:nvSpPr>
          <p:spPr bwMode="auto">
            <a:xfrm>
              <a:off x="928688" y="2133600"/>
              <a:ext cx="4541837" cy="274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Rectangle 5"/>
            <p:cNvSpPr>
              <a:spLocks noChangeArrowheads="1"/>
            </p:cNvSpPr>
            <p:nvPr/>
          </p:nvSpPr>
          <p:spPr bwMode="auto">
            <a:xfrm flipH="1">
              <a:off x="935038" y="2149475"/>
              <a:ext cx="2068512" cy="334963"/>
            </a:xfrm>
            <a:prstGeom prst="round1Rect">
              <a:avLst>
                <a:gd name="adj" fmla="val 41690"/>
              </a:avLst>
            </a:prstGeom>
            <a:solidFill>
              <a:srgbClr val="E95531"/>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Rectangle 6"/>
            <p:cNvSpPr>
              <a:spLocks noChangeArrowheads="1"/>
            </p:cNvSpPr>
            <p:nvPr/>
          </p:nvSpPr>
          <p:spPr bwMode="auto">
            <a:xfrm>
              <a:off x="3003550" y="2149475"/>
              <a:ext cx="2441575" cy="334963"/>
            </a:xfrm>
            <a:prstGeom prst="round1Rect">
              <a:avLst>
                <a:gd name="adj" fmla="val 39416"/>
              </a:avLst>
            </a:prstGeom>
            <a:solidFill>
              <a:srgbClr val="E95531"/>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Rectangle 7"/>
            <p:cNvSpPr>
              <a:spLocks noChangeArrowheads="1"/>
            </p:cNvSpPr>
            <p:nvPr/>
          </p:nvSpPr>
          <p:spPr bwMode="auto">
            <a:xfrm>
              <a:off x="935038" y="2484438"/>
              <a:ext cx="2068512" cy="579438"/>
            </a:xfrm>
            <a:prstGeom prst="rect">
              <a:avLst/>
            </a:prstGeom>
            <a:solidFill>
              <a:srgbClr val="FACAC7"/>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Rectangle 8"/>
            <p:cNvSpPr>
              <a:spLocks noChangeArrowheads="1"/>
            </p:cNvSpPr>
            <p:nvPr/>
          </p:nvSpPr>
          <p:spPr bwMode="auto">
            <a:xfrm>
              <a:off x="3003550" y="2484438"/>
              <a:ext cx="2441575" cy="579438"/>
            </a:xfrm>
            <a:prstGeom prst="rect">
              <a:avLst/>
            </a:prstGeom>
            <a:solidFill>
              <a:srgbClr val="FACAC7"/>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Rectangle 9"/>
            <p:cNvSpPr>
              <a:spLocks noChangeArrowheads="1"/>
            </p:cNvSpPr>
            <p:nvPr/>
          </p:nvSpPr>
          <p:spPr bwMode="auto">
            <a:xfrm>
              <a:off x="935038" y="3063875"/>
              <a:ext cx="2068512" cy="577850"/>
            </a:xfrm>
            <a:prstGeom prst="rect">
              <a:avLst/>
            </a:prstGeom>
            <a:solidFill>
              <a:srgbClr val="ECB1C4"/>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Rectangle 10"/>
            <p:cNvSpPr>
              <a:spLocks noChangeArrowheads="1"/>
            </p:cNvSpPr>
            <p:nvPr/>
          </p:nvSpPr>
          <p:spPr bwMode="auto">
            <a:xfrm>
              <a:off x="3003550" y="3063875"/>
              <a:ext cx="2441575" cy="577850"/>
            </a:xfrm>
            <a:prstGeom prst="rect">
              <a:avLst/>
            </a:prstGeom>
            <a:solidFill>
              <a:srgbClr val="ECB1C4"/>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Rectangle 11"/>
            <p:cNvSpPr>
              <a:spLocks noChangeArrowheads="1"/>
            </p:cNvSpPr>
            <p:nvPr/>
          </p:nvSpPr>
          <p:spPr bwMode="auto">
            <a:xfrm>
              <a:off x="935038" y="3641725"/>
              <a:ext cx="2068512" cy="579438"/>
            </a:xfrm>
            <a:prstGeom prst="rect">
              <a:avLst/>
            </a:prstGeom>
            <a:solidFill>
              <a:srgbClr val="FACAC7"/>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Rectangle 12"/>
            <p:cNvSpPr>
              <a:spLocks noChangeArrowheads="1"/>
            </p:cNvSpPr>
            <p:nvPr/>
          </p:nvSpPr>
          <p:spPr bwMode="auto">
            <a:xfrm>
              <a:off x="3003550" y="3641725"/>
              <a:ext cx="2441575" cy="579438"/>
            </a:xfrm>
            <a:prstGeom prst="rect">
              <a:avLst/>
            </a:prstGeom>
            <a:solidFill>
              <a:srgbClr val="FACAC7"/>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Rectangle 13"/>
            <p:cNvSpPr>
              <a:spLocks noChangeArrowheads="1"/>
            </p:cNvSpPr>
            <p:nvPr/>
          </p:nvSpPr>
          <p:spPr bwMode="auto">
            <a:xfrm flipH="1" flipV="1">
              <a:off x="935038" y="4221163"/>
              <a:ext cx="2068512" cy="579438"/>
            </a:xfrm>
            <a:prstGeom prst="round1Rect">
              <a:avLst>
                <a:gd name="adj" fmla="val 24557"/>
              </a:avLst>
            </a:prstGeom>
            <a:solidFill>
              <a:srgbClr val="ECB1C4"/>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Rectangle 14"/>
            <p:cNvSpPr>
              <a:spLocks noChangeArrowheads="1"/>
            </p:cNvSpPr>
            <p:nvPr/>
          </p:nvSpPr>
          <p:spPr bwMode="auto">
            <a:xfrm flipV="1">
              <a:off x="3003550" y="4221163"/>
              <a:ext cx="2441575" cy="579438"/>
            </a:xfrm>
            <a:prstGeom prst="round1Rect">
              <a:avLst>
                <a:gd name="adj" fmla="val 20612"/>
              </a:avLst>
            </a:prstGeom>
            <a:solidFill>
              <a:srgbClr val="ECB1C4"/>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Line 15"/>
            <p:cNvSpPr>
              <a:spLocks noChangeShapeType="1"/>
            </p:cNvSpPr>
            <p:nvPr/>
          </p:nvSpPr>
          <p:spPr bwMode="auto">
            <a:xfrm>
              <a:off x="2654076" y="2143125"/>
              <a:ext cx="0" cy="2663825"/>
            </a:xfrm>
            <a:prstGeom prst="line">
              <a:avLst/>
            </a:prstGeom>
            <a:noFill/>
            <a:ln w="12700">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Line 16"/>
            <p:cNvSpPr>
              <a:spLocks noChangeShapeType="1"/>
            </p:cNvSpPr>
            <p:nvPr/>
          </p:nvSpPr>
          <p:spPr bwMode="auto">
            <a:xfrm>
              <a:off x="928688" y="2484438"/>
              <a:ext cx="4522787" cy="0"/>
            </a:xfrm>
            <a:prstGeom prst="line">
              <a:avLst/>
            </a:prstGeom>
            <a:noFill/>
            <a:ln w="12700">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Line 17"/>
            <p:cNvSpPr>
              <a:spLocks noChangeShapeType="1"/>
            </p:cNvSpPr>
            <p:nvPr/>
          </p:nvSpPr>
          <p:spPr bwMode="auto">
            <a:xfrm>
              <a:off x="928688" y="3063875"/>
              <a:ext cx="4522787" cy="0"/>
            </a:xfrm>
            <a:prstGeom prst="line">
              <a:avLst/>
            </a:prstGeom>
            <a:noFill/>
            <a:ln w="12700">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Line 18"/>
            <p:cNvSpPr>
              <a:spLocks noChangeShapeType="1"/>
            </p:cNvSpPr>
            <p:nvPr/>
          </p:nvSpPr>
          <p:spPr bwMode="auto">
            <a:xfrm>
              <a:off x="928688" y="3641725"/>
              <a:ext cx="4522787" cy="0"/>
            </a:xfrm>
            <a:prstGeom prst="line">
              <a:avLst/>
            </a:prstGeom>
            <a:noFill/>
            <a:ln w="12700">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Line 19"/>
            <p:cNvSpPr>
              <a:spLocks noChangeShapeType="1"/>
            </p:cNvSpPr>
            <p:nvPr/>
          </p:nvSpPr>
          <p:spPr bwMode="auto">
            <a:xfrm>
              <a:off x="928688" y="4221163"/>
              <a:ext cx="4522787" cy="0"/>
            </a:xfrm>
            <a:prstGeom prst="line">
              <a:avLst/>
            </a:prstGeom>
            <a:noFill/>
            <a:ln w="12700">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graphicFrame>
        <p:nvGraphicFramePr>
          <p:cNvPr id="63" name="Table 62"/>
          <p:cNvGraphicFramePr>
            <a:graphicFrameLocks noGrp="1"/>
          </p:cNvGraphicFramePr>
          <p:nvPr>
            <p:extLst>
              <p:ext uri="{D42A27DB-BD31-4B8C-83A1-F6EECF244321}">
                <p14:modId xmlns:p14="http://schemas.microsoft.com/office/powerpoint/2010/main" val="2619186304"/>
              </p:ext>
            </p:extLst>
          </p:nvPr>
        </p:nvGraphicFramePr>
        <p:xfrm>
          <a:off x="812734" y="2149476"/>
          <a:ext cx="5137433" cy="2770246"/>
        </p:xfrm>
        <a:graphic>
          <a:graphicData uri="http://schemas.openxmlformats.org/drawingml/2006/table">
            <a:tbl>
              <a:tblPr firstRow="1" bandRow="1">
                <a:tableStyleId>{2D5ABB26-0587-4C30-8999-92F81FD0307C}</a:tableStyleId>
              </a:tblPr>
              <a:tblGrid>
                <a:gridCol w="1930466"/>
                <a:gridCol w="3206967"/>
              </a:tblGrid>
              <a:tr h="396196">
                <a:tc>
                  <a:txBody>
                    <a:bodyPr/>
                    <a:lstStyle/>
                    <a:p>
                      <a:r>
                        <a:rPr lang="en-GB" sz="1600" b="1" dirty="0" smtClean="0">
                          <a:solidFill>
                            <a:schemeClr val="bg1"/>
                          </a:solidFill>
                          <a:latin typeface="+mn-lt"/>
                        </a:rPr>
                        <a:t>Column A</a:t>
                      </a:r>
                      <a:endParaRPr lang="en-GB" sz="1600" b="1" dirty="0">
                        <a:solidFill>
                          <a:schemeClr val="bg1"/>
                        </a:solidFill>
                        <a:latin typeface="+mn-lt"/>
                      </a:endParaRPr>
                    </a:p>
                  </a:txBody>
                  <a:tcPr>
                    <a:lnL>
                      <a:noFill/>
                    </a:lnL>
                    <a:lnR>
                      <a:noFill/>
                    </a:lnR>
                    <a:lnT>
                      <a:noFill/>
                    </a:lnT>
                    <a:lnB>
                      <a:noFill/>
                    </a:lnB>
                    <a:lnTlToBr w="12700" cmpd="sng">
                      <a:noFill/>
                      <a:prstDash val="solid"/>
                    </a:lnTlToBr>
                    <a:lnBlToTr w="12700" cmpd="sng">
                      <a:noFill/>
                      <a:prstDash val="solid"/>
                    </a:lnBlToTr>
                  </a:tcPr>
                </a:tc>
                <a:tc>
                  <a:txBody>
                    <a:bodyPr/>
                    <a:lstStyle/>
                    <a:p>
                      <a:r>
                        <a:rPr lang="en-GB" sz="1600" b="1" dirty="0" smtClean="0">
                          <a:solidFill>
                            <a:schemeClr val="bg1"/>
                          </a:solidFill>
                          <a:latin typeface="+mn-lt"/>
                        </a:rPr>
                        <a:t>Column B</a:t>
                      </a:r>
                      <a:endParaRPr lang="en-GB" sz="1600" b="1" dirty="0">
                        <a:solidFill>
                          <a:schemeClr val="bg1"/>
                        </a:solidFill>
                        <a:latin typeface="+mn-lt"/>
                      </a:endParaRPr>
                    </a:p>
                  </a:txBody>
                  <a:tcPr>
                    <a:lnL>
                      <a:noFill/>
                    </a:lnL>
                    <a:lnR>
                      <a:noFill/>
                    </a:lnR>
                    <a:lnT>
                      <a:noFill/>
                    </a:lnT>
                    <a:lnB>
                      <a:noFill/>
                    </a:lnB>
                    <a:lnTlToBr w="12700" cmpd="sng">
                      <a:noFill/>
                      <a:prstDash val="solid"/>
                    </a:lnTlToBr>
                    <a:lnBlToTr w="12700" cmpd="sng">
                      <a:noFill/>
                      <a:prstDash val="solid"/>
                    </a:lnBlToTr>
                  </a:tcPr>
                </a:tc>
              </a:tr>
              <a:tr h="440900">
                <a:tc>
                  <a:txBody>
                    <a:bodyPr/>
                    <a:lstStyle/>
                    <a:p>
                      <a:pPr marL="0" indent="0">
                        <a:buFont typeface="+mj-lt"/>
                        <a:buNone/>
                      </a:pPr>
                      <a:r>
                        <a:rPr lang="en-GB" sz="1400" dirty="0" smtClean="0">
                          <a:latin typeface="+mj-lt"/>
                        </a:rPr>
                        <a:t>1. Very low risk</a:t>
                      </a:r>
                      <a:endParaRPr lang="en-GB" sz="1400" dirty="0">
                        <a:latin typeface="+mj-lt"/>
                      </a:endParaRPr>
                    </a:p>
                  </a:txBody>
                  <a:tcPr>
                    <a:lnL>
                      <a:noFill/>
                    </a:lnL>
                    <a:lnR>
                      <a:noFill/>
                    </a:lnR>
                    <a:lnT>
                      <a:noFill/>
                    </a:lnT>
                    <a:lnB>
                      <a:noFill/>
                    </a:lnB>
                    <a:lnTlToBr w="12700" cmpd="sng">
                      <a:noFill/>
                      <a:prstDash val="solid"/>
                    </a:lnTlToBr>
                    <a:lnBlToTr w="12700" cmpd="sng">
                      <a:noFill/>
                      <a:prstDash val="solid"/>
                    </a:lnBlToTr>
                  </a:tcPr>
                </a:tc>
                <a:tc>
                  <a:txBody>
                    <a:bodyPr/>
                    <a:lstStyle/>
                    <a:p>
                      <a:pPr marL="0" indent="0">
                        <a:buClr>
                          <a:schemeClr val="accent1"/>
                        </a:buClr>
                        <a:buFont typeface="Arial"/>
                        <a:buNone/>
                      </a:pPr>
                      <a:r>
                        <a:rPr lang="en-GB" sz="1400" dirty="0" smtClean="0">
                          <a:latin typeface="+mj-lt"/>
                        </a:rPr>
                        <a:t>a. PSA 10-20 ng/mL,</a:t>
                      </a:r>
                      <a:r>
                        <a:rPr lang="en-GB" sz="1400" baseline="0" dirty="0" smtClean="0">
                          <a:latin typeface="+mj-lt"/>
                        </a:rPr>
                        <a:t> GS 7, T2b-2c</a:t>
                      </a:r>
                    </a:p>
                  </a:txBody>
                  <a:tcPr>
                    <a:lnL>
                      <a:noFill/>
                    </a:lnL>
                    <a:lnR>
                      <a:noFill/>
                    </a:lnR>
                    <a:lnT>
                      <a:noFill/>
                    </a:lnT>
                    <a:lnB>
                      <a:noFill/>
                    </a:lnB>
                    <a:lnTlToBr w="12700" cmpd="sng">
                      <a:noFill/>
                      <a:prstDash val="solid"/>
                    </a:lnTlToBr>
                    <a:lnBlToTr w="12700" cmpd="sng">
                      <a:noFill/>
                      <a:prstDash val="solid"/>
                    </a:lnBlToTr>
                  </a:tcPr>
                </a:tc>
              </a:tr>
              <a:tr h="499687">
                <a:tc>
                  <a:txBody>
                    <a:bodyPr/>
                    <a:lstStyle/>
                    <a:p>
                      <a:pPr marL="0" indent="0">
                        <a:lnSpc>
                          <a:spcPct val="200000"/>
                        </a:lnSpc>
                        <a:buFont typeface="+mj-lt"/>
                        <a:buNone/>
                      </a:pPr>
                      <a:r>
                        <a:rPr lang="en-GB" sz="1400" dirty="0" smtClean="0">
                          <a:latin typeface="+mj-lt"/>
                        </a:rPr>
                        <a:t>2.</a:t>
                      </a:r>
                      <a:r>
                        <a:rPr lang="en-GB" sz="1400" baseline="0" dirty="0" smtClean="0">
                          <a:latin typeface="+mj-lt"/>
                        </a:rPr>
                        <a:t> Low </a:t>
                      </a:r>
                      <a:r>
                        <a:rPr lang="en-GB" sz="1400" dirty="0" smtClean="0">
                          <a:latin typeface="+mj-lt"/>
                        </a:rPr>
                        <a:t>risk</a:t>
                      </a:r>
                      <a:endParaRPr lang="en-GB" sz="1400" dirty="0">
                        <a:latin typeface="+mj-lt"/>
                      </a:endParaRPr>
                    </a:p>
                  </a:txBody>
                  <a:tcPr>
                    <a:lnL>
                      <a:noFill/>
                    </a:lnL>
                    <a:lnR>
                      <a:noFill/>
                    </a:lnR>
                    <a:lnT>
                      <a:noFill/>
                    </a:lnT>
                    <a:lnB>
                      <a:noFill/>
                    </a:lnB>
                    <a:lnTlToBr w="12700" cmpd="sng">
                      <a:noFill/>
                      <a:prstDash val="solid"/>
                    </a:lnTlToBr>
                    <a:lnBlToTr w="12700" cmpd="sng">
                      <a:noFill/>
                      <a:prstDash val="solid"/>
                    </a:lnBlToTr>
                  </a:tcPr>
                </a:tc>
                <a:tc>
                  <a:txBody>
                    <a:bodyPr/>
                    <a:lstStyle/>
                    <a:p>
                      <a:pPr marL="0" indent="0">
                        <a:lnSpc>
                          <a:spcPct val="200000"/>
                        </a:lnSpc>
                        <a:buClr>
                          <a:schemeClr val="accent1"/>
                        </a:buClr>
                        <a:buFont typeface="Arial"/>
                        <a:buNone/>
                      </a:pPr>
                      <a:r>
                        <a:rPr lang="en-GB" sz="1400" dirty="0" smtClean="0">
                          <a:latin typeface="+mj-lt"/>
                        </a:rPr>
                        <a:t>b. PSA &gt;20</a:t>
                      </a:r>
                      <a:r>
                        <a:rPr lang="en-GB" sz="1400" baseline="0" dirty="0" smtClean="0">
                          <a:latin typeface="+mj-lt"/>
                        </a:rPr>
                        <a:t> </a:t>
                      </a:r>
                      <a:r>
                        <a:rPr lang="en-GB" sz="1400" dirty="0" smtClean="0">
                          <a:latin typeface="+mj-lt"/>
                        </a:rPr>
                        <a:t>ng/mL,</a:t>
                      </a:r>
                      <a:r>
                        <a:rPr lang="en-GB" sz="1400" baseline="0" dirty="0" smtClean="0">
                          <a:latin typeface="+mj-lt"/>
                        </a:rPr>
                        <a:t> GS 8-10, T3a</a:t>
                      </a:r>
                    </a:p>
                  </a:txBody>
                  <a:tcPr>
                    <a:lnL>
                      <a:noFill/>
                    </a:lnL>
                    <a:lnR>
                      <a:noFill/>
                    </a:lnR>
                    <a:lnT>
                      <a:noFill/>
                    </a:lnT>
                    <a:lnB>
                      <a:noFill/>
                    </a:lnB>
                    <a:lnTlToBr w="12700" cmpd="sng">
                      <a:noFill/>
                      <a:prstDash val="solid"/>
                    </a:lnTlToBr>
                    <a:lnBlToTr w="12700" cmpd="sng">
                      <a:noFill/>
                      <a:prstDash val="solid"/>
                    </a:lnBlToTr>
                  </a:tcPr>
                </a:tc>
              </a:tr>
              <a:tr h="661350">
                <a:tc>
                  <a:txBody>
                    <a:bodyPr/>
                    <a:lstStyle/>
                    <a:p>
                      <a:pPr marL="0" indent="0">
                        <a:lnSpc>
                          <a:spcPct val="300000"/>
                        </a:lnSpc>
                        <a:buFont typeface="+mj-lt"/>
                        <a:buNone/>
                      </a:pPr>
                      <a:r>
                        <a:rPr lang="en-GB" sz="1400" dirty="0" smtClean="0">
                          <a:latin typeface="+mj-lt"/>
                        </a:rPr>
                        <a:t>3. Intermediate risk</a:t>
                      </a:r>
                      <a:endParaRPr lang="en-GB" sz="1400" dirty="0">
                        <a:latin typeface="+mj-lt"/>
                      </a:endParaRPr>
                    </a:p>
                  </a:txBody>
                  <a:tcPr marT="0">
                    <a:lnL>
                      <a:noFill/>
                    </a:lnL>
                    <a:lnR>
                      <a:noFill/>
                    </a:lnR>
                    <a:lnT>
                      <a:noFill/>
                    </a:lnT>
                    <a:lnB>
                      <a:noFill/>
                    </a:lnB>
                    <a:lnTlToBr w="12700" cmpd="sng">
                      <a:noFill/>
                      <a:prstDash val="solid"/>
                    </a:lnTlToBr>
                    <a:lnBlToTr w="12700" cmpd="sng">
                      <a:noFill/>
                      <a:prstDash val="solid"/>
                    </a:lnBlToTr>
                  </a:tcPr>
                </a:tc>
                <a:tc>
                  <a:txBody>
                    <a:bodyPr/>
                    <a:lstStyle/>
                    <a:p>
                      <a:pPr marL="0" indent="0">
                        <a:lnSpc>
                          <a:spcPct val="300000"/>
                        </a:lnSpc>
                        <a:buClr>
                          <a:schemeClr val="accent1"/>
                        </a:buClr>
                        <a:buFont typeface="Arial"/>
                        <a:buNone/>
                      </a:pPr>
                      <a:r>
                        <a:rPr lang="en-GB" sz="1400" baseline="0" dirty="0" smtClean="0">
                          <a:latin typeface="+mj-lt"/>
                        </a:rPr>
                        <a:t>c. </a:t>
                      </a:r>
                      <a:r>
                        <a:rPr lang="en-GB" sz="1400" dirty="0" smtClean="0">
                          <a:latin typeface="+mj-lt"/>
                        </a:rPr>
                        <a:t>PSA</a:t>
                      </a:r>
                      <a:r>
                        <a:rPr lang="en-GB" sz="1400" baseline="0" dirty="0" smtClean="0">
                          <a:latin typeface="+mj-lt"/>
                        </a:rPr>
                        <a:t> &lt;10 ng/mL, GS ≤6, T1c</a:t>
                      </a:r>
                    </a:p>
                  </a:txBody>
                  <a:tcPr marT="0">
                    <a:lnL>
                      <a:noFill/>
                    </a:lnL>
                    <a:lnR>
                      <a:noFill/>
                    </a:lnR>
                    <a:lnT>
                      <a:noFill/>
                    </a:lnT>
                    <a:lnB>
                      <a:noFill/>
                    </a:lnB>
                    <a:lnTlToBr w="12700" cmpd="sng">
                      <a:noFill/>
                      <a:prstDash val="solid"/>
                    </a:lnTlToBr>
                    <a:lnBlToTr w="12700" cmpd="sng">
                      <a:noFill/>
                      <a:prstDash val="solid"/>
                    </a:lnBlToTr>
                  </a:tcPr>
                </a:tc>
              </a:tr>
              <a:tr h="729190">
                <a:tc>
                  <a:txBody>
                    <a:bodyPr/>
                    <a:lstStyle/>
                    <a:p>
                      <a:pPr marL="0" indent="0">
                        <a:lnSpc>
                          <a:spcPct val="300000"/>
                        </a:lnSpc>
                        <a:buFont typeface="+mj-lt"/>
                        <a:buNone/>
                      </a:pPr>
                      <a:r>
                        <a:rPr lang="en-GB" sz="1400" dirty="0" smtClean="0">
                          <a:latin typeface="+mj-lt"/>
                        </a:rPr>
                        <a:t>4. High risk</a:t>
                      </a:r>
                      <a:endParaRPr lang="en-GB" sz="1400" dirty="0">
                        <a:latin typeface="+mj-lt"/>
                      </a:endParaRPr>
                    </a:p>
                  </a:txBody>
                  <a:tcPr marT="0">
                    <a:lnL>
                      <a:noFill/>
                    </a:lnL>
                    <a:lnR>
                      <a:noFill/>
                    </a:lnR>
                    <a:lnT>
                      <a:noFill/>
                    </a:lnT>
                    <a:lnB>
                      <a:noFill/>
                    </a:lnB>
                    <a:lnTlToBr w="12700" cmpd="sng">
                      <a:noFill/>
                      <a:prstDash val="solid"/>
                    </a:lnTlToBr>
                    <a:lnBlToTr w="12700" cmpd="sng">
                      <a:noFill/>
                      <a:prstDash val="solid"/>
                    </a:lnBlToTr>
                  </a:tcPr>
                </a:tc>
                <a:tc>
                  <a:txBody>
                    <a:bodyPr/>
                    <a:lstStyle/>
                    <a:p>
                      <a:pPr marL="0" indent="0">
                        <a:lnSpc>
                          <a:spcPct val="300000"/>
                        </a:lnSpc>
                        <a:buClr>
                          <a:schemeClr val="accent1"/>
                        </a:buClr>
                        <a:buFont typeface="Arial"/>
                        <a:buNone/>
                      </a:pPr>
                      <a:r>
                        <a:rPr lang="en-GB" sz="1400" dirty="0" smtClean="0">
                          <a:latin typeface="+mj-lt"/>
                        </a:rPr>
                        <a:t>d. PSA &lt;10 </a:t>
                      </a:r>
                      <a:r>
                        <a:rPr lang="en-GB" sz="1400" dirty="0" err="1" smtClean="0">
                          <a:latin typeface="+mj-lt"/>
                        </a:rPr>
                        <a:t>ng</a:t>
                      </a:r>
                      <a:r>
                        <a:rPr lang="en-GB" sz="1400" dirty="0" smtClean="0">
                          <a:latin typeface="+mj-lt"/>
                        </a:rPr>
                        <a:t>/mL,</a:t>
                      </a:r>
                      <a:r>
                        <a:rPr lang="en-GB" sz="1400" baseline="0" dirty="0" smtClean="0">
                          <a:latin typeface="+mj-lt"/>
                        </a:rPr>
                        <a:t> GS ≤6, T1-T2a</a:t>
                      </a:r>
                    </a:p>
                  </a:txBody>
                  <a:tcPr marT="0">
                    <a:lnL>
                      <a:noFill/>
                    </a:lnL>
                    <a:lnR>
                      <a:noFill/>
                    </a:lnR>
                    <a:lnT>
                      <a:noFill/>
                    </a:lnT>
                    <a:lnB>
                      <a:noFill/>
                    </a:lnB>
                    <a:lnTlToBr w="12700" cmpd="sng">
                      <a:noFill/>
                      <a:prstDash val="solid"/>
                    </a:lnTlToBr>
                    <a:lnBlToTr w="12700" cmpd="sng">
                      <a:noFill/>
                      <a:prstDash val="solid"/>
                    </a:lnBlToTr>
                  </a:tcPr>
                </a:tc>
              </a:tr>
            </a:tbl>
          </a:graphicData>
        </a:graphic>
      </p:graphicFrame>
      <p:pic>
        <p:nvPicPr>
          <p:cNvPr id="48" name="Picture 4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740043" y="4603616"/>
            <a:ext cx="2176427" cy="1679677"/>
          </a:xfrm>
          <a:prstGeom prst="rect">
            <a:avLst/>
          </a:prstGeom>
          <a:effectLst>
            <a:softEdge rad="38100"/>
          </a:effectLst>
        </p:spPr>
      </p:pic>
      <p:grpSp>
        <p:nvGrpSpPr>
          <p:cNvPr id="49" name="Group 48"/>
          <p:cNvGrpSpPr/>
          <p:nvPr/>
        </p:nvGrpSpPr>
        <p:grpSpPr>
          <a:xfrm>
            <a:off x="607818" y="2133600"/>
            <a:ext cx="5610326" cy="2743200"/>
            <a:chOff x="928688" y="2133600"/>
            <a:chExt cx="4541837" cy="2743200"/>
          </a:xfrm>
          <a:effectLst>
            <a:outerShdw blurRad="114300" dist="76200" dir="5400000" algn="ctr" rotWithShape="0">
              <a:srgbClr val="000000">
                <a:alpha val="29000"/>
              </a:srgbClr>
            </a:outerShdw>
          </a:effectLst>
        </p:grpSpPr>
        <p:sp>
          <p:nvSpPr>
            <p:cNvPr id="50" name="AutoShape 3"/>
            <p:cNvSpPr>
              <a:spLocks noChangeAspect="1" noChangeArrowheads="1" noTextEdit="1"/>
            </p:cNvSpPr>
            <p:nvPr/>
          </p:nvSpPr>
          <p:spPr bwMode="auto">
            <a:xfrm>
              <a:off x="928688" y="2133600"/>
              <a:ext cx="4541837" cy="274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Rectangle 5"/>
            <p:cNvSpPr>
              <a:spLocks noChangeArrowheads="1"/>
            </p:cNvSpPr>
            <p:nvPr/>
          </p:nvSpPr>
          <p:spPr bwMode="auto">
            <a:xfrm flipH="1">
              <a:off x="935038" y="2149475"/>
              <a:ext cx="2068512" cy="334963"/>
            </a:xfrm>
            <a:prstGeom prst="round1Rect">
              <a:avLst>
                <a:gd name="adj" fmla="val 41690"/>
              </a:avLst>
            </a:prstGeom>
            <a:solidFill>
              <a:srgbClr val="E95531"/>
            </a:solidFill>
            <a:ln>
              <a:noFill/>
            </a:ln>
          </p:spPr>
          <p:txBody>
            <a:bodyPr vert="horz" wrap="square" lIns="91440" tIns="45720" rIns="91440" bIns="45720" numCol="1" anchor="t" anchorCtr="0" compatLnSpc="1">
              <a:prstTxWarp prst="textNoShape">
                <a:avLst/>
              </a:prstTxWarp>
            </a:bodyPr>
            <a:lstStyle/>
            <a:p>
              <a:endParaRPr lang="en-US"/>
            </a:p>
          </p:txBody>
        </p:sp>
        <p:sp>
          <p:nvSpPr>
            <p:cNvPr id="77" name="Rectangle 6"/>
            <p:cNvSpPr>
              <a:spLocks noChangeArrowheads="1"/>
            </p:cNvSpPr>
            <p:nvPr/>
          </p:nvSpPr>
          <p:spPr bwMode="auto">
            <a:xfrm>
              <a:off x="3003550" y="2149475"/>
              <a:ext cx="2441575" cy="334963"/>
            </a:xfrm>
            <a:prstGeom prst="round1Rect">
              <a:avLst>
                <a:gd name="adj" fmla="val 39416"/>
              </a:avLst>
            </a:prstGeom>
            <a:solidFill>
              <a:srgbClr val="E95531"/>
            </a:solidFill>
            <a:ln>
              <a:noFill/>
            </a:ln>
          </p:spPr>
          <p:txBody>
            <a:bodyPr vert="horz" wrap="square" lIns="91440" tIns="45720" rIns="91440" bIns="45720" numCol="1" anchor="t" anchorCtr="0" compatLnSpc="1">
              <a:prstTxWarp prst="textNoShape">
                <a:avLst/>
              </a:prstTxWarp>
            </a:bodyPr>
            <a:lstStyle/>
            <a:p>
              <a:endParaRPr lang="en-US"/>
            </a:p>
          </p:txBody>
        </p:sp>
        <p:sp>
          <p:nvSpPr>
            <p:cNvPr id="78" name="Rectangle 7"/>
            <p:cNvSpPr>
              <a:spLocks noChangeArrowheads="1"/>
            </p:cNvSpPr>
            <p:nvPr/>
          </p:nvSpPr>
          <p:spPr bwMode="auto">
            <a:xfrm>
              <a:off x="935038" y="2484438"/>
              <a:ext cx="2068512" cy="579438"/>
            </a:xfrm>
            <a:prstGeom prst="rect">
              <a:avLst/>
            </a:prstGeom>
            <a:solidFill>
              <a:srgbClr val="FACAC7"/>
            </a:solidFill>
            <a:ln>
              <a:noFill/>
            </a:ln>
          </p:spPr>
          <p:txBody>
            <a:bodyPr vert="horz" wrap="square" lIns="91440" tIns="45720" rIns="91440" bIns="45720" numCol="1" anchor="t" anchorCtr="0" compatLnSpc="1">
              <a:prstTxWarp prst="textNoShape">
                <a:avLst/>
              </a:prstTxWarp>
            </a:bodyPr>
            <a:lstStyle/>
            <a:p>
              <a:endParaRPr lang="en-US"/>
            </a:p>
          </p:txBody>
        </p:sp>
        <p:sp>
          <p:nvSpPr>
            <p:cNvPr id="79" name="Rectangle 8"/>
            <p:cNvSpPr>
              <a:spLocks noChangeArrowheads="1"/>
            </p:cNvSpPr>
            <p:nvPr/>
          </p:nvSpPr>
          <p:spPr bwMode="auto">
            <a:xfrm>
              <a:off x="3003550" y="2484438"/>
              <a:ext cx="2441575" cy="579438"/>
            </a:xfrm>
            <a:prstGeom prst="rect">
              <a:avLst/>
            </a:prstGeom>
            <a:solidFill>
              <a:srgbClr val="FACAC7"/>
            </a:solidFill>
            <a:ln>
              <a:noFill/>
            </a:ln>
          </p:spPr>
          <p:txBody>
            <a:bodyPr vert="horz" wrap="square" lIns="91440" tIns="45720" rIns="91440" bIns="45720" numCol="1" anchor="t" anchorCtr="0" compatLnSpc="1">
              <a:prstTxWarp prst="textNoShape">
                <a:avLst/>
              </a:prstTxWarp>
            </a:bodyPr>
            <a:lstStyle/>
            <a:p>
              <a:endParaRPr lang="en-US"/>
            </a:p>
          </p:txBody>
        </p:sp>
        <p:sp>
          <p:nvSpPr>
            <p:cNvPr id="80" name="Rectangle 9"/>
            <p:cNvSpPr>
              <a:spLocks noChangeArrowheads="1"/>
            </p:cNvSpPr>
            <p:nvPr/>
          </p:nvSpPr>
          <p:spPr bwMode="auto">
            <a:xfrm>
              <a:off x="935038" y="3063875"/>
              <a:ext cx="2068512" cy="577850"/>
            </a:xfrm>
            <a:prstGeom prst="rect">
              <a:avLst/>
            </a:prstGeom>
            <a:solidFill>
              <a:srgbClr val="ECB1C4"/>
            </a:solidFill>
            <a:ln>
              <a:noFill/>
            </a:ln>
          </p:spPr>
          <p:txBody>
            <a:bodyPr vert="horz" wrap="square" lIns="91440" tIns="45720" rIns="91440" bIns="45720" numCol="1" anchor="t" anchorCtr="0" compatLnSpc="1">
              <a:prstTxWarp prst="textNoShape">
                <a:avLst/>
              </a:prstTxWarp>
            </a:bodyPr>
            <a:lstStyle/>
            <a:p>
              <a:endParaRPr lang="en-US"/>
            </a:p>
          </p:txBody>
        </p:sp>
        <p:sp>
          <p:nvSpPr>
            <p:cNvPr id="81" name="Rectangle 10"/>
            <p:cNvSpPr>
              <a:spLocks noChangeArrowheads="1"/>
            </p:cNvSpPr>
            <p:nvPr/>
          </p:nvSpPr>
          <p:spPr bwMode="auto">
            <a:xfrm>
              <a:off x="3003550" y="3063875"/>
              <a:ext cx="2441575" cy="577850"/>
            </a:xfrm>
            <a:prstGeom prst="rect">
              <a:avLst/>
            </a:prstGeom>
            <a:solidFill>
              <a:srgbClr val="ECB1C4"/>
            </a:solidFill>
            <a:ln>
              <a:noFill/>
            </a:ln>
          </p:spPr>
          <p:txBody>
            <a:bodyPr vert="horz" wrap="square" lIns="91440" tIns="45720" rIns="91440" bIns="45720" numCol="1" anchor="t" anchorCtr="0" compatLnSpc="1">
              <a:prstTxWarp prst="textNoShape">
                <a:avLst/>
              </a:prstTxWarp>
            </a:bodyPr>
            <a:lstStyle/>
            <a:p>
              <a:endParaRPr lang="en-US"/>
            </a:p>
          </p:txBody>
        </p:sp>
        <p:sp>
          <p:nvSpPr>
            <p:cNvPr id="82" name="Rectangle 11"/>
            <p:cNvSpPr>
              <a:spLocks noChangeArrowheads="1"/>
            </p:cNvSpPr>
            <p:nvPr/>
          </p:nvSpPr>
          <p:spPr bwMode="auto">
            <a:xfrm>
              <a:off x="935038" y="3641725"/>
              <a:ext cx="2068512" cy="579438"/>
            </a:xfrm>
            <a:prstGeom prst="rect">
              <a:avLst/>
            </a:prstGeom>
            <a:solidFill>
              <a:srgbClr val="FACAC7"/>
            </a:solidFill>
            <a:ln>
              <a:noFill/>
            </a:ln>
          </p:spPr>
          <p:txBody>
            <a:bodyPr vert="horz" wrap="square" lIns="91440" tIns="45720" rIns="91440" bIns="45720" numCol="1" anchor="t" anchorCtr="0" compatLnSpc="1">
              <a:prstTxWarp prst="textNoShape">
                <a:avLst/>
              </a:prstTxWarp>
            </a:bodyPr>
            <a:lstStyle/>
            <a:p>
              <a:endParaRPr lang="en-US"/>
            </a:p>
          </p:txBody>
        </p:sp>
        <p:sp>
          <p:nvSpPr>
            <p:cNvPr id="83" name="Rectangle 12"/>
            <p:cNvSpPr>
              <a:spLocks noChangeArrowheads="1"/>
            </p:cNvSpPr>
            <p:nvPr/>
          </p:nvSpPr>
          <p:spPr bwMode="auto">
            <a:xfrm>
              <a:off x="3003550" y="3641725"/>
              <a:ext cx="2441575" cy="579438"/>
            </a:xfrm>
            <a:prstGeom prst="rect">
              <a:avLst/>
            </a:prstGeom>
            <a:solidFill>
              <a:srgbClr val="FACAC7"/>
            </a:solidFill>
            <a:ln>
              <a:noFill/>
            </a:ln>
          </p:spPr>
          <p:txBody>
            <a:bodyPr vert="horz" wrap="square" lIns="91440" tIns="45720" rIns="91440" bIns="45720" numCol="1" anchor="t" anchorCtr="0" compatLnSpc="1">
              <a:prstTxWarp prst="textNoShape">
                <a:avLst/>
              </a:prstTxWarp>
            </a:bodyPr>
            <a:lstStyle/>
            <a:p>
              <a:endParaRPr lang="en-US"/>
            </a:p>
          </p:txBody>
        </p:sp>
        <p:sp>
          <p:nvSpPr>
            <p:cNvPr id="84" name="Rectangle 13"/>
            <p:cNvSpPr>
              <a:spLocks noChangeArrowheads="1"/>
            </p:cNvSpPr>
            <p:nvPr/>
          </p:nvSpPr>
          <p:spPr bwMode="auto">
            <a:xfrm flipH="1" flipV="1">
              <a:off x="935038" y="4221163"/>
              <a:ext cx="2068512" cy="579438"/>
            </a:xfrm>
            <a:prstGeom prst="round1Rect">
              <a:avLst>
                <a:gd name="adj" fmla="val 24557"/>
              </a:avLst>
            </a:prstGeom>
            <a:solidFill>
              <a:srgbClr val="ECB1C4"/>
            </a:solidFill>
            <a:ln>
              <a:noFill/>
            </a:ln>
          </p:spPr>
          <p:txBody>
            <a:bodyPr vert="horz" wrap="square" lIns="91440" tIns="45720" rIns="91440" bIns="45720" numCol="1" anchor="t" anchorCtr="0" compatLnSpc="1">
              <a:prstTxWarp prst="textNoShape">
                <a:avLst/>
              </a:prstTxWarp>
            </a:bodyPr>
            <a:lstStyle/>
            <a:p>
              <a:endParaRPr lang="en-US"/>
            </a:p>
          </p:txBody>
        </p:sp>
        <p:sp>
          <p:nvSpPr>
            <p:cNvPr id="85" name="Rectangle 14"/>
            <p:cNvSpPr>
              <a:spLocks noChangeArrowheads="1"/>
            </p:cNvSpPr>
            <p:nvPr/>
          </p:nvSpPr>
          <p:spPr bwMode="auto">
            <a:xfrm flipV="1">
              <a:off x="3003550" y="4221163"/>
              <a:ext cx="2441575" cy="579438"/>
            </a:xfrm>
            <a:prstGeom prst="round1Rect">
              <a:avLst>
                <a:gd name="adj" fmla="val 20612"/>
              </a:avLst>
            </a:prstGeom>
            <a:solidFill>
              <a:srgbClr val="ECB1C4"/>
            </a:solidFill>
            <a:ln>
              <a:noFill/>
            </a:ln>
          </p:spPr>
          <p:txBody>
            <a:bodyPr vert="horz" wrap="square" lIns="91440" tIns="45720" rIns="91440" bIns="45720" numCol="1" anchor="t" anchorCtr="0" compatLnSpc="1">
              <a:prstTxWarp prst="textNoShape">
                <a:avLst/>
              </a:prstTxWarp>
            </a:bodyPr>
            <a:lstStyle/>
            <a:p>
              <a:endParaRPr lang="en-US"/>
            </a:p>
          </p:txBody>
        </p:sp>
        <p:sp>
          <p:nvSpPr>
            <p:cNvPr id="86" name="Line 15"/>
            <p:cNvSpPr>
              <a:spLocks noChangeShapeType="1"/>
            </p:cNvSpPr>
            <p:nvPr/>
          </p:nvSpPr>
          <p:spPr bwMode="auto">
            <a:xfrm>
              <a:off x="2654076" y="2143125"/>
              <a:ext cx="0" cy="2663825"/>
            </a:xfrm>
            <a:prstGeom prst="line">
              <a:avLst/>
            </a:prstGeom>
            <a:noFill/>
            <a:ln w="12700">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7" name="Line 16"/>
            <p:cNvSpPr>
              <a:spLocks noChangeShapeType="1"/>
            </p:cNvSpPr>
            <p:nvPr/>
          </p:nvSpPr>
          <p:spPr bwMode="auto">
            <a:xfrm>
              <a:off x="928688" y="2484438"/>
              <a:ext cx="4522787" cy="0"/>
            </a:xfrm>
            <a:prstGeom prst="line">
              <a:avLst/>
            </a:prstGeom>
            <a:noFill/>
            <a:ln w="12700">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8" name="Line 17"/>
            <p:cNvSpPr>
              <a:spLocks noChangeShapeType="1"/>
            </p:cNvSpPr>
            <p:nvPr/>
          </p:nvSpPr>
          <p:spPr bwMode="auto">
            <a:xfrm>
              <a:off x="928688" y="3063875"/>
              <a:ext cx="4522787" cy="0"/>
            </a:xfrm>
            <a:prstGeom prst="line">
              <a:avLst/>
            </a:prstGeom>
            <a:noFill/>
            <a:ln w="12700">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9" name="Line 18"/>
            <p:cNvSpPr>
              <a:spLocks noChangeShapeType="1"/>
            </p:cNvSpPr>
            <p:nvPr/>
          </p:nvSpPr>
          <p:spPr bwMode="auto">
            <a:xfrm>
              <a:off x="928688" y="3641725"/>
              <a:ext cx="4522787" cy="0"/>
            </a:xfrm>
            <a:prstGeom prst="line">
              <a:avLst/>
            </a:prstGeom>
            <a:noFill/>
            <a:ln w="12700">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0" name="Line 19"/>
            <p:cNvSpPr>
              <a:spLocks noChangeShapeType="1"/>
            </p:cNvSpPr>
            <p:nvPr/>
          </p:nvSpPr>
          <p:spPr bwMode="auto">
            <a:xfrm>
              <a:off x="928688" y="4221163"/>
              <a:ext cx="4522787" cy="0"/>
            </a:xfrm>
            <a:prstGeom prst="line">
              <a:avLst/>
            </a:prstGeom>
            <a:noFill/>
            <a:ln w="12700">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graphicFrame>
        <p:nvGraphicFramePr>
          <p:cNvPr id="91" name="Table 90"/>
          <p:cNvGraphicFramePr>
            <a:graphicFrameLocks noGrp="1"/>
          </p:cNvGraphicFramePr>
          <p:nvPr>
            <p:extLst>
              <p:ext uri="{D42A27DB-BD31-4B8C-83A1-F6EECF244321}">
                <p14:modId xmlns:p14="http://schemas.microsoft.com/office/powerpoint/2010/main" val="3241350773"/>
              </p:ext>
            </p:extLst>
          </p:nvPr>
        </p:nvGraphicFramePr>
        <p:xfrm>
          <a:off x="820578" y="2149476"/>
          <a:ext cx="5137433" cy="2700348"/>
        </p:xfrm>
        <a:graphic>
          <a:graphicData uri="http://schemas.openxmlformats.org/drawingml/2006/table">
            <a:tbl>
              <a:tblPr firstRow="1" bandRow="1">
                <a:tableStyleId>{2D5ABB26-0587-4C30-8999-92F81FD0307C}</a:tableStyleId>
              </a:tblPr>
              <a:tblGrid>
                <a:gridCol w="1930466"/>
                <a:gridCol w="3206967"/>
              </a:tblGrid>
              <a:tr h="402470">
                <a:tc>
                  <a:txBody>
                    <a:bodyPr/>
                    <a:lstStyle/>
                    <a:p>
                      <a:r>
                        <a:rPr lang="en-GB" sz="1600" b="1" dirty="0" smtClean="0">
                          <a:solidFill>
                            <a:schemeClr val="bg1"/>
                          </a:solidFill>
                          <a:latin typeface="+mn-lt"/>
                        </a:rPr>
                        <a:t>Column A</a:t>
                      </a:r>
                      <a:endParaRPr lang="en-GB" sz="1600" b="1" dirty="0">
                        <a:solidFill>
                          <a:schemeClr val="bg1"/>
                        </a:solidFill>
                        <a:latin typeface="+mn-lt"/>
                      </a:endParaRPr>
                    </a:p>
                  </a:txBody>
                  <a:tcPr>
                    <a:lnL>
                      <a:noFill/>
                    </a:lnL>
                    <a:lnR>
                      <a:noFill/>
                    </a:lnR>
                    <a:lnT>
                      <a:noFill/>
                    </a:lnT>
                    <a:lnB>
                      <a:noFill/>
                    </a:lnB>
                    <a:lnTlToBr w="12700" cmpd="sng">
                      <a:noFill/>
                      <a:prstDash val="solid"/>
                    </a:lnTlToBr>
                    <a:lnBlToTr w="12700" cmpd="sng">
                      <a:noFill/>
                      <a:prstDash val="solid"/>
                    </a:lnBlToTr>
                  </a:tcPr>
                </a:tc>
                <a:tc>
                  <a:txBody>
                    <a:bodyPr/>
                    <a:lstStyle/>
                    <a:p>
                      <a:r>
                        <a:rPr lang="en-GB" sz="1600" b="1" dirty="0" smtClean="0">
                          <a:solidFill>
                            <a:schemeClr val="bg1"/>
                          </a:solidFill>
                          <a:latin typeface="+mn-lt"/>
                        </a:rPr>
                        <a:t>Column B</a:t>
                      </a:r>
                      <a:endParaRPr lang="en-GB" sz="1600" b="1" dirty="0">
                        <a:solidFill>
                          <a:schemeClr val="bg1"/>
                        </a:solidFill>
                        <a:latin typeface="+mn-lt"/>
                      </a:endParaRPr>
                    </a:p>
                  </a:txBody>
                  <a:tcPr>
                    <a:lnL>
                      <a:noFill/>
                    </a:lnL>
                    <a:lnR>
                      <a:noFill/>
                    </a:lnR>
                    <a:lnT>
                      <a:noFill/>
                    </a:lnT>
                    <a:lnB>
                      <a:noFill/>
                    </a:lnB>
                    <a:lnTlToBr w="12700" cmpd="sng">
                      <a:noFill/>
                      <a:prstDash val="solid"/>
                    </a:lnTlToBr>
                    <a:lnBlToTr w="12700" cmpd="sng">
                      <a:noFill/>
                      <a:prstDash val="solid"/>
                    </a:lnBlToTr>
                  </a:tcPr>
                </a:tc>
              </a:tr>
              <a:tr h="431405">
                <a:tc>
                  <a:txBody>
                    <a:bodyPr/>
                    <a:lstStyle/>
                    <a:p>
                      <a:pPr marL="0" indent="0">
                        <a:buFont typeface="+mj-lt"/>
                        <a:buNone/>
                      </a:pPr>
                      <a:r>
                        <a:rPr lang="en-GB" sz="1400" dirty="0" smtClean="0">
                          <a:latin typeface="+mj-lt"/>
                        </a:rPr>
                        <a:t>1. Very low risk</a:t>
                      </a:r>
                      <a:endParaRPr lang="en-GB" sz="1400" dirty="0">
                        <a:latin typeface="+mj-lt"/>
                      </a:endParaRPr>
                    </a:p>
                  </a:txBody>
                  <a:tcPr>
                    <a:lnL>
                      <a:noFill/>
                    </a:lnL>
                    <a:lnR>
                      <a:noFill/>
                    </a:lnR>
                    <a:lnT>
                      <a:noFill/>
                    </a:lnT>
                    <a:lnB>
                      <a:noFill/>
                    </a:lnB>
                    <a:lnTlToBr w="12700" cmpd="sng">
                      <a:noFill/>
                      <a:prstDash val="solid"/>
                    </a:lnTlToBr>
                    <a:lnBlToTr w="12700" cmpd="sng">
                      <a:noFill/>
                      <a:prstDash val="solid"/>
                    </a:lnBlToTr>
                  </a:tcPr>
                </a:tc>
                <a:tc>
                  <a:txBody>
                    <a:bodyPr/>
                    <a:lstStyle/>
                    <a:p>
                      <a:pPr marL="0" indent="0">
                        <a:buClr>
                          <a:schemeClr val="accent1"/>
                        </a:buClr>
                        <a:buFont typeface="Arial"/>
                        <a:buNone/>
                      </a:pPr>
                      <a:r>
                        <a:rPr lang="en-GB" sz="1400" dirty="0" smtClean="0">
                          <a:latin typeface="+mj-lt"/>
                        </a:rPr>
                        <a:t>c. </a:t>
                      </a:r>
                      <a:r>
                        <a:rPr lang="de-DE" sz="1400" dirty="0" smtClean="0">
                          <a:latin typeface="+mj-lt"/>
                        </a:rPr>
                        <a:t>PSA </a:t>
                      </a:r>
                      <a:r>
                        <a:rPr lang="de-DE" sz="1400" dirty="0" smtClean="0">
                          <a:latin typeface="+mj-lt"/>
                        </a:rPr>
                        <a:t>&lt; 10 </a:t>
                      </a:r>
                      <a:r>
                        <a:rPr lang="de-DE" sz="1400" dirty="0" smtClean="0">
                          <a:latin typeface="+mj-lt"/>
                        </a:rPr>
                        <a:t>ng/mL, GS </a:t>
                      </a:r>
                      <a:r>
                        <a:rPr lang="de-DE" sz="1400" dirty="0" smtClean="0">
                          <a:latin typeface="+mj-lt"/>
                        </a:rPr>
                        <a:t>≤ 6</a:t>
                      </a:r>
                      <a:r>
                        <a:rPr lang="de-DE" sz="1400" dirty="0" smtClean="0">
                          <a:latin typeface="+mj-lt"/>
                        </a:rPr>
                        <a:t>, T1c</a:t>
                      </a:r>
                      <a:endParaRPr lang="en-GB" sz="1400" baseline="0" dirty="0" smtClean="0">
                        <a:latin typeface="+mj-lt"/>
                      </a:endParaRPr>
                    </a:p>
                  </a:txBody>
                  <a:tcPr>
                    <a:lnL>
                      <a:noFill/>
                    </a:lnL>
                    <a:lnR>
                      <a:noFill/>
                    </a:lnR>
                    <a:lnT>
                      <a:noFill/>
                    </a:lnT>
                    <a:lnB>
                      <a:noFill/>
                    </a:lnB>
                    <a:lnTlToBr w="12700" cmpd="sng">
                      <a:noFill/>
                      <a:prstDash val="solid"/>
                    </a:lnTlToBr>
                    <a:lnBlToTr w="12700" cmpd="sng">
                      <a:noFill/>
                      <a:prstDash val="solid"/>
                    </a:lnBlToTr>
                  </a:tcPr>
                </a:tc>
              </a:tr>
              <a:tr h="496975">
                <a:tc>
                  <a:txBody>
                    <a:bodyPr/>
                    <a:lstStyle/>
                    <a:p>
                      <a:pPr marL="0" indent="0">
                        <a:lnSpc>
                          <a:spcPct val="200000"/>
                        </a:lnSpc>
                        <a:buFont typeface="+mj-lt"/>
                        <a:buNone/>
                      </a:pPr>
                      <a:r>
                        <a:rPr lang="en-GB" sz="1400" dirty="0" smtClean="0">
                          <a:latin typeface="+mj-lt"/>
                        </a:rPr>
                        <a:t>2.</a:t>
                      </a:r>
                      <a:r>
                        <a:rPr lang="en-GB" sz="1400" baseline="0" dirty="0" smtClean="0">
                          <a:latin typeface="+mj-lt"/>
                        </a:rPr>
                        <a:t> Low </a:t>
                      </a:r>
                      <a:r>
                        <a:rPr lang="en-GB" sz="1400" dirty="0" smtClean="0">
                          <a:latin typeface="+mj-lt"/>
                        </a:rPr>
                        <a:t>risk</a:t>
                      </a:r>
                      <a:endParaRPr lang="en-GB" sz="1400" dirty="0">
                        <a:latin typeface="+mj-lt"/>
                      </a:endParaRPr>
                    </a:p>
                  </a:txBody>
                  <a:tcPr>
                    <a:lnL>
                      <a:noFill/>
                    </a:lnL>
                    <a:lnR>
                      <a:noFill/>
                    </a:lnR>
                    <a:lnT>
                      <a:noFill/>
                    </a:lnT>
                    <a:lnB>
                      <a:noFill/>
                    </a:lnB>
                    <a:lnTlToBr w="12700" cmpd="sng">
                      <a:noFill/>
                      <a:prstDash val="solid"/>
                    </a:lnTlToBr>
                    <a:lnBlToTr w="12700" cmpd="sng">
                      <a:noFill/>
                      <a:prstDash val="solid"/>
                    </a:lnBlToTr>
                  </a:tcPr>
                </a:tc>
                <a:tc>
                  <a:txBody>
                    <a:bodyPr/>
                    <a:lstStyle/>
                    <a:p>
                      <a:pPr marL="0" indent="0">
                        <a:lnSpc>
                          <a:spcPct val="200000"/>
                        </a:lnSpc>
                        <a:buClr>
                          <a:schemeClr val="accent1"/>
                        </a:buClr>
                        <a:buFont typeface="Arial"/>
                        <a:buNone/>
                      </a:pPr>
                      <a:r>
                        <a:rPr lang="en-GB" sz="1400" dirty="0" smtClean="0">
                          <a:latin typeface="+mj-lt"/>
                        </a:rPr>
                        <a:t>d. </a:t>
                      </a:r>
                      <a:r>
                        <a:rPr lang="fr-FR" sz="1400" dirty="0" err="1" smtClean="0">
                          <a:latin typeface="+mj-lt"/>
                        </a:rPr>
                        <a:t>PSA</a:t>
                      </a:r>
                      <a:r>
                        <a:rPr lang="fr-FR" sz="1400" dirty="0" smtClean="0">
                          <a:latin typeface="+mj-lt"/>
                        </a:rPr>
                        <a:t> </a:t>
                      </a:r>
                      <a:r>
                        <a:rPr lang="fr-FR" sz="1400" dirty="0" smtClean="0">
                          <a:latin typeface="+mj-lt"/>
                        </a:rPr>
                        <a:t>&lt; 10 </a:t>
                      </a:r>
                      <a:r>
                        <a:rPr lang="fr-FR" sz="1400" dirty="0" err="1" smtClean="0">
                          <a:latin typeface="+mj-lt"/>
                        </a:rPr>
                        <a:t>ng</a:t>
                      </a:r>
                      <a:r>
                        <a:rPr lang="fr-FR" sz="1400" dirty="0" smtClean="0">
                          <a:latin typeface="+mj-lt"/>
                        </a:rPr>
                        <a:t>/</a:t>
                      </a:r>
                      <a:r>
                        <a:rPr lang="fr-FR" sz="1400" dirty="0" err="1" smtClean="0">
                          <a:latin typeface="+mj-lt"/>
                        </a:rPr>
                        <a:t>mL</a:t>
                      </a:r>
                      <a:r>
                        <a:rPr lang="fr-FR" sz="1400" dirty="0" smtClean="0">
                          <a:latin typeface="+mj-lt"/>
                        </a:rPr>
                        <a:t>, </a:t>
                      </a:r>
                      <a:r>
                        <a:rPr lang="fr-FR" sz="1400" dirty="0" err="1" smtClean="0">
                          <a:latin typeface="+mj-lt"/>
                        </a:rPr>
                        <a:t>GS</a:t>
                      </a:r>
                      <a:r>
                        <a:rPr lang="fr-FR" sz="1400" dirty="0" smtClean="0">
                          <a:latin typeface="+mj-lt"/>
                        </a:rPr>
                        <a:t> </a:t>
                      </a:r>
                      <a:r>
                        <a:rPr lang="fr-FR" sz="1400" dirty="0" smtClean="0">
                          <a:latin typeface="+mj-lt"/>
                        </a:rPr>
                        <a:t>≤ 6</a:t>
                      </a:r>
                      <a:r>
                        <a:rPr lang="fr-FR" sz="1400" dirty="0" smtClean="0">
                          <a:latin typeface="+mj-lt"/>
                        </a:rPr>
                        <a:t>, T1-T2a</a:t>
                      </a:r>
                      <a:endParaRPr lang="en-GB" sz="1400" baseline="0" dirty="0" smtClean="0">
                        <a:latin typeface="+mj-lt"/>
                      </a:endParaRPr>
                    </a:p>
                  </a:txBody>
                  <a:tcPr>
                    <a:lnL>
                      <a:noFill/>
                    </a:lnL>
                    <a:lnR>
                      <a:noFill/>
                    </a:lnR>
                    <a:lnT>
                      <a:noFill/>
                    </a:lnT>
                    <a:lnB>
                      <a:noFill/>
                    </a:lnB>
                    <a:lnTlToBr w="12700" cmpd="sng">
                      <a:noFill/>
                      <a:prstDash val="solid"/>
                    </a:lnTlToBr>
                    <a:lnBlToTr w="12700" cmpd="sng">
                      <a:noFill/>
                      <a:prstDash val="solid"/>
                    </a:lnBlToTr>
                  </a:tcPr>
                </a:tc>
              </a:tr>
              <a:tr h="657761">
                <a:tc>
                  <a:txBody>
                    <a:bodyPr/>
                    <a:lstStyle/>
                    <a:p>
                      <a:pPr marL="0" indent="0">
                        <a:lnSpc>
                          <a:spcPct val="300000"/>
                        </a:lnSpc>
                        <a:buFont typeface="+mj-lt"/>
                        <a:buNone/>
                      </a:pPr>
                      <a:r>
                        <a:rPr lang="en-GB" sz="1400" dirty="0" smtClean="0">
                          <a:latin typeface="+mj-lt"/>
                        </a:rPr>
                        <a:t>3. Intermediate risk</a:t>
                      </a:r>
                      <a:endParaRPr lang="en-GB" sz="1400" dirty="0">
                        <a:latin typeface="+mj-lt"/>
                      </a:endParaRPr>
                    </a:p>
                  </a:txBody>
                  <a:tcPr marT="0">
                    <a:lnL>
                      <a:noFill/>
                    </a:lnL>
                    <a:lnR>
                      <a:noFill/>
                    </a:lnR>
                    <a:lnT>
                      <a:noFill/>
                    </a:lnT>
                    <a:lnB>
                      <a:noFill/>
                    </a:lnB>
                    <a:lnTlToBr w="12700" cmpd="sng">
                      <a:noFill/>
                      <a:prstDash val="solid"/>
                    </a:lnTlToBr>
                    <a:lnBlToTr w="12700" cmpd="sng">
                      <a:noFill/>
                      <a:prstDash val="solid"/>
                    </a:lnBlToTr>
                  </a:tcPr>
                </a:tc>
                <a:tc>
                  <a:txBody>
                    <a:bodyPr/>
                    <a:lstStyle/>
                    <a:p>
                      <a:pPr marL="0" indent="0">
                        <a:lnSpc>
                          <a:spcPct val="300000"/>
                        </a:lnSpc>
                        <a:buClr>
                          <a:schemeClr val="accent1"/>
                        </a:buClr>
                        <a:buFont typeface="Arial"/>
                        <a:buNone/>
                      </a:pPr>
                      <a:r>
                        <a:rPr lang="en-GB" sz="1400" baseline="0" dirty="0" smtClean="0">
                          <a:latin typeface="+mj-lt"/>
                        </a:rPr>
                        <a:t>a. </a:t>
                      </a:r>
                      <a:r>
                        <a:rPr lang="de-DE" sz="1400" kern="1200" dirty="0" smtClean="0">
                          <a:solidFill>
                            <a:schemeClr val="tx1"/>
                          </a:solidFill>
                          <a:latin typeface="+mn-lt"/>
                          <a:ea typeface="+mn-ea"/>
                          <a:cs typeface="+mn-cs"/>
                        </a:rPr>
                        <a:t>PSA 10-20 ng/mL, GS 7, T2b-2c</a:t>
                      </a:r>
                      <a:endParaRPr lang="en-GB" sz="1400" baseline="0" dirty="0" smtClean="0">
                        <a:latin typeface="+mj-lt"/>
                      </a:endParaRPr>
                    </a:p>
                  </a:txBody>
                  <a:tcPr marT="0">
                    <a:lnL>
                      <a:noFill/>
                    </a:lnL>
                    <a:lnR>
                      <a:noFill/>
                    </a:lnR>
                    <a:lnT>
                      <a:noFill/>
                    </a:lnT>
                    <a:lnB>
                      <a:noFill/>
                    </a:lnB>
                    <a:lnTlToBr w="12700" cmpd="sng">
                      <a:noFill/>
                      <a:prstDash val="solid"/>
                    </a:lnTlToBr>
                    <a:lnBlToTr w="12700" cmpd="sng">
                      <a:noFill/>
                      <a:prstDash val="solid"/>
                    </a:lnBlToTr>
                  </a:tcPr>
                </a:tc>
              </a:tr>
              <a:tr h="662513">
                <a:tc>
                  <a:txBody>
                    <a:bodyPr/>
                    <a:lstStyle/>
                    <a:p>
                      <a:pPr marL="0" indent="0">
                        <a:lnSpc>
                          <a:spcPct val="100000"/>
                        </a:lnSpc>
                        <a:buFont typeface="+mj-lt"/>
                        <a:buNone/>
                      </a:pPr>
                      <a:r>
                        <a:rPr lang="en-GB" sz="1400" dirty="0" smtClean="0">
                          <a:latin typeface="+mj-lt"/>
                        </a:rPr>
                        <a:t>4. High risk</a:t>
                      </a:r>
                      <a:endParaRPr lang="en-GB" sz="1400" dirty="0">
                        <a:latin typeface="+mj-lt"/>
                      </a:endParaRPr>
                    </a:p>
                  </a:txBody>
                  <a:tcPr marT="320040">
                    <a:lnL>
                      <a:noFill/>
                    </a:lnL>
                    <a:lnR>
                      <a:noFill/>
                    </a:lnR>
                    <a:lnT>
                      <a:noFill/>
                    </a:lnT>
                    <a:lnB>
                      <a:noFill/>
                    </a:lnB>
                    <a:lnTlToBr w="12700" cmpd="sng">
                      <a:noFill/>
                      <a:prstDash val="solid"/>
                    </a:lnTlToBr>
                    <a:lnBlToTr w="12700" cmpd="sng">
                      <a:noFill/>
                      <a:prstDash val="solid"/>
                    </a:lnBlToTr>
                  </a:tcPr>
                </a:tc>
                <a:tc>
                  <a:txBody>
                    <a:bodyPr/>
                    <a:lstStyle/>
                    <a:p>
                      <a:pPr marL="0" marR="0" indent="0" algn="l" defTabSz="685800" rtl="0" eaLnBrk="1" fontAlgn="auto" latinLnBrk="0" hangingPunct="1">
                        <a:lnSpc>
                          <a:spcPct val="300000"/>
                        </a:lnSpc>
                        <a:spcBef>
                          <a:spcPts val="0"/>
                        </a:spcBef>
                        <a:spcAft>
                          <a:spcPts val="0"/>
                        </a:spcAft>
                        <a:buClr>
                          <a:schemeClr val="accent1"/>
                        </a:buClr>
                        <a:buSzTx/>
                        <a:buFont typeface="Arial"/>
                        <a:buNone/>
                        <a:tabLst/>
                        <a:defRPr/>
                      </a:pPr>
                      <a:r>
                        <a:rPr lang="en-GB" sz="1400" dirty="0" smtClean="0">
                          <a:latin typeface="+mj-lt"/>
                        </a:rPr>
                        <a:t>b. </a:t>
                      </a:r>
                      <a:r>
                        <a:rPr lang="en-GB" sz="1400" dirty="0" err="1" smtClean="0">
                          <a:latin typeface="Arial" panose="020B0604020202020204" pitchFamily="34" charset="0"/>
                          <a:cs typeface="Arial" panose="020B0604020202020204" pitchFamily="34" charset="0"/>
                        </a:rPr>
                        <a:t>PSA</a:t>
                      </a:r>
                      <a:r>
                        <a:rPr lang="en-GB" sz="1400" dirty="0" smtClean="0">
                          <a:latin typeface="Arial" panose="020B0604020202020204" pitchFamily="34" charset="0"/>
                          <a:cs typeface="Arial" panose="020B0604020202020204" pitchFamily="34" charset="0"/>
                        </a:rPr>
                        <a:t> </a:t>
                      </a:r>
                      <a:r>
                        <a:rPr lang="en-GB" sz="1400" dirty="0" smtClean="0">
                          <a:latin typeface="Arial" panose="020B0604020202020204" pitchFamily="34" charset="0"/>
                          <a:cs typeface="Arial" panose="020B0604020202020204" pitchFamily="34" charset="0"/>
                        </a:rPr>
                        <a:t>&gt; 20</a:t>
                      </a:r>
                      <a:r>
                        <a:rPr lang="en-GB" sz="1400" baseline="0" dirty="0" smtClean="0">
                          <a:latin typeface="Arial" panose="020B0604020202020204" pitchFamily="34" charset="0"/>
                          <a:cs typeface="Arial" panose="020B0604020202020204" pitchFamily="34" charset="0"/>
                        </a:rPr>
                        <a:t> </a:t>
                      </a:r>
                      <a:r>
                        <a:rPr lang="en-GB" sz="1400" dirty="0" smtClean="0">
                          <a:latin typeface="Arial" panose="020B0604020202020204" pitchFamily="34" charset="0"/>
                          <a:cs typeface="Arial" panose="020B0604020202020204" pitchFamily="34" charset="0"/>
                        </a:rPr>
                        <a:t>ng/mL,</a:t>
                      </a:r>
                      <a:r>
                        <a:rPr lang="en-GB" sz="1400" baseline="0" dirty="0" smtClean="0">
                          <a:latin typeface="Arial" panose="020B0604020202020204" pitchFamily="34" charset="0"/>
                          <a:cs typeface="Arial" panose="020B0604020202020204" pitchFamily="34" charset="0"/>
                        </a:rPr>
                        <a:t> </a:t>
                      </a:r>
                      <a:r>
                        <a:rPr lang="en-GB" sz="1400" baseline="0" dirty="0" err="1" smtClean="0">
                          <a:latin typeface="Arial" panose="020B0604020202020204" pitchFamily="34" charset="0"/>
                          <a:cs typeface="Arial" panose="020B0604020202020204" pitchFamily="34" charset="0"/>
                        </a:rPr>
                        <a:t>GS</a:t>
                      </a:r>
                      <a:r>
                        <a:rPr lang="en-GB" sz="1400" baseline="0" dirty="0" smtClean="0">
                          <a:latin typeface="Arial" panose="020B0604020202020204" pitchFamily="34" charset="0"/>
                          <a:cs typeface="Arial" panose="020B0604020202020204" pitchFamily="34" charset="0"/>
                        </a:rPr>
                        <a:t> 8-10, T3a</a:t>
                      </a:r>
                    </a:p>
                  </a:txBody>
                  <a:tcPr marT="0">
                    <a:lnL>
                      <a:noFill/>
                    </a:lnL>
                    <a:lnR>
                      <a:noFill/>
                    </a:lnR>
                    <a:lnT>
                      <a:noFill/>
                    </a:lnT>
                    <a:lnB>
                      <a:noFill/>
                    </a:lnB>
                    <a:lnTlToBr w="12700" cmpd="sng">
                      <a:noFill/>
                      <a:prstDash val="solid"/>
                    </a:lnTlToBr>
                    <a:lnBlToTr w="12700" cmpd="sng">
                      <a:noFill/>
                      <a:prstDash val="solid"/>
                    </a:lnBlToTr>
                  </a:tcPr>
                </a:tc>
              </a:tr>
            </a:tbl>
          </a:graphicData>
        </a:graphic>
      </p:graphicFrame>
      <p:pic>
        <p:nvPicPr>
          <p:cNvPr id="72" name="Picture 7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30787" y="2676753"/>
            <a:ext cx="213050" cy="213050"/>
          </a:xfrm>
          <a:prstGeom prst="rect">
            <a:avLst/>
          </a:prstGeom>
          <a:ln>
            <a:noFill/>
          </a:ln>
        </p:spPr>
      </p:pic>
      <p:pic>
        <p:nvPicPr>
          <p:cNvPr id="73" name="Picture 7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30787" y="3272071"/>
            <a:ext cx="213050" cy="213050"/>
          </a:xfrm>
          <a:prstGeom prst="rect">
            <a:avLst/>
          </a:prstGeom>
          <a:ln>
            <a:noFill/>
          </a:ln>
        </p:spPr>
      </p:pic>
      <p:pic>
        <p:nvPicPr>
          <p:cNvPr id="74" name="Picture 7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30787" y="3854261"/>
            <a:ext cx="213050" cy="213050"/>
          </a:xfrm>
          <a:prstGeom prst="rect">
            <a:avLst/>
          </a:prstGeom>
          <a:ln>
            <a:noFill/>
          </a:ln>
        </p:spPr>
      </p:pic>
      <p:pic>
        <p:nvPicPr>
          <p:cNvPr id="75" name="Picture 7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30787" y="4404123"/>
            <a:ext cx="213050" cy="213050"/>
          </a:xfrm>
          <a:prstGeom prst="rect">
            <a:avLst/>
          </a:prstGeom>
          <a:ln>
            <a:noFill/>
          </a:ln>
        </p:spPr>
      </p:pic>
      <p:sp>
        <p:nvSpPr>
          <p:cNvPr id="51" name="Footer Placeholder 25"/>
          <p:cNvSpPr txBox="1">
            <a:spLocks/>
          </p:cNvSpPr>
          <p:nvPr/>
        </p:nvSpPr>
        <p:spPr>
          <a:xfrm>
            <a:off x="364188" y="6674554"/>
            <a:ext cx="4320000" cy="180000"/>
          </a:xfrm>
          <a:prstGeom prst="rect">
            <a:avLst/>
          </a:prstGeom>
        </p:spPr>
        <p:txBody>
          <a:bodyPr vert="horz" lIns="0" tIns="0" rIns="0" bIns="0" rtlCol="0" anchor="ctr"/>
          <a:lstStyle>
            <a:defPPr>
              <a:defRPr lang="en-US"/>
            </a:defPPr>
            <a:lvl1pPr marL="0" algn="l"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000" noProof="0" dirty="0" smtClean="0">
                <a:solidFill>
                  <a:schemeClr val="tx1"/>
                </a:solidFill>
                <a:latin typeface="+mn-lt"/>
                <a:cs typeface="Arial" pitchFamily="34" charset="0"/>
              </a:rPr>
              <a:t>| </a:t>
            </a:r>
            <a:r>
              <a:rPr lang="en-GB" sz="1000" kern="1200" noProof="0" dirty="0" smtClean="0">
                <a:solidFill>
                  <a:schemeClr val="tx1"/>
                </a:solidFill>
                <a:latin typeface="+mn-lt"/>
                <a:ea typeface="+mn-ea"/>
                <a:cs typeface="Arial" pitchFamily="34" charset="0"/>
              </a:rPr>
              <a:t>For internal training purpose only.</a:t>
            </a:r>
            <a:endParaRPr lang="en-GB" sz="1000" kern="1200" noProof="0" dirty="0" smtClean="0">
              <a:solidFill>
                <a:schemeClr val="tx1"/>
              </a:solidFill>
              <a:latin typeface="+mn-lt"/>
              <a:ea typeface="+mn-ea"/>
              <a:cs typeface="+mn-cs"/>
            </a:endParaRPr>
          </a:p>
          <a:p>
            <a:endParaRPr lang="en-GB" sz="1000" noProof="0" dirty="0">
              <a:solidFill>
                <a:schemeClr val="tx1"/>
              </a:solidFill>
              <a:latin typeface="+mn-lt"/>
            </a:endParaRPr>
          </a:p>
        </p:txBody>
      </p:sp>
      <p:sp>
        <p:nvSpPr>
          <p:cNvPr id="52" name="Slide Number Placeholder 26"/>
          <p:cNvSpPr txBox="1">
            <a:spLocks/>
          </p:cNvSpPr>
          <p:nvPr/>
        </p:nvSpPr>
        <p:spPr>
          <a:xfrm>
            <a:off x="4148" y="6606514"/>
            <a:ext cx="324016" cy="180000"/>
          </a:xfrm>
          <a:prstGeom prst="rect">
            <a:avLst/>
          </a:prstGeom>
        </p:spPr>
        <p:txBody>
          <a:bodyPr vert="horz" lIns="0" tIns="0" rIns="0" bIns="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noProof="0" dirty="0" smtClean="0">
                <a:solidFill>
                  <a:schemeClr val="tx1"/>
                </a:solidFill>
              </a:rPr>
              <a:t>53</a:t>
            </a:r>
            <a:endParaRPr lang="en-GB" sz="1000" noProof="0" dirty="0">
              <a:solidFill>
                <a:schemeClr val="tx1"/>
              </a:solidFill>
            </a:endParaRPr>
          </a:p>
        </p:txBody>
      </p:sp>
    </p:spTree>
    <p:extLst>
      <p:ext uri="{BB962C8B-B14F-4D97-AF65-F5344CB8AC3E}">
        <p14:creationId xmlns:p14="http://schemas.microsoft.com/office/powerpoint/2010/main" val="315948182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500"/>
                                        <p:tgtEl>
                                          <p:spTgt spid="49"/>
                                        </p:tgtEl>
                                      </p:cBhvr>
                                    </p:animEffect>
                                  </p:childTnLst>
                                </p:cTn>
                              </p:par>
                              <p:par>
                                <p:cTn id="8" presetID="10" presetClass="entr" presetSubtype="0" fill="hold" nodeType="withEffect">
                                  <p:stCondLst>
                                    <p:cond delay="0"/>
                                  </p:stCondLst>
                                  <p:childTnLst>
                                    <p:set>
                                      <p:cBhvr>
                                        <p:cTn id="9" dur="1" fill="hold">
                                          <p:stCondLst>
                                            <p:cond delay="0"/>
                                          </p:stCondLst>
                                        </p:cTn>
                                        <p:tgtEl>
                                          <p:spTgt spid="91"/>
                                        </p:tgtEl>
                                        <p:attrNameLst>
                                          <p:attrName>style.visibility</p:attrName>
                                        </p:attrNameLst>
                                      </p:cBhvr>
                                      <p:to>
                                        <p:strVal val="visible"/>
                                      </p:to>
                                    </p:set>
                                    <p:animEffect transition="in" filter="fade">
                                      <p:cBhvr>
                                        <p:cTn id="10" dur="500"/>
                                        <p:tgtEl>
                                          <p:spTgt spid="91"/>
                                        </p:tgtEl>
                                      </p:cBhvr>
                                    </p:animEffect>
                                  </p:childTnLst>
                                </p:cTn>
                              </p:par>
                              <p:par>
                                <p:cTn id="11" presetID="10" presetClass="entr" presetSubtype="0" fill="hold" nodeType="withEffect">
                                  <p:stCondLst>
                                    <p:cond delay="0"/>
                                  </p:stCondLst>
                                  <p:childTnLst>
                                    <p:set>
                                      <p:cBhvr>
                                        <p:cTn id="12" dur="1" fill="hold">
                                          <p:stCondLst>
                                            <p:cond delay="0"/>
                                          </p:stCondLst>
                                        </p:cTn>
                                        <p:tgtEl>
                                          <p:spTgt spid="72"/>
                                        </p:tgtEl>
                                        <p:attrNameLst>
                                          <p:attrName>style.visibility</p:attrName>
                                        </p:attrNameLst>
                                      </p:cBhvr>
                                      <p:to>
                                        <p:strVal val="visible"/>
                                      </p:to>
                                    </p:set>
                                    <p:animEffect transition="in" filter="fade">
                                      <p:cBhvr>
                                        <p:cTn id="13" dur="500"/>
                                        <p:tgtEl>
                                          <p:spTgt spid="72"/>
                                        </p:tgtEl>
                                      </p:cBhvr>
                                    </p:animEffect>
                                  </p:childTnLst>
                                </p:cTn>
                              </p:par>
                              <p:par>
                                <p:cTn id="14" presetID="10" presetClass="entr" presetSubtype="0" fill="hold" nodeType="withEffect">
                                  <p:stCondLst>
                                    <p:cond delay="0"/>
                                  </p:stCondLst>
                                  <p:childTnLst>
                                    <p:set>
                                      <p:cBhvr>
                                        <p:cTn id="15" dur="1" fill="hold">
                                          <p:stCondLst>
                                            <p:cond delay="0"/>
                                          </p:stCondLst>
                                        </p:cTn>
                                        <p:tgtEl>
                                          <p:spTgt spid="73"/>
                                        </p:tgtEl>
                                        <p:attrNameLst>
                                          <p:attrName>style.visibility</p:attrName>
                                        </p:attrNameLst>
                                      </p:cBhvr>
                                      <p:to>
                                        <p:strVal val="visible"/>
                                      </p:to>
                                    </p:set>
                                    <p:animEffect transition="in" filter="fade">
                                      <p:cBhvr>
                                        <p:cTn id="16" dur="500"/>
                                        <p:tgtEl>
                                          <p:spTgt spid="73"/>
                                        </p:tgtEl>
                                      </p:cBhvr>
                                    </p:animEffect>
                                  </p:childTnLst>
                                </p:cTn>
                              </p:par>
                              <p:par>
                                <p:cTn id="17" presetID="10" presetClass="entr" presetSubtype="0" fill="hold" nodeType="withEffect">
                                  <p:stCondLst>
                                    <p:cond delay="0"/>
                                  </p:stCondLst>
                                  <p:childTnLst>
                                    <p:set>
                                      <p:cBhvr>
                                        <p:cTn id="18" dur="1" fill="hold">
                                          <p:stCondLst>
                                            <p:cond delay="0"/>
                                          </p:stCondLst>
                                        </p:cTn>
                                        <p:tgtEl>
                                          <p:spTgt spid="74"/>
                                        </p:tgtEl>
                                        <p:attrNameLst>
                                          <p:attrName>style.visibility</p:attrName>
                                        </p:attrNameLst>
                                      </p:cBhvr>
                                      <p:to>
                                        <p:strVal val="visible"/>
                                      </p:to>
                                    </p:set>
                                    <p:animEffect transition="in" filter="fade">
                                      <p:cBhvr>
                                        <p:cTn id="19" dur="500"/>
                                        <p:tgtEl>
                                          <p:spTgt spid="74"/>
                                        </p:tgtEl>
                                      </p:cBhvr>
                                    </p:animEffect>
                                  </p:childTnLst>
                                </p:cTn>
                              </p:par>
                              <p:par>
                                <p:cTn id="20" presetID="10" presetClass="entr" presetSubtype="0" fill="hold" nodeType="withEffect">
                                  <p:stCondLst>
                                    <p:cond delay="0"/>
                                  </p:stCondLst>
                                  <p:childTnLst>
                                    <p:set>
                                      <p:cBhvr>
                                        <p:cTn id="21" dur="1" fill="hold">
                                          <p:stCondLst>
                                            <p:cond delay="0"/>
                                          </p:stCondLst>
                                        </p:cTn>
                                        <p:tgtEl>
                                          <p:spTgt spid="75"/>
                                        </p:tgtEl>
                                        <p:attrNameLst>
                                          <p:attrName>style.visibility</p:attrName>
                                        </p:attrNameLst>
                                      </p:cBhvr>
                                      <p:to>
                                        <p:strVal val="visible"/>
                                      </p:to>
                                    </p:set>
                                    <p:animEffect transition="in" filter="fade">
                                      <p:cBhvr>
                                        <p:cTn id="22" dur="5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90486" y="1094988"/>
            <a:ext cx="8553514" cy="1834193"/>
          </a:xfrm>
        </p:spPr>
        <p:txBody>
          <a:bodyPr>
            <a:normAutofit/>
          </a:bodyPr>
          <a:lstStyle/>
          <a:p>
            <a:r>
              <a:rPr lang="en-GB" sz="3200" b="1" dirty="0">
                <a:solidFill>
                  <a:schemeClr val="accent2">
                    <a:lumMod val="50000"/>
                  </a:schemeClr>
                </a:solidFill>
                <a:ea typeface="+mj-ea"/>
                <a:cs typeface="+mj-cs"/>
              </a:rPr>
              <a:t>Treatment </a:t>
            </a:r>
            <a:r>
              <a:rPr lang="en-GB" sz="3200" b="1" dirty="0">
                <a:solidFill>
                  <a:schemeClr val="accent2">
                    <a:lumMod val="50000"/>
                  </a:schemeClr>
                </a:solidFill>
              </a:rPr>
              <a:t>Continuum</a:t>
            </a:r>
            <a:r>
              <a:rPr lang="en-GB" sz="3200" b="1" dirty="0" smtClean="0">
                <a:solidFill>
                  <a:schemeClr val="accent2">
                    <a:lumMod val="50000"/>
                  </a:schemeClr>
                </a:solidFill>
                <a:ea typeface="+mj-ea"/>
                <a:cs typeface="+mj-cs"/>
              </a:rPr>
              <a:t> </a:t>
            </a:r>
            <a:r>
              <a:rPr lang="en-GB" sz="3200" b="1" dirty="0">
                <a:solidFill>
                  <a:schemeClr val="accent2">
                    <a:lumMod val="50000"/>
                  </a:schemeClr>
                </a:solidFill>
                <a:ea typeface="+mj-ea"/>
                <a:cs typeface="+mj-cs"/>
              </a:rPr>
              <a:t>and </a:t>
            </a:r>
            <a:r>
              <a:rPr lang="en-GB" sz="3200" b="1" dirty="0" smtClean="0">
                <a:solidFill>
                  <a:schemeClr val="accent2">
                    <a:lumMod val="50000"/>
                  </a:schemeClr>
                </a:solidFill>
                <a:ea typeface="+mj-ea"/>
                <a:cs typeface="+mj-cs"/>
              </a:rPr>
              <a:t/>
            </a:r>
            <a:br>
              <a:rPr lang="en-GB" sz="3200" b="1" dirty="0" smtClean="0">
                <a:solidFill>
                  <a:schemeClr val="accent2">
                    <a:lumMod val="50000"/>
                  </a:schemeClr>
                </a:solidFill>
                <a:ea typeface="+mj-ea"/>
                <a:cs typeface="+mj-cs"/>
              </a:rPr>
            </a:br>
            <a:r>
              <a:rPr lang="en-GB" sz="3200" b="1" dirty="0" smtClean="0">
                <a:solidFill>
                  <a:schemeClr val="accent2">
                    <a:lumMod val="50000"/>
                  </a:schemeClr>
                </a:solidFill>
                <a:ea typeface="+mj-ea"/>
                <a:cs typeface="+mj-cs"/>
              </a:rPr>
              <a:t>Treatment </a:t>
            </a:r>
            <a:r>
              <a:rPr lang="en-GB" sz="3200" b="1" dirty="0">
                <a:solidFill>
                  <a:schemeClr val="accent2">
                    <a:lumMod val="50000"/>
                  </a:schemeClr>
                </a:solidFill>
                <a:ea typeface="+mj-ea"/>
                <a:cs typeface="+mj-cs"/>
              </a:rPr>
              <a:t>Guidelines</a:t>
            </a:r>
          </a:p>
        </p:txBody>
      </p:sp>
    </p:spTree>
    <p:extLst>
      <p:ext uri="{BB962C8B-B14F-4D97-AF65-F5344CB8AC3E}">
        <p14:creationId xmlns:p14="http://schemas.microsoft.com/office/powerpoint/2010/main" val="4157834383"/>
      </p:ext>
    </p:extLst>
  </p:cSld>
  <p:clrMapOvr>
    <a:masterClrMapping/>
  </p:clrMapOvr>
  <p:transition spd="slow">
    <p:push dir="u"/>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6525" y="248898"/>
            <a:ext cx="7102475" cy="638175"/>
          </a:xfrm>
        </p:spPr>
        <p:txBody>
          <a:bodyPr>
            <a:noAutofit/>
          </a:bodyPr>
          <a:lstStyle/>
          <a:p>
            <a:r>
              <a:rPr lang="en-GB" sz="3000" b="1" dirty="0">
                <a:solidFill>
                  <a:schemeClr val="accent2">
                    <a:lumMod val="50000"/>
                  </a:schemeClr>
                </a:solidFill>
                <a:ea typeface="+mj-ea"/>
                <a:cs typeface="+mj-cs"/>
              </a:rPr>
              <a:t>Treatment Continuum: </a:t>
            </a:r>
            <a:r>
              <a:rPr lang="en-GB" sz="3000" b="1" dirty="0" smtClean="0">
                <a:solidFill>
                  <a:schemeClr val="accent2">
                    <a:lumMod val="50000"/>
                  </a:schemeClr>
                </a:solidFill>
                <a:ea typeface="+mj-ea"/>
                <a:cs typeface="+mj-cs"/>
              </a:rPr>
              <a:t/>
            </a:r>
            <a:br>
              <a:rPr lang="en-GB" sz="3000" b="1" dirty="0" smtClean="0">
                <a:solidFill>
                  <a:schemeClr val="accent2">
                    <a:lumMod val="50000"/>
                  </a:schemeClr>
                </a:solidFill>
                <a:ea typeface="+mj-ea"/>
                <a:cs typeface="+mj-cs"/>
              </a:rPr>
            </a:br>
            <a:r>
              <a:rPr lang="en-GB" sz="3000" b="1" dirty="0" smtClean="0">
                <a:solidFill>
                  <a:schemeClr val="accent2">
                    <a:lumMod val="50000"/>
                  </a:schemeClr>
                </a:solidFill>
                <a:ea typeface="+mj-ea"/>
                <a:cs typeface="+mj-cs"/>
              </a:rPr>
              <a:t>Prostate </a:t>
            </a:r>
            <a:r>
              <a:rPr lang="en-GB" sz="3000" b="1" dirty="0">
                <a:solidFill>
                  <a:schemeClr val="accent2">
                    <a:lumMod val="50000"/>
                  </a:schemeClr>
                </a:solidFill>
                <a:ea typeface="+mj-ea"/>
                <a:cs typeface="+mj-cs"/>
              </a:rPr>
              <a:t>Cancer</a:t>
            </a:r>
          </a:p>
        </p:txBody>
      </p:sp>
      <p:sp>
        <p:nvSpPr>
          <p:cNvPr id="10" name="Pentagon 9"/>
          <p:cNvSpPr/>
          <p:nvPr/>
        </p:nvSpPr>
        <p:spPr>
          <a:xfrm>
            <a:off x="-43103" y="1020483"/>
            <a:ext cx="696685" cy="387508"/>
          </a:xfrm>
          <a:prstGeom prst="homePlate">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10800000" scaled="1"/>
            <a:tileRect/>
          </a:gradFill>
          <a:ln>
            <a:no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sz="1600" dirty="0"/>
          </a:p>
        </p:txBody>
      </p:sp>
      <p:sp>
        <p:nvSpPr>
          <p:cNvPr id="13" name="TextBox 12"/>
          <p:cNvSpPr txBox="1"/>
          <p:nvPr/>
        </p:nvSpPr>
        <p:spPr>
          <a:xfrm>
            <a:off x="-27384" y="1044960"/>
            <a:ext cx="556407" cy="338554"/>
          </a:xfrm>
          <a:prstGeom prst="rect">
            <a:avLst/>
          </a:prstGeom>
          <a:noFill/>
        </p:spPr>
        <p:txBody>
          <a:bodyPr wrap="none" rtlCol="0">
            <a:spAutoFit/>
          </a:bodyPr>
          <a:lstStyle/>
          <a:p>
            <a:r>
              <a:rPr lang="en-GB" sz="1600" spc="-38" dirty="0" smtClean="0">
                <a:solidFill>
                  <a:srgbClr val="A7381D"/>
                </a:solidFill>
                <a:ea typeface="+mj-ea"/>
                <a:cs typeface="+mj-cs"/>
              </a:rPr>
              <a:t>1/16</a:t>
            </a:r>
            <a:endParaRPr lang="en-GB" sz="1600" spc="-38" dirty="0">
              <a:solidFill>
                <a:srgbClr val="A7381D"/>
              </a:solidFill>
              <a:ea typeface="+mj-ea"/>
              <a:cs typeface="+mj-cs"/>
            </a:endParaRPr>
          </a:p>
        </p:txBody>
      </p:sp>
      <p:grpSp>
        <p:nvGrpSpPr>
          <p:cNvPr id="12" name="Group 11"/>
          <p:cNvGrpSpPr/>
          <p:nvPr/>
        </p:nvGrpSpPr>
        <p:grpSpPr>
          <a:xfrm>
            <a:off x="396095" y="5625563"/>
            <a:ext cx="6842905" cy="669437"/>
            <a:chOff x="396095" y="5625563"/>
            <a:chExt cx="6842905" cy="669437"/>
          </a:xfrm>
        </p:grpSpPr>
        <p:sp>
          <p:nvSpPr>
            <p:cNvPr id="19" name="TextBox 18"/>
            <p:cNvSpPr txBox="1"/>
            <p:nvPr/>
          </p:nvSpPr>
          <p:spPr>
            <a:xfrm>
              <a:off x="5513848" y="5625563"/>
              <a:ext cx="1725152" cy="246221"/>
            </a:xfrm>
            <a:prstGeom prst="rect">
              <a:avLst/>
            </a:prstGeom>
            <a:noFill/>
          </p:spPr>
          <p:txBody>
            <a:bodyPr wrap="none" rtlCol="0">
              <a:spAutoFit/>
            </a:bodyPr>
            <a:lstStyle/>
            <a:p>
              <a:r>
                <a:rPr lang="en-GB" sz="1000" dirty="0" smtClean="0">
                  <a:cs typeface="Arial"/>
                </a:rPr>
                <a:t>Adapted from Shore, 2016</a:t>
              </a:r>
              <a:r>
                <a:rPr lang="en-GB" sz="1000" baseline="30000" dirty="0" smtClean="0">
                  <a:cs typeface="Arial"/>
                </a:rPr>
                <a:t>1</a:t>
              </a:r>
              <a:endParaRPr lang="en-GB" sz="1000" baseline="30000" dirty="0">
                <a:cs typeface="Arial"/>
              </a:endParaRPr>
            </a:p>
          </p:txBody>
        </p:sp>
        <p:sp>
          <p:nvSpPr>
            <p:cNvPr id="20" name="TextBox 19"/>
            <p:cNvSpPr txBox="1"/>
            <p:nvPr/>
          </p:nvSpPr>
          <p:spPr>
            <a:xfrm>
              <a:off x="396095" y="5833335"/>
              <a:ext cx="5269258" cy="461665"/>
            </a:xfrm>
            <a:prstGeom prst="rect">
              <a:avLst/>
            </a:prstGeom>
            <a:noFill/>
          </p:spPr>
          <p:txBody>
            <a:bodyPr wrap="square" rtlCol="0">
              <a:spAutoFit/>
            </a:bodyPr>
            <a:lstStyle/>
            <a:p>
              <a:r>
                <a:rPr lang="en-GB" sz="1200" dirty="0" err="1">
                  <a:cs typeface="Arial"/>
                </a:rPr>
                <a:t>ABSI</a:t>
              </a:r>
              <a:r>
                <a:rPr lang="en-GB" sz="1200" dirty="0">
                  <a:cs typeface="Arial"/>
                </a:rPr>
                <a:t>, </a:t>
              </a:r>
              <a:r>
                <a:rPr lang="en-GB" sz="1200" dirty="0" smtClean="0">
                  <a:cs typeface="Arial"/>
                </a:rPr>
                <a:t>androgen biosynthesis inhibitor; </a:t>
              </a:r>
              <a:r>
                <a:rPr lang="en-GB" sz="1200" dirty="0" err="1" smtClean="0">
                  <a:cs typeface="Arial"/>
                </a:rPr>
                <a:t>ARSI</a:t>
              </a:r>
              <a:r>
                <a:rPr lang="en-GB" sz="1200" dirty="0" smtClean="0">
                  <a:cs typeface="Arial"/>
                </a:rPr>
                <a:t>, androgen receptor signalling inhibitor; </a:t>
              </a:r>
              <a:r>
                <a:rPr lang="en-GB" sz="1200" dirty="0" err="1" smtClean="0">
                  <a:cs typeface="Arial"/>
                </a:rPr>
                <a:t>mCRPC</a:t>
              </a:r>
              <a:r>
                <a:rPr lang="en-GB" sz="1200" dirty="0">
                  <a:cs typeface="Arial"/>
                </a:rPr>
                <a:t>, metastatic castration-resistant prostate cancer.</a:t>
              </a:r>
            </a:p>
          </p:txBody>
        </p:sp>
      </p:grpSp>
      <p:sp>
        <p:nvSpPr>
          <p:cNvPr id="21" name="Pentagon 20"/>
          <p:cNvSpPr/>
          <p:nvPr/>
        </p:nvSpPr>
        <p:spPr>
          <a:xfrm>
            <a:off x="-43103" y="1020483"/>
            <a:ext cx="696685" cy="387508"/>
          </a:xfrm>
          <a:prstGeom prst="homePlate">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10800000" scaled="1"/>
            <a:tileRect/>
          </a:gradFill>
          <a:ln>
            <a:no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sz="1600" dirty="0"/>
          </a:p>
        </p:txBody>
      </p:sp>
      <p:sp>
        <p:nvSpPr>
          <p:cNvPr id="22" name="TextBox 21"/>
          <p:cNvSpPr txBox="1"/>
          <p:nvPr/>
        </p:nvSpPr>
        <p:spPr>
          <a:xfrm>
            <a:off x="-27384" y="1044960"/>
            <a:ext cx="564322" cy="338554"/>
          </a:xfrm>
          <a:prstGeom prst="rect">
            <a:avLst/>
          </a:prstGeom>
          <a:noFill/>
        </p:spPr>
        <p:txBody>
          <a:bodyPr wrap="none" rtlCol="0">
            <a:spAutoFit/>
          </a:bodyPr>
          <a:lstStyle/>
          <a:p>
            <a:r>
              <a:rPr lang="en-GB" sz="1600" spc="-38" dirty="0" smtClean="0">
                <a:solidFill>
                  <a:srgbClr val="A7381D"/>
                </a:solidFill>
                <a:ea typeface="+mj-ea"/>
                <a:cs typeface="+mj-cs"/>
              </a:rPr>
              <a:t>1/20</a:t>
            </a:r>
            <a:endParaRPr lang="en-GB" sz="1600" spc="-38" dirty="0">
              <a:solidFill>
                <a:srgbClr val="A7381D"/>
              </a:solidFill>
              <a:ea typeface="+mj-ea"/>
              <a:cs typeface="+mj-cs"/>
            </a:endParaRPr>
          </a:p>
        </p:txBody>
      </p:sp>
      <p:sp>
        <p:nvSpPr>
          <p:cNvPr id="24" name="TextBox 23"/>
          <p:cNvSpPr txBox="1"/>
          <p:nvPr/>
        </p:nvSpPr>
        <p:spPr>
          <a:xfrm>
            <a:off x="2254564" y="2497767"/>
            <a:ext cx="4634868" cy="338554"/>
          </a:xfrm>
          <a:prstGeom prst="rect">
            <a:avLst/>
          </a:prstGeom>
          <a:noFill/>
        </p:spPr>
        <p:txBody>
          <a:bodyPr wrap="square" rtlCol="0">
            <a:spAutoFit/>
          </a:bodyPr>
          <a:lstStyle/>
          <a:p>
            <a:pPr algn="ctr"/>
            <a:r>
              <a:rPr lang="en-GB" sz="1600" b="1" dirty="0" smtClean="0"/>
              <a:t>Treatment continuum for prostate cancer</a:t>
            </a:r>
            <a:r>
              <a:rPr lang="en-GB" sz="1600" b="1" baseline="30000" dirty="0" smtClean="0"/>
              <a:t>1</a:t>
            </a:r>
            <a:endParaRPr lang="en-GB" sz="1600" b="1" baseline="30000" dirty="0"/>
          </a:p>
        </p:txBody>
      </p:sp>
      <p:sp>
        <p:nvSpPr>
          <p:cNvPr id="28" name="TextBox 27"/>
          <p:cNvSpPr txBox="1"/>
          <p:nvPr/>
        </p:nvSpPr>
        <p:spPr>
          <a:xfrm>
            <a:off x="136525" y="6388922"/>
            <a:ext cx="5651473" cy="215444"/>
          </a:xfrm>
          <a:prstGeom prst="rect">
            <a:avLst/>
          </a:prstGeom>
          <a:noFill/>
        </p:spPr>
        <p:txBody>
          <a:bodyPr wrap="square" rtlCol="0">
            <a:spAutoFit/>
          </a:bodyPr>
          <a:lstStyle/>
          <a:p>
            <a:pPr marL="228600" indent="-228600">
              <a:buFont typeface="+mj-lt"/>
              <a:buAutoNum type="arabicPeriod"/>
            </a:pPr>
            <a:r>
              <a:rPr lang="en-GB" sz="800" dirty="0" smtClean="0">
                <a:cs typeface="Arial"/>
              </a:rPr>
              <a:t>http://education.goldjournal.net/video.php?event_id=649&amp;stage_id=5&amp;vcs=1. Accessed May</a:t>
            </a:r>
            <a:r>
              <a:rPr lang="en-GB" sz="800" dirty="0">
                <a:cs typeface="Arial"/>
              </a:rPr>
              <a:t> </a:t>
            </a:r>
            <a:r>
              <a:rPr lang="en-GB" sz="800" dirty="0" smtClean="0">
                <a:cs typeface="Arial"/>
              </a:rPr>
              <a:t>13, 2016.</a:t>
            </a:r>
          </a:p>
        </p:txBody>
      </p:sp>
      <p:sp>
        <p:nvSpPr>
          <p:cNvPr id="31" name="TextBox 30"/>
          <p:cNvSpPr txBox="1"/>
          <p:nvPr/>
        </p:nvSpPr>
        <p:spPr>
          <a:xfrm>
            <a:off x="357239" y="1040850"/>
            <a:ext cx="8589053" cy="882293"/>
          </a:xfrm>
          <a:prstGeom prst="rect">
            <a:avLst/>
          </a:prstGeom>
          <a:noFill/>
        </p:spPr>
        <p:txBody>
          <a:bodyPr wrap="square" rtlCol="0">
            <a:spAutoFit/>
          </a:bodyPr>
          <a:lstStyle/>
          <a:p>
            <a:pPr algn="ctr"/>
            <a:r>
              <a:rPr lang="en-GB" sz="1400" b="1" dirty="0" smtClean="0"/>
              <a:t>Androgen-sensitive stages</a:t>
            </a:r>
            <a:r>
              <a:rPr lang="en-GB" sz="1400" b="1" baseline="30000" dirty="0" smtClean="0"/>
              <a:t>1</a:t>
            </a:r>
          </a:p>
          <a:p>
            <a:pPr algn="ctr"/>
            <a:endParaRPr lang="en-GB" sz="1400" b="1" baseline="30000" dirty="0" smtClean="0"/>
          </a:p>
          <a:p>
            <a:r>
              <a:rPr lang="en-GB" sz="1400" dirty="0" smtClean="0"/>
              <a:t>Localised disease                    </a:t>
            </a:r>
            <a:r>
              <a:rPr lang="en-GB" sz="1400" dirty="0" err="1" smtClean="0"/>
              <a:t>Nonmetastatic</a:t>
            </a:r>
            <a:r>
              <a:rPr lang="en-GB" sz="1400" dirty="0" smtClean="0"/>
              <a:t> biochemical relapse                   Metastatic hormone-sensitive 															disease  </a:t>
            </a:r>
            <a:endParaRPr lang="en-GB" sz="1400" dirty="0"/>
          </a:p>
        </p:txBody>
      </p:sp>
      <p:cxnSp>
        <p:nvCxnSpPr>
          <p:cNvPr id="36" name="Straight Arrow Connector 35"/>
          <p:cNvCxnSpPr/>
          <p:nvPr/>
        </p:nvCxnSpPr>
        <p:spPr>
          <a:xfrm>
            <a:off x="2769042" y="2372583"/>
            <a:ext cx="475376" cy="0"/>
          </a:xfrm>
          <a:prstGeom prst="straightConnector1">
            <a:avLst/>
          </a:prstGeom>
          <a:ln w="28575">
            <a:solidFill>
              <a:srgbClr val="EA532F"/>
            </a:solidFill>
            <a:tailEnd type="arrow"/>
          </a:ln>
        </p:spPr>
        <p:style>
          <a:lnRef idx="2">
            <a:schemeClr val="accent1"/>
          </a:lnRef>
          <a:fillRef idx="0">
            <a:schemeClr val="accent1"/>
          </a:fillRef>
          <a:effectRef idx="1">
            <a:schemeClr val="accent1"/>
          </a:effectRef>
          <a:fontRef idx="minor">
            <a:schemeClr val="tx1"/>
          </a:fontRef>
        </p:style>
      </p:cxnSp>
      <p:cxnSp>
        <p:nvCxnSpPr>
          <p:cNvPr id="37" name="Straight Arrow Connector 36"/>
          <p:cNvCxnSpPr/>
          <p:nvPr/>
        </p:nvCxnSpPr>
        <p:spPr>
          <a:xfrm>
            <a:off x="5421043" y="2379593"/>
            <a:ext cx="475376" cy="0"/>
          </a:xfrm>
          <a:prstGeom prst="straightConnector1">
            <a:avLst/>
          </a:prstGeom>
          <a:ln w="28575">
            <a:solidFill>
              <a:srgbClr val="EA532F"/>
            </a:solidFill>
            <a:tailEnd type="arrow"/>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p:nvPr/>
        </p:nvCxnSpPr>
        <p:spPr>
          <a:xfrm>
            <a:off x="2102350" y="1557748"/>
            <a:ext cx="475376" cy="0"/>
          </a:xfrm>
          <a:prstGeom prst="straightConnector1">
            <a:avLst/>
          </a:prstGeom>
          <a:ln w="28575">
            <a:solidFill>
              <a:srgbClr val="EA532F"/>
            </a:solidFill>
            <a:tailEnd type="arrow"/>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p:nvPr/>
        </p:nvCxnSpPr>
        <p:spPr>
          <a:xfrm>
            <a:off x="5787998" y="1557748"/>
            <a:ext cx="475376" cy="0"/>
          </a:xfrm>
          <a:prstGeom prst="straightConnector1">
            <a:avLst/>
          </a:prstGeom>
          <a:ln w="28575">
            <a:solidFill>
              <a:srgbClr val="EA532F"/>
            </a:solidFill>
            <a:tailEnd type="arrow"/>
          </a:ln>
        </p:spPr>
        <p:style>
          <a:lnRef idx="2">
            <a:schemeClr val="accent1"/>
          </a:lnRef>
          <a:fillRef idx="0">
            <a:schemeClr val="accent1"/>
          </a:fillRef>
          <a:effectRef idx="1">
            <a:schemeClr val="accent1"/>
          </a:effectRef>
          <a:fontRef idx="minor">
            <a:schemeClr val="tx1"/>
          </a:fontRef>
        </p:style>
      </p:cxnSp>
      <p:grpSp>
        <p:nvGrpSpPr>
          <p:cNvPr id="7" name="Group 6"/>
          <p:cNvGrpSpPr/>
          <p:nvPr/>
        </p:nvGrpSpPr>
        <p:grpSpPr>
          <a:xfrm>
            <a:off x="1546982" y="2836718"/>
            <a:ext cx="7239781" cy="3036322"/>
            <a:chOff x="1831106" y="2810968"/>
            <a:chExt cx="6955911" cy="2909472"/>
          </a:xfrm>
        </p:grpSpPr>
        <p:sp>
          <p:nvSpPr>
            <p:cNvPr id="26" name="Rectangle 25"/>
            <p:cNvSpPr/>
            <p:nvPr/>
          </p:nvSpPr>
          <p:spPr>
            <a:xfrm>
              <a:off x="7338141" y="3934612"/>
              <a:ext cx="1448876" cy="619430"/>
            </a:xfrm>
            <a:prstGeom prst="rect">
              <a:avLst/>
            </a:prstGeom>
            <a:noFill/>
            <a:ln>
              <a:solidFill>
                <a:srgbClr val="EA532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r>
                <a:rPr lang="en-GB" sz="1200" b="1" dirty="0">
                  <a:solidFill>
                    <a:schemeClr val="tx1"/>
                  </a:solidFill>
                </a:rPr>
                <a:t>Minimally symptomatic mCRPC</a:t>
              </a:r>
            </a:p>
          </p:txBody>
        </p:sp>
        <p:sp>
          <p:nvSpPr>
            <p:cNvPr id="3" name="TextBox 2"/>
            <p:cNvSpPr txBox="1"/>
            <p:nvPr/>
          </p:nvSpPr>
          <p:spPr>
            <a:xfrm rot="16200000">
              <a:off x="1608423" y="3881712"/>
              <a:ext cx="741075" cy="295709"/>
            </a:xfrm>
            <a:prstGeom prst="rect">
              <a:avLst/>
            </a:prstGeom>
            <a:noFill/>
          </p:spPr>
          <p:txBody>
            <a:bodyPr wrap="square" rtlCol="0">
              <a:spAutoFit/>
            </a:bodyPr>
            <a:lstStyle/>
            <a:p>
              <a:pPr algn="ctr"/>
              <a:r>
                <a:rPr lang="en-GB" sz="1400" b="1" dirty="0"/>
                <a:t>Time</a:t>
              </a:r>
            </a:p>
          </p:txBody>
        </p:sp>
        <p:sp>
          <p:nvSpPr>
            <p:cNvPr id="38" name="TextBox 37"/>
            <p:cNvSpPr txBox="1"/>
            <p:nvPr/>
          </p:nvSpPr>
          <p:spPr>
            <a:xfrm rot="10800000" flipV="1">
              <a:off x="3737317" y="5425521"/>
              <a:ext cx="1815949" cy="294919"/>
            </a:xfrm>
            <a:prstGeom prst="rect">
              <a:avLst/>
            </a:prstGeom>
            <a:noFill/>
          </p:spPr>
          <p:txBody>
            <a:bodyPr wrap="square" rtlCol="0">
              <a:spAutoFit/>
            </a:bodyPr>
            <a:lstStyle/>
            <a:p>
              <a:pPr algn="ctr"/>
              <a:r>
                <a:rPr lang="en-GB" sz="1400" b="1" dirty="0" smtClean="0"/>
                <a:t>Tumour volume</a:t>
              </a:r>
              <a:endParaRPr lang="en-GB" sz="1400" b="1"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36332" y="2810968"/>
              <a:ext cx="5013201" cy="2648670"/>
            </a:xfrm>
            <a:prstGeom prst="rect">
              <a:avLst/>
            </a:prstGeom>
          </p:spPr>
        </p:pic>
        <p:cxnSp>
          <p:nvCxnSpPr>
            <p:cNvPr id="25" name="Straight Arrow Connector 24"/>
            <p:cNvCxnSpPr/>
            <p:nvPr/>
          </p:nvCxnSpPr>
          <p:spPr>
            <a:xfrm>
              <a:off x="5787997" y="4244328"/>
              <a:ext cx="1511945" cy="0"/>
            </a:xfrm>
            <a:prstGeom prst="straightConnector1">
              <a:avLst/>
            </a:prstGeom>
            <a:ln w="15875">
              <a:solidFill>
                <a:schemeClr val="tx1"/>
              </a:solidFill>
              <a:tailEnd type="arrow"/>
            </a:ln>
          </p:spPr>
          <p:style>
            <a:lnRef idx="2">
              <a:schemeClr val="accent1"/>
            </a:lnRef>
            <a:fillRef idx="0">
              <a:schemeClr val="accent1"/>
            </a:fillRef>
            <a:effectRef idx="1">
              <a:schemeClr val="accent1"/>
            </a:effectRef>
            <a:fontRef idx="minor">
              <a:schemeClr val="tx1"/>
            </a:fontRef>
          </p:style>
        </p:cxnSp>
      </p:grpSp>
      <p:sp>
        <p:nvSpPr>
          <p:cNvPr id="32" name="TextBox 31"/>
          <p:cNvSpPr txBox="1"/>
          <p:nvPr/>
        </p:nvSpPr>
        <p:spPr>
          <a:xfrm>
            <a:off x="1425460" y="2209170"/>
            <a:ext cx="1353780" cy="307777"/>
          </a:xfrm>
          <a:prstGeom prst="rect">
            <a:avLst/>
          </a:prstGeom>
          <a:noFill/>
        </p:spPr>
        <p:txBody>
          <a:bodyPr wrap="square" rtlCol="0">
            <a:spAutoFit/>
          </a:bodyPr>
          <a:lstStyle/>
          <a:p>
            <a:r>
              <a:rPr lang="en-GB" sz="1400" dirty="0" err="1" smtClean="0"/>
              <a:t>Nonmetastatic</a:t>
            </a:r>
            <a:endParaRPr lang="en-GB" sz="1400" dirty="0"/>
          </a:p>
        </p:txBody>
      </p:sp>
      <p:sp>
        <p:nvSpPr>
          <p:cNvPr id="33" name="TextBox 32"/>
          <p:cNvSpPr txBox="1"/>
          <p:nvPr/>
        </p:nvSpPr>
        <p:spPr>
          <a:xfrm>
            <a:off x="3249613" y="2218695"/>
            <a:ext cx="2465963" cy="307777"/>
          </a:xfrm>
          <a:prstGeom prst="rect">
            <a:avLst/>
          </a:prstGeom>
          <a:noFill/>
        </p:spPr>
        <p:txBody>
          <a:bodyPr wrap="square" rtlCol="0">
            <a:spAutoFit/>
          </a:bodyPr>
          <a:lstStyle/>
          <a:p>
            <a:r>
              <a:rPr lang="en-GB" sz="1400" dirty="0"/>
              <a:t>Metastatic asymptomatic</a:t>
            </a:r>
          </a:p>
        </p:txBody>
      </p:sp>
      <p:sp>
        <p:nvSpPr>
          <p:cNvPr id="39" name="TextBox 38"/>
          <p:cNvSpPr txBox="1"/>
          <p:nvPr/>
        </p:nvSpPr>
        <p:spPr>
          <a:xfrm>
            <a:off x="5867400" y="2225705"/>
            <a:ext cx="2056579" cy="307777"/>
          </a:xfrm>
          <a:prstGeom prst="rect">
            <a:avLst/>
          </a:prstGeom>
          <a:noFill/>
        </p:spPr>
        <p:txBody>
          <a:bodyPr wrap="square" rtlCol="0">
            <a:spAutoFit/>
          </a:bodyPr>
          <a:lstStyle/>
          <a:p>
            <a:r>
              <a:rPr lang="en-GB" sz="1400" dirty="0"/>
              <a:t>Metastatic </a:t>
            </a:r>
            <a:r>
              <a:rPr lang="en-GB" sz="1400" dirty="0" smtClean="0"/>
              <a:t>symptomatic</a:t>
            </a:r>
            <a:endParaRPr lang="en-GB" sz="1400" dirty="0"/>
          </a:p>
        </p:txBody>
      </p:sp>
      <p:sp>
        <p:nvSpPr>
          <p:cNvPr id="40" name="TextBox 39"/>
          <p:cNvSpPr txBox="1"/>
          <p:nvPr/>
        </p:nvSpPr>
        <p:spPr>
          <a:xfrm>
            <a:off x="3365601" y="1925443"/>
            <a:ext cx="2572329" cy="307777"/>
          </a:xfrm>
          <a:prstGeom prst="rect">
            <a:avLst/>
          </a:prstGeom>
          <a:noFill/>
        </p:spPr>
        <p:txBody>
          <a:bodyPr wrap="square" rtlCol="0">
            <a:spAutoFit/>
          </a:bodyPr>
          <a:lstStyle/>
          <a:p>
            <a:pPr algn="ctr"/>
            <a:r>
              <a:rPr lang="en-GB" sz="1400" b="1" dirty="0"/>
              <a:t>Castration-resistant stages</a:t>
            </a:r>
            <a:r>
              <a:rPr lang="en-GB" sz="1400" b="1" baseline="30000" dirty="0"/>
              <a:t>1</a:t>
            </a:r>
          </a:p>
        </p:txBody>
      </p:sp>
    </p:spTree>
    <p:extLst>
      <p:ext uri="{BB962C8B-B14F-4D97-AF65-F5344CB8AC3E}">
        <p14:creationId xmlns:p14="http://schemas.microsoft.com/office/powerpoint/2010/main" val="124735881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1">
                                            <p:txEl>
                                              <p:pRg st="0" end="0"/>
                                            </p:txEl>
                                          </p:spTgt>
                                        </p:tgtEl>
                                        <p:attrNameLst>
                                          <p:attrName>style.visibility</p:attrName>
                                        </p:attrNameLst>
                                      </p:cBhvr>
                                      <p:to>
                                        <p:strVal val="visible"/>
                                      </p:to>
                                    </p:set>
                                    <p:animEffect transition="in" filter="fade">
                                      <p:cBhvr>
                                        <p:cTn id="7" dur="500"/>
                                        <p:tgtEl>
                                          <p:spTgt spid="31">
                                            <p:txEl>
                                              <p:pRg st="0" end="0"/>
                                            </p:txEl>
                                          </p:spTgt>
                                        </p:tgtEl>
                                      </p:cBhvr>
                                    </p:animEffect>
                                  </p:childTnLst>
                                </p:cTn>
                              </p:par>
                              <p:par>
                                <p:cTn id="8" presetID="10" presetClass="entr" presetSubtype="0" fill="hold" nodeType="withEffect">
                                  <p:stCondLst>
                                    <p:cond delay="500"/>
                                  </p:stCondLst>
                                  <p:iterate type="wd">
                                    <p:tmPct val="10000"/>
                                  </p:iterate>
                                  <p:childTnLst>
                                    <p:set>
                                      <p:cBhvr>
                                        <p:cTn id="9" dur="1" fill="hold">
                                          <p:stCondLst>
                                            <p:cond delay="0"/>
                                          </p:stCondLst>
                                        </p:cTn>
                                        <p:tgtEl>
                                          <p:spTgt spid="31">
                                            <p:txEl>
                                              <p:pRg st="2" end="2"/>
                                            </p:txEl>
                                          </p:spTgt>
                                        </p:tgtEl>
                                        <p:attrNameLst>
                                          <p:attrName>style.visibility</p:attrName>
                                        </p:attrNameLst>
                                      </p:cBhvr>
                                      <p:to>
                                        <p:strVal val="visible"/>
                                      </p:to>
                                    </p:set>
                                    <p:animEffect transition="in" filter="fade">
                                      <p:cBhvr>
                                        <p:cTn id="10" dur="3300"/>
                                        <p:tgtEl>
                                          <p:spTgt spid="31">
                                            <p:txEl>
                                              <p:pRg st="2" end="2"/>
                                            </p:txEl>
                                          </p:spTgt>
                                        </p:tgtEl>
                                      </p:cBhvr>
                                    </p:animEffect>
                                  </p:childTnLst>
                                </p:cTn>
                              </p:par>
                              <p:par>
                                <p:cTn id="11" presetID="10" presetClass="entr" presetSubtype="0" fill="hold" nodeType="withEffect">
                                  <p:stCondLst>
                                    <p:cond delay="1000"/>
                                  </p:stCondLst>
                                  <p:childTnLst>
                                    <p:set>
                                      <p:cBhvr>
                                        <p:cTn id="12" dur="1" fill="hold">
                                          <p:stCondLst>
                                            <p:cond delay="0"/>
                                          </p:stCondLst>
                                        </p:cTn>
                                        <p:tgtEl>
                                          <p:spTgt spid="27"/>
                                        </p:tgtEl>
                                        <p:attrNameLst>
                                          <p:attrName>style.visibility</p:attrName>
                                        </p:attrNameLst>
                                      </p:cBhvr>
                                      <p:to>
                                        <p:strVal val="visible"/>
                                      </p:to>
                                    </p:set>
                                    <p:animEffect transition="in" filter="fade">
                                      <p:cBhvr>
                                        <p:cTn id="13" dur="500"/>
                                        <p:tgtEl>
                                          <p:spTgt spid="27"/>
                                        </p:tgtEl>
                                      </p:cBhvr>
                                    </p:animEffect>
                                  </p:childTnLst>
                                </p:cTn>
                              </p:par>
                              <p:par>
                                <p:cTn id="14" presetID="10" presetClass="entr" presetSubtype="0" fill="hold" nodeType="withEffect">
                                  <p:stCondLst>
                                    <p:cond delay="1800"/>
                                  </p:stCondLst>
                                  <p:childTnLst>
                                    <p:set>
                                      <p:cBhvr>
                                        <p:cTn id="15" dur="1" fill="hold">
                                          <p:stCondLst>
                                            <p:cond delay="0"/>
                                          </p:stCondLst>
                                        </p:cTn>
                                        <p:tgtEl>
                                          <p:spTgt spid="30"/>
                                        </p:tgtEl>
                                        <p:attrNameLst>
                                          <p:attrName>style.visibility</p:attrName>
                                        </p:attrNameLst>
                                      </p:cBhvr>
                                      <p:to>
                                        <p:strVal val="visible"/>
                                      </p:to>
                                    </p:set>
                                    <p:animEffect transition="in" filter="fade">
                                      <p:cBhvr>
                                        <p:cTn id="16" dur="500"/>
                                        <p:tgtEl>
                                          <p:spTgt spid="3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2500"/>
                                  </p:stCondLst>
                                  <p:childTnLst>
                                    <p:set>
                                      <p:cBhvr>
                                        <p:cTn id="20" dur="1" fill="hold">
                                          <p:stCondLst>
                                            <p:cond delay="0"/>
                                          </p:stCondLst>
                                        </p:cTn>
                                        <p:tgtEl>
                                          <p:spTgt spid="40"/>
                                        </p:tgtEl>
                                        <p:attrNameLst>
                                          <p:attrName>style.visibility</p:attrName>
                                        </p:attrNameLst>
                                      </p:cBhvr>
                                      <p:to>
                                        <p:strVal val="visible"/>
                                      </p:to>
                                    </p:set>
                                    <p:animEffect transition="in" filter="fade">
                                      <p:cBhvr>
                                        <p:cTn id="21" dur="500"/>
                                        <p:tgtEl>
                                          <p:spTgt spid="40"/>
                                        </p:tgtEl>
                                      </p:cBhvr>
                                    </p:animEffect>
                                  </p:childTnLst>
                                </p:cTn>
                              </p:par>
                              <p:par>
                                <p:cTn id="22" presetID="10" presetClass="entr" presetSubtype="0" fill="hold" grpId="0" nodeType="withEffect">
                                  <p:stCondLst>
                                    <p:cond delay="3000"/>
                                  </p:stCondLst>
                                  <p:childTnLst>
                                    <p:set>
                                      <p:cBhvr>
                                        <p:cTn id="23" dur="1" fill="hold">
                                          <p:stCondLst>
                                            <p:cond delay="0"/>
                                          </p:stCondLst>
                                        </p:cTn>
                                        <p:tgtEl>
                                          <p:spTgt spid="32"/>
                                        </p:tgtEl>
                                        <p:attrNameLst>
                                          <p:attrName>style.visibility</p:attrName>
                                        </p:attrNameLst>
                                      </p:cBhvr>
                                      <p:to>
                                        <p:strVal val="visible"/>
                                      </p:to>
                                    </p:set>
                                    <p:animEffect transition="in" filter="fade">
                                      <p:cBhvr>
                                        <p:cTn id="24" dur="500"/>
                                        <p:tgtEl>
                                          <p:spTgt spid="32"/>
                                        </p:tgtEl>
                                      </p:cBhvr>
                                    </p:animEffect>
                                  </p:childTnLst>
                                </p:cTn>
                              </p:par>
                              <p:par>
                                <p:cTn id="25" presetID="10" presetClass="entr" presetSubtype="0" fill="hold" nodeType="withEffect">
                                  <p:stCondLst>
                                    <p:cond delay="3500"/>
                                  </p:stCondLst>
                                  <p:childTnLst>
                                    <p:set>
                                      <p:cBhvr>
                                        <p:cTn id="26" dur="1" fill="hold">
                                          <p:stCondLst>
                                            <p:cond delay="0"/>
                                          </p:stCondLst>
                                        </p:cTn>
                                        <p:tgtEl>
                                          <p:spTgt spid="36"/>
                                        </p:tgtEl>
                                        <p:attrNameLst>
                                          <p:attrName>style.visibility</p:attrName>
                                        </p:attrNameLst>
                                      </p:cBhvr>
                                      <p:to>
                                        <p:strVal val="visible"/>
                                      </p:to>
                                    </p:set>
                                    <p:animEffect transition="in" filter="fade">
                                      <p:cBhvr>
                                        <p:cTn id="27" dur="500"/>
                                        <p:tgtEl>
                                          <p:spTgt spid="36"/>
                                        </p:tgtEl>
                                      </p:cBhvr>
                                    </p:animEffect>
                                  </p:childTnLst>
                                </p:cTn>
                              </p:par>
                              <p:par>
                                <p:cTn id="28" presetID="10" presetClass="entr" presetSubtype="0" fill="hold" grpId="0" nodeType="withEffect">
                                  <p:stCondLst>
                                    <p:cond delay="4000"/>
                                  </p:stCondLst>
                                  <p:childTnLst>
                                    <p:set>
                                      <p:cBhvr>
                                        <p:cTn id="29" dur="1" fill="hold">
                                          <p:stCondLst>
                                            <p:cond delay="0"/>
                                          </p:stCondLst>
                                        </p:cTn>
                                        <p:tgtEl>
                                          <p:spTgt spid="33"/>
                                        </p:tgtEl>
                                        <p:attrNameLst>
                                          <p:attrName>style.visibility</p:attrName>
                                        </p:attrNameLst>
                                      </p:cBhvr>
                                      <p:to>
                                        <p:strVal val="visible"/>
                                      </p:to>
                                    </p:set>
                                    <p:animEffect transition="in" filter="fade">
                                      <p:cBhvr>
                                        <p:cTn id="30" dur="500"/>
                                        <p:tgtEl>
                                          <p:spTgt spid="33"/>
                                        </p:tgtEl>
                                      </p:cBhvr>
                                    </p:animEffect>
                                  </p:childTnLst>
                                </p:cTn>
                              </p:par>
                              <p:par>
                                <p:cTn id="31" presetID="10" presetClass="entr" presetSubtype="0" fill="hold" nodeType="withEffect">
                                  <p:stCondLst>
                                    <p:cond delay="4500"/>
                                  </p:stCondLst>
                                  <p:childTnLst>
                                    <p:set>
                                      <p:cBhvr>
                                        <p:cTn id="32" dur="1" fill="hold">
                                          <p:stCondLst>
                                            <p:cond delay="0"/>
                                          </p:stCondLst>
                                        </p:cTn>
                                        <p:tgtEl>
                                          <p:spTgt spid="37"/>
                                        </p:tgtEl>
                                        <p:attrNameLst>
                                          <p:attrName>style.visibility</p:attrName>
                                        </p:attrNameLst>
                                      </p:cBhvr>
                                      <p:to>
                                        <p:strVal val="visible"/>
                                      </p:to>
                                    </p:set>
                                    <p:animEffect transition="in" filter="fade">
                                      <p:cBhvr>
                                        <p:cTn id="33" dur="500"/>
                                        <p:tgtEl>
                                          <p:spTgt spid="37"/>
                                        </p:tgtEl>
                                      </p:cBhvr>
                                    </p:animEffect>
                                  </p:childTnLst>
                                </p:cTn>
                              </p:par>
                              <p:par>
                                <p:cTn id="34" presetID="10" presetClass="entr" presetSubtype="0" fill="hold" grpId="0" nodeType="withEffect">
                                  <p:stCondLst>
                                    <p:cond delay="5000"/>
                                  </p:stCondLst>
                                  <p:childTnLst>
                                    <p:set>
                                      <p:cBhvr>
                                        <p:cTn id="35" dur="1" fill="hold">
                                          <p:stCondLst>
                                            <p:cond delay="0"/>
                                          </p:stCondLst>
                                        </p:cTn>
                                        <p:tgtEl>
                                          <p:spTgt spid="39"/>
                                        </p:tgtEl>
                                        <p:attrNameLst>
                                          <p:attrName>style.visibility</p:attrName>
                                        </p:attrNameLst>
                                      </p:cBhvr>
                                      <p:to>
                                        <p:strVal val="visible"/>
                                      </p:to>
                                    </p:set>
                                    <p:animEffect transition="in" filter="fade">
                                      <p:cBhvr>
                                        <p:cTn id="36" dur="500"/>
                                        <p:tgtEl>
                                          <p:spTgt spid="39"/>
                                        </p:tgtEl>
                                      </p:cBhvr>
                                    </p:animEffect>
                                  </p:childTnLst>
                                </p:cTn>
                              </p:par>
                              <p:par>
                                <p:cTn id="37" presetID="10" presetClass="entr" presetSubtype="0" fill="hold" grpId="0" nodeType="withEffect">
                                  <p:stCondLst>
                                    <p:cond delay="5500"/>
                                  </p:stCondLst>
                                  <p:childTnLst>
                                    <p:set>
                                      <p:cBhvr>
                                        <p:cTn id="38" dur="1" fill="hold">
                                          <p:stCondLst>
                                            <p:cond delay="0"/>
                                          </p:stCondLst>
                                        </p:cTn>
                                        <p:tgtEl>
                                          <p:spTgt spid="24"/>
                                        </p:tgtEl>
                                        <p:attrNameLst>
                                          <p:attrName>style.visibility</p:attrName>
                                        </p:attrNameLst>
                                      </p:cBhvr>
                                      <p:to>
                                        <p:strVal val="visible"/>
                                      </p:to>
                                    </p:set>
                                    <p:animEffect transition="in" filter="fade">
                                      <p:cBhvr>
                                        <p:cTn id="39" dur="500"/>
                                        <p:tgtEl>
                                          <p:spTgt spid="24"/>
                                        </p:tgtEl>
                                      </p:cBhvr>
                                    </p:animEffect>
                                  </p:childTnLst>
                                </p:cTn>
                              </p:par>
                              <p:par>
                                <p:cTn id="40" presetID="10" presetClass="entr" presetSubtype="0" fill="hold" nodeType="withEffect">
                                  <p:stCondLst>
                                    <p:cond delay="6000"/>
                                  </p:stCondLst>
                                  <p:childTnLst>
                                    <p:set>
                                      <p:cBhvr>
                                        <p:cTn id="41" dur="1" fill="hold">
                                          <p:stCondLst>
                                            <p:cond delay="0"/>
                                          </p:stCondLst>
                                        </p:cTn>
                                        <p:tgtEl>
                                          <p:spTgt spid="7"/>
                                        </p:tgtEl>
                                        <p:attrNameLst>
                                          <p:attrName>style.visibility</p:attrName>
                                        </p:attrNameLst>
                                      </p:cBhvr>
                                      <p:to>
                                        <p:strVal val="visible"/>
                                      </p:to>
                                    </p:set>
                                    <p:animEffect transition="in" filter="fade">
                                      <p:cBhvr>
                                        <p:cTn id="42" dur="500"/>
                                        <p:tgtEl>
                                          <p:spTgt spid="7"/>
                                        </p:tgtEl>
                                      </p:cBhvr>
                                    </p:animEffect>
                                  </p:childTnLst>
                                </p:cTn>
                              </p:par>
                              <p:par>
                                <p:cTn id="43" presetID="10" presetClass="entr" presetSubtype="0" fill="hold" nodeType="withEffect">
                                  <p:stCondLst>
                                    <p:cond delay="6500"/>
                                  </p:stCondLst>
                                  <p:childTnLst>
                                    <p:set>
                                      <p:cBhvr>
                                        <p:cTn id="44" dur="1" fill="hold">
                                          <p:stCondLst>
                                            <p:cond delay="0"/>
                                          </p:stCondLst>
                                        </p:cTn>
                                        <p:tgtEl>
                                          <p:spTgt spid="12"/>
                                        </p:tgtEl>
                                        <p:attrNameLst>
                                          <p:attrName>style.visibility</p:attrName>
                                        </p:attrNameLst>
                                      </p:cBhvr>
                                      <p:to>
                                        <p:strVal val="visible"/>
                                      </p:to>
                                    </p:set>
                                    <p:animEffect transition="in" filter="fade">
                                      <p:cBhvr>
                                        <p:cTn id="4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32" grpId="0"/>
      <p:bldP spid="33" grpId="0"/>
      <p:bldP spid="39" grpId="0"/>
      <p:bldP spid="40"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6525" y="301855"/>
            <a:ext cx="7670165" cy="638175"/>
          </a:xfrm>
        </p:spPr>
        <p:txBody>
          <a:bodyPr>
            <a:noAutofit/>
          </a:bodyPr>
          <a:lstStyle/>
          <a:p>
            <a:r>
              <a:rPr lang="en-GB" sz="3000" b="1" dirty="0">
                <a:solidFill>
                  <a:schemeClr val="accent2">
                    <a:lumMod val="50000"/>
                  </a:schemeClr>
                </a:solidFill>
                <a:ea typeface="+mj-ea"/>
                <a:cs typeface="+mj-cs"/>
              </a:rPr>
              <a:t>Treatment Continuum: </a:t>
            </a:r>
            <a:r>
              <a:rPr lang="en-GB" sz="3000" b="1" dirty="0" smtClean="0">
                <a:solidFill>
                  <a:schemeClr val="accent2">
                    <a:lumMod val="50000"/>
                  </a:schemeClr>
                </a:solidFill>
                <a:ea typeface="+mj-ea"/>
                <a:cs typeface="+mj-cs"/>
              </a:rPr>
              <a:t/>
            </a:r>
            <a:br>
              <a:rPr lang="en-GB" sz="3000" b="1" dirty="0" smtClean="0">
                <a:solidFill>
                  <a:schemeClr val="accent2">
                    <a:lumMod val="50000"/>
                  </a:schemeClr>
                </a:solidFill>
                <a:ea typeface="+mj-ea"/>
                <a:cs typeface="+mj-cs"/>
              </a:rPr>
            </a:br>
            <a:r>
              <a:rPr lang="en-GB" sz="3000" b="1" dirty="0" smtClean="0">
                <a:solidFill>
                  <a:schemeClr val="accent2">
                    <a:lumMod val="50000"/>
                  </a:schemeClr>
                </a:solidFill>
                <a:ea typeface="+mj-ea"/>
                <a:cs typeface="+mj-cs"/>
              </a:rPr>
              <a:t>Prostate</a:t>
            </a:r>
            <a:r>
              <a:rPr lang="en-GB" sz="3000" b="1" dirty="0">
                <a:solidFill>
                  <a:schemeClr val="accent2">
                    <a:lumMod val="50000"/>
                  </a:schemeClr>
                </a:solidFill>
                <a:ea typeface="+mj-ea"/>
                <a:cs typeface="+mj-cs"/>
              </a:rPr>
              <a:t> </a:t>
            </a:r>
            <a:r>
              <a:rPr lang="en-GB" sz="3000" b="1" dirty="0" smtClean="0">
                <a:solidFill>
                  <a:schemeClr val="accent2">
                    <a:lumMod val="50000"/>
                  </a:schemeClr>
                </a:solidFill>
                <a:ea typeface="+mj-ea"/>
                <a:cs typeface="+mj-cs"/>
              </a:rPr>
              <a:t>Cancer </a:t>
            </a:r>
            <a:r>
              <a:rPr lang="en-GB" sz="3000" b="1" dirty="0">
                <a:solidFill>
                  <a:schemeClr val="accent2">
                    <a:lumMod val="50000"/>
                  </a:schemeClr>
                </a:solidFill>
                <a:ea typeface="+mj-ea"/>
                <a:cs typeface="+mj-cs"/>
              </a:rPr>
              <a:t>(cont.)</a:t>
            </a:r>
          </a:p>
        </p:txBody>
      </p:sp>
      <p:sp>
        <p:nvSpPr>
          <p:cNvPr id="10" name="Pentagon 9"/>
          <p:cNvSpPr/>
          <p:nvPr/>
        </p:nvSpPr>
        <p:spPr>
          <a:xfrm>
            <a:off x="-43103" y="1020483"/>
            <a:ext cx="696685" cy="387508"/>
          </a:xfrm>
          <a:prstGeom prst="homePlate">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10800000" scaled="1"/>
            <a:tileRect/>
          </a:gradFill>
          <a:ln>
            <a:no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sz="1600" dirty="0"/>
          </a:p>
        </p:txBody>
      </p:sp>
      <p:sp>
        <p:nvSpPr>
          <p:cNvPr id="13" name="TextBox 12"/>
          <p:cNvSpPr txBox="1"/>
          <p:nvPr/>
        </p:nvSpPr>
        <p:spPr>
          <a:xfrm>
            <a:off x="-27384" y="1044960"/>
            <a:ext cx="556407" cy="338554"/>
          </a:xfrm>
          <a:prstGeom prst="rect">
            <a:avLst/>
          </a:prstGeom>
          <a:noFill/>
        </p:spPr>
        <p:txBody>
          <a:bodyPr wrap="none" rtlCol="0">
            <a:spAutoFit/>
          </a:bodyPr>
          <a:lstStyle/>
          <a:p>
            <a:r>
              <a:rPr lang="en-GB" sz="1600" spc="-38" dirty="0" smtClean="0">
                <a:solidFill>
                  <a:srgbClr val="A7381D"/>
                </a:solidFill>
                <a:ea typeface="+mj-ea"/>
                <a:cs typeface="+mj-cs"/>
              </a:rPr>
              <a:t>1/16</a:t>
            </a:r>
            <a:endParaRPr lang="en-GB" sz="1600" spc="-38" dirty="0">
              <a:solidFill>
                <a:srgbClr val="A7381D"/>
              </a:solidFill>
              <a:ea typeface="+mj-ea"/>
              <a:cs typeface="+mj-cs"/>
            </a:endParaRPr>
          </a:p>
        </p:txBody>
      </p:sp>
      <p:sp>
        <p:nvSpPr>
          <p:cNvPr id="21" name="Pentagon 20"/>
          <p:cNvSpPr/>
          <p:nvPr/>
        </p:nvSpPr>
        <p:spPr>
          <a:xfrm>
            <a:off x="-43103" y="1020483"/>
            <a:ext cx="696685" cy="387508"/>
          </a:xfrm>
          <a:prstGeom prst="homePlate">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10800000" scaled="1"/>
            <a:tileRect/>
          </a:gradFill>
          <a:ln>
            <a:no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sz="1600" dirty="0"/>
          </a:p>
        </p:txBody>
      </p:sp>
      <p:sp>
        <p:nvSpPr>
          <p:cNvPr id="22" name="TextBox 21"/>
          <p:cNvSpPr txBox="1"/>
          <p:nvPr/>
        </p:nvSpPr>
        <p:spPr>
          <a:xfrm>
            <a:off x="-27384" y="1044960"/>
            <a:ext cx="564322" cy="338554"/>
          </a:xfrm>
          <a:prstGeom prst="rect">
            <a:avLst/>
          </a:prstGeom>
          <a:noFill/>
        </p:spPr>
        <p:txBody>
          <a:bodyPr wrap="none" rtlCol="0">
            <a:spAutoFit/>
          </a:bodyPr>
          <a:lstStyle/>
          <a:p>
            <a:r>
              <a:rPr lang="en-GB" sz="1600" spc="-38" dirty="0" smtClean="0">
                <a:solidFill>
                  <a:srgbClr val="A7381D"/>
                </a:solidFill>
                <a:ea typeface="+mj-ea"/>
                <a:cs typeface="+mj-cs"/>
              </a:rPr>
              <a:t>2/20</a:t>
            </a:r>
            <a:endParaRPr lang="en-GB" sz="1600" spc="-38" dirty="0">
              <a:solidFill>
                <a:srgbClr val="A7381D"/>
              </a:solidFill>
              <a:ea typeface="+mj-ea"/>
              <a:cs typeface="+mj-cs"/>
            </a:endParaRPr>
          </a:p>
        </p:txBody>
      </p:sp>
      <p:sp>
        <p:nvSpPr>
          <p:cNvPr id="28" name="TextBox 27"/>
          <p:cNvSpPr txBox="1"/>
          <p:nvPr/>
        </p:nvSpPr>
        <p:spPr>
          <a:xfrm>
            <a:off x="110055" y="6030067"/>
            <a:ext cx="5178637" cy="584775"/>
          </a:xfrm>
          <a:prstGeom prst="rect">
            <a:avLst/>
          </a:prstGeom>
          <a:noFill/>
        </p:spPr>
        <p:txBody>
          <a:bodyPr wrap="square" rtlCol="0">
            <a:spAutoFit/>
          </a:bodyPr>
          <a:lstStyle/>
          <a:p>
            <a:pPr marL="228600" lvl="0" indent="-228600">
              <a:buFont typeface="+mj-lt"/>
              <a:buAutoNum type="arabicPeriod"/>
              <a:defRPr/>
            </a:pPr>
            <a:r>
              <a:rPr lang="en-GB" sz="800" dirty="0" smtClean="0">
                <a:cs typeface="Arial"/>
              </a:rPr>
              <a:t>Coit DG, et al. </a:t>
            </a:r>
            <a:r>
              <a:rPr lang="en-GB" sz="800" i="1" dirty="0" smtClean="0">
                <a:cs typeface="Arial"/>
              </a:rPr>
              <a:t>J Natl Compr Canc Netw. </a:t>
            </a:r>
            <a:r>
              <a:rPr lang="en-GB" sz="800" dirty="0" smtClean="0">
                <a:cs typeface="Arial"/>
              </a:rPr>
              <a:t>2016;14(4):450-473.</a:t>
            </a:r>
            <a:endParaRPr lang="en-GB" sz="800" dirty="0" smtClean="0"/>
          </a:p>
          <a:p>
            <a:pPr marL="228600" lvl="0" indent="-228600">
              <a:buFont typeface="+mj-lt"/>
              <a:buAutoNum type="arabicPeriod"/>
              <a:defRPr/>
            </a:pPr>
            <a:r>
              <a:rPr lang="en-GB" sz="800" dirty="0" smtClean="0">
                <a:cs typeface="Arial"/>
              </a:rPr>
              <a:t>Parker C, et al. </a:t>
            </a:r>
            <a:r>
              <a:rPr lang="en-GB" sz="800" i="1" dirty="0" smtClean="0">
                <a:cs typeface="Arial"/>
              </a:rPr>
              <a:t>Ann Oncol. </a:t>
            </a:r>
            <a:r>
              <a:rPr lang="en-GB" sz="800" dirty="0" smtClean="0">
                <a:cs typeface="Arial"/>
              </a:rPr>
              <a:t>2015;26(Suppl 5):v69-v77. </a:t>
            </a:r>
          </a:p>
          <a:p>
            <a:pPr marL="228600" lvl="0" indent="-228600">
              <a:buFont typeface="+mj-lt"/>
              <a:buAutoNum type="arabicPeriod"/>
              <a:defRPr/>
            </a:pPr>
            <a:r>
              <a:rPr lang="en-GB" sz="800" dirty="0" smtClean="0"/>
              <a:t>http://uroweb.org/wp-content/uploads/09-Prostate-Cancer_LR.pdf. Accessed April 8, 2016.</a:t>
            </a:r>
            <a:endParaRPr lang="en-GB" sz="800" dirty="0" smtClean="0">
              <a:cs typeface="Arial"/>
            </a:endParaRPr>
          </a:p>
          <a:p>
            <a:pPr marL="228600" indent="-228600">
              <a:buFont typeface="+mj-lt"/>
              <a:buAutoNum type="arabicPeriod"/>
            </a:pPr>
            <a:r>
              <a:rPr lang="en-GB" sz="800" dirty="0" smtClean="0">
                <a:cs typeface="Arial"/>
              </a:rPr>
              <a:t>http://education.goldjournal.net/video.php?event_id=649&amp;stage_id=5&amp;vcs=1. Accessed May 13, 2016.</a:t>
            </a:r>
            <a:endParaRPr lang="en-GB" sz="800" dirty="0">
              <a:cs typeface="Arial"/>
            </a:endParaRPr>
          </a:p>
        </p:txBody>
      </p:sp>
      <p:sp>
        <p:nvSpPr>
          <p:cNvPr id="17" name="Rounded Rectangle 16"/>
          <p:cNvSpPr/>
          <p:nvPr/>
        </p:nvSpPr>
        <p:spPr>
          <a:xfrm>
            <a:off x="819150" y="1428756"/>
            <a:ext cx="4152900" cy="3887569"/>
          </a:xfrm>
          <a:prstGeom prst="roundRect">
            <a:avLst>
              <a:gd name="adj" fmla="val 5165"/>
            </a:avLst>
          </a:prstGeom>
          <a:gradFill flip="none" rotWithShape="1">
            <a:gsLst>
              <a:gs pos="0">
                <a:srgbClr val="EA5532">
                  <a:lumMod val="97000"/>
                </a:srgbClr>
              </a:gs>
              <a:gs pos="39000">
                <a:srgbClr val="EA5532"/>
              </a:gs>
              <a:gs pos="52000">
                <a:srgbClr val="EA5532"/>
              </a:gs>
              <a:gs pos="100000">
                <a:srgbClr val="EE2A33"/>
              </a:gs>
            </a:gsLst>
            <a:lin ang="5400000" scaled="1"/>
            <a:tileRect/>
          </a:gradFill>
          <a:ln w="44450">
            <a:solidFill>
              <a:schemeClr val="bg1"/>
            </a:solidFill>
          </a:ln>
          <a:effectLst>
            <a:outerShdw blurRad="114300" dist="762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182880" tIns="0" rIns="0" bIns="91440" rtlCol="0" anchor="b" anchorCtr="0">
            <a:spAutoFit/>
          </a:bodyPr>
          <a:lstStyle/>
          <a:p>
            <a:pPr lvl="1">
              <a:spcBef>
                <a:spcPts val="600"/>
              </a:spcBef>
              <a:buClr>
                <a:schemeClr val="accent1"/>
              </a:buClr>
              <a:buSzPct val="100000"/>
              <a:defRPr/>
            </a:pPr>
            <a:endParaRPr lang="en-GB" sz="1600" dirty="0">
              <a:solidFill>
                <a:schemeClr val="bg1"/>
              </a:solidFill>
            </a:endParaRPr>
          </a:p>
          <a:p>
            <a:r>
              <a:rPr lang="en-GB" sz="1400" b="1" dirty="0"/>
              <a:t>Treatment for androgen-sensitive stages</a:t>
            </a:r>
            <a:r>
              <a:rPr lang="en-GB" sz="1400" b="1" baseline="30000" dirty="0"/>
              <a:t>1-3</a:t>
            </a:r>
          </a:p>
          <a:p>
            <a:pPr marL="285750" lvl="1" indent="-285750">
              <a:spcBef>
                <a:spcPts val="300"/>
              </a:spcBef>
              <a:buClr>
                <a:schemeClr val="bg1"/>
              </a:buClr>
              <a:buFont typeface="Arial" panose="020B0604020202020204" pitchFamily="34" charset="0"/>
              <a:buChar char="•"/>
            </a:pPr>
            <a:r>
              <a:rPr lang="en-GB" sz="1400" dirty="0"/>
              <a:t>Very low risk and low risk</a:t>
            </a:r>
          </a:p>
          <a:p>
            <a:pPr marL="457200" lvl="2" indent="-285750">
              <a:spcBef>
                <a:spcPts val="600"/>
              </a:spcBef>
              <a:buClr>
                <a:schemeClr val="bg1"/>
              </a:buClr>
              <a:buFont typeface="Calibri Light" panose="020F0302020204030204" pitchFamily="34" charset="0"/>
              <a:buChar char="–"/>
            </a:pPr>
            <a:r>
              <a:rPr lang="en-GB" sz="1400" dirty="0"/>
              <a:t>Radical prostatectomy</a:t>
            </a:r>
          </a:p>
          <a:p>
            <a:pPr marL="457200" lvl="2" indent="-285750">
              <a:buClr>
                <a:schemeClr val="bg1"/>
              </a:buClr>
              <a:buFont typeface="Calibri Light" panose="020F0302020204030204" pitchFamily="34" charset="0"/>
              <a:buChar char="–"/>
            </a:pPr>
            <a:r>
              <a:rPr lang="en-GB" sz="1400" dirty="0"/>
              <a:t>Radiation therapy</a:t>
            </a:r>
          </a:p>
          <a:p>
            <a:pPr marL="285750" lvl="1" indent="-285750">
              <a:spcBef>
                <a:spcPts val="600"/>
              </a:spcBef>
              <a:buClr>
                <a:schemeClr val="bg1"/>
              </a:buClr>
              <a:buFont typeface="Arial" panose="020B0604020202020204" pitchFamily="34" charset="0"/>
              <a:buChar char="•"/>
            </a:pPr>
            <a:r>
              <a:rPr lang="en-GB" sz="1400" dirty="0"/>
              <a:t>Intermediate risk (as for low risk)</a:t>
            </a:r>
          </a:p>
          <a:p>
            <a:pPr marL="457200" lvl="2" indent="-285750">
              <a:spcBef>
                <a:spcPts val="300"/>
              </a:spcBef>
              <a:buClr>
                <a:schemeClr val="bg1"/>
              </a:buClr>
              <a:buFont typeface="Calibri Light" panose="020F0302020204030204" pitchFamily="34" charset="0"/>
              <a:buChar char="–"/>
            </a:pPr>
            <a:r>
              <a:rPr lang="en-GB" sz="1400" dirty="0" err="1"/>
              <a:t>Neoadjuvant</a:t>
            </a:r>
            <a:r>
              <a:rPr lang="en-GB" sz="1400" dirty="0"/>
              <a:t> or concomitant ADT with radiotherapy </a:t>
            </a:r>
          </a:p>
          <a:p>
            <a:pPr marL="457200" lvl="2" indent="-285750">
              <a:buClr>
                <a:schemeClr val="bg1"/>
              </a:buClr>
              <a:buFont typeface="Calibri Light" panose="020F0302020204030204" pitchFamily="34" charset="0"/>
              <a:buChar char="–"/>
            </a:pPr>
            <a:r>
              <a:rPr lang="en-GB" sz="1400" dirty="0"/>
              <a:t>ADT </a:t>
            </a:r>
            <a:r>
              <a:rPr lang="en-GB" sz="1400" dirty="0" err="1"/>
              <a:t>monotherapy</a:t>
            </a:r>
            <a:r>
              <a:rPr lang="en-GB" sz="1400" dirty="0"/>
              <a:t> in symptomatic patients</a:t>
            </a:r>
          </a:p>
          <a:p>
            <a:pPr marL="285750" lvl="1" indent="-285750">
              <a:spcBef>
                <a:spcPts val="600"/>
              </a:spcBef>
              <a:buClr>
                <a:schemeClr val="bg1"/>
              </a:buClr>
              <a:buFont typeface="Arial" panose="020B0604020202020204" pitchFamily="34" charset="0"/>
              <a:buChar char="•"/>
            </a:pPr>
            <a:r>
              <a:rPr lang="en-GB" sz="1400" dirty="0"/>
              <a:t>High risk</a:t>
            </a:r>
          </a:p>
          <a:p>
            <a:pPr marL="457200" lvl="2" indent="-285750">
              <a:spcBef>
                <a:spcPts val="300"/>
              </a:spcBef>
              <a:buClr>
                <a:schemeClr val="bg1"/>
              </a:buClr>
              <a:buFont typeface="Calibri Light" panose="020F0302020204030204" pitchFamily="34" charset="0"/>
              <a:buChar char="–"/>
            </a:pPr>
            <a:r>
              <a:rPr lang="en-GB" sz="1400" dirty="0"/>
              <a:t>Short-term or long-term adjuvant or </a:t>
            </a:r>
            <a:r>
              <a:rPr lang="en-GB" sz="1400" dirty="0" err="1"/>
              <a:t>neoadjuvant</a:t>
            </a:r>
            <a:r>
              <a:rPr lang="en-GB" sz="1400" dirty="0"/>
              <a:t> ADT + radiation</a:t>
            </a:r>
          </a:p>
          <a:p>
            <a:pPr marL="457200" lvl="2" indent="-285750">
              <a:spcBef>
                <a:spcPts val="300"/>
              </a:spcBef>
              <a:buClr>
                <a:schemeClr val="bg1"/>
              </a:buClr>
              <a:buFont typeface="Calibri Light" panose="020F0302020204030204" pitchFamily="34" charset="0"/>
              <a:buChar char="–"/>
            </a:pPr>
            <a:r>
              <a:rPr lang="en-GB" sz="1400" dirty="0"/>
              <a:t>ADT + radiation + chemotherapy</a:t>
            </a:r>
          </a:p>
          <a:p>
            <a:pPr marL="457200" lvl="2" indent="-285750">
              <a:spcBef>
                <a:spcPts val="300"/>
              </a:spcBef>
              <a:buClr>
                <a:schemeClr val="bg1"/>
              </a:buClr>
              <a:buFont typeface="Calibri Light" panose="020F0302020204030204" pitchFamily="34" charset="0"/>
              <a:buChar char="–"/>
            </a:pPr>
            <a:r>
              <a:rPr lang="en-GB" sz="1400" dirty="0"/>
              <a:t>Radiation with adjuvant and </a:t>
            </a:r>
            <a:r>
              <a:rPr lang="en-GB" sz="1400" dirty="0" err="1"/>
              <a:t>neoadjuvant</a:t>
            </a:r>
            <a:r>
              <a:rPr lang="en-GB" sz="1400" dirty="0"/>
              <a:t> ADT</a:t>
            </a:r>
          </a:p>
        </p:txBody>
      </p:sp>
      <p:sp>
        <p:nvSpPr>
          <p:cNvPr id="20" name="Rounded Rectangle 19"/>
          <p:cNvSpPr/>
          <p:nvPr/>
        </p:nvSpPr>
        <p:spPr>
          <a:xfrm>
            <a:off x="5086818" y="1406500"/>
            <a:ext cx="3759164" cy="3879652"/>
          </a:xfrm>
          <a:prstGeom prst="roundRect">
            <a:avLst>
              <a:gd name="adj" fmla="val 5165"/>
            </a:avLst>
          </a:prstGeom>
          <a:gradFill flip="none" rotWithShape="1">
            <a:gsLst>
              <a:gs pos="0">
                <a:srgbClr val="EA5532">
                  <a:lumMod val="97000"/>
                </a:srgbClr>
              </a:gs>
              <a:gs pos="39000">
                <a:srgbClr val="EA5532"/>
              </a:gs>
              <a:gs pos="52000">
                <a:srgbClr val="EA5532"/>
              </a:gs>
              <a:gs pos="100000">
                <a:srgbClr val="EE2A33"/>
              </a:gs>
            </a:gsLst>
            <a:lin ang="5400000" scaled="1"/>
            <a:tileRect/>
          </a:gradFill>
          <a:ln w="44450">
            <a:solidFill>
              <a:schemeClr val="bg1"/>
            </a:solidFill>
          </a:ln>
          <a:effectLst>
            <a:outerShdw blurRad="114300" dist="762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182880" tIns="91440" rIns="0" bIns="457200" rtlCol="0" anchor="b" anchorCtr="0">
            <a:spAutoFit/>
          </a:bodyPr>
          <a:lstStyle/>
          <a:p>
            <a:pPr lvl="1">
              <a:spcBef>
                <a:spcPts val="600"/>
              </a:spcBef>
              <a:buClr>
                <a:schemeClr val="accent1"/>
              </a:buClr>
              <a:buSzPct val="100000"/>
              <a:defRPr/>
            </a:pPr>
            <a:endParaRPr lang="en-GB" sz="1600" dirty="0" smtClean="0">
              <a:solidFill>
                <a:schemeClr val="bg1"/>
              </a:solidFill>
            </a:endParaRPr>
          </a:p>
          <a:p>
            <a:r>
              <a:rPr lang="en-GB" sz="1400" b="1" dirty="0" smtClean="0"/>
              <a:t>Treatment </a:t>
            </a:r>
            <a:r>
              <a:rPr lang="en-GB" sz="1400" b="1" dirty="0"/>
              <a:t>for castration-resistant prostate cancer stages</a:t>
            </a:r>
            <a:r>
              <a:rPr lang="en-GB" sz="1400" b="1" baseline="30000" dirty="0"/>
              <a:t>4</a:t>
            </a:r>
          </a:p>
          <a:p>
            <a:pPr marL="274320" lvl="1" indent="-285750">
              <a:spcBef>
                <a:spcPts val="600"/>
              </a:spcBef>
              <a:buClr>
                <a:schemeClr val="bg1"/>
              </a:buClr>
              <a:buFont typeface="Arial" panose="020B0604020202020204" pitchFamily="34" charset="0"/>
              <a:buChar char="•"/>
            </a:pPr>
            <a:r>
              <a:rPr lang="en-GB" sz="1400" dirty="0"/>
              <a:t>Immunotherapy (</a:t>
            </a:r>
            <a:r>
              <a:rPr lang="en-GB" sz="1400" dirty="0" err="1"/>
              <a:t>sipuleucel</a:t>
            </a:r>
            <a:r>
              <a:rPr lang="en-GB" sz="1400" dirty="0"/>
              <a:t>-T): In asymptomatic patients</a:t>
            </a:r>
          </a:p>
          <a:p>
            <a:pPr marL="274320" lvl="1" indent="-285750">
              <a:spcBef>
                <a:spcPts val="600"/>
              </a:spcBef>
              <a:buClr>
                <a:schemeClr val="bg1"/>
              </a:buClr>
              <a:buFont typeface="Arial" panose="020B0604020202020204" pitchFamily="34" charset="0"/>
              <a:buChar char="•"/>
            </a:pPr>
            <a:r>
              <a:rPr lang="en-GB" sz="1400" dirty="0"/>
              <a:t>CYP450 inhibitors (</a:t>
            </a:r>
            <a:r>
              <a:rPr lang="en-GB" sz="1400" dirty="0" err="1"/>
              <a:t>abiraterone</a:t>
            </a:r>
            <a:r>
              <a:rPr lang="en-GB" sz="1400" dirty="0" smtClean="0"/>
              <a:t>):In </a:t>
            </a:r>
            <a:r>
              <a:rPr lang="en-GB" sz="1400" dirty="0"/>
              <a:t>patients before and after chemotherapy</a:t>
            </a:r>
          </a:p>
          <a:p>
            <a:pPr marL="274320" lvl="1" indent="-285750">
              <a:spcBef>
                <a:spcPts val="600"/>
              </a:spcBef>
              <a:buClr>
                <a:schemeClr val="bg1"/>
              </a:buClr>
              <a:buFont typeface="Arial" panose="020B0604020202020204" pitchFamily="34" charset="0"/>
              <a:buChar char="•"/>
            </a:pPr>
            <a:r>
              <a:rPr lang="en-GB" sz="1400" dirty="0" err="1"/>
              <a:t>Antiandrogens</a:t>
            </a:r>
            <a:r>
              <a:rPr lang="en-GB" sz="1400" dirty="0"/>
              <a:t> (</a:t>
            </a:r>
            <a:r>
              <a:rPr lang="en-GB" sz="1400" dirty="0" err="1"/>
              <a:t>enzalutamide</a:t>
            </a:r>
            <a:r>
              <a:rPr lang="en-GB" sz="1400" dirty="0"/>
              <a:t>): In patients who have </a:t>
            </a:r>
            <a:r>
              <a:rPr lang="en-GB" sz="1400" dirty="0" smtClean="0"/>
              <a:t>already received </a:t>
            </a:r>
            <a:r>
              <a:rPr lang="en-GB" sz="1400" dirty="0" err="1"/>
              <a:t>docetaxel</a:t>
            </a:r>
            <a:endParaRPr lang="en-GB" sz="1400" dirty="0"/>
          </a:p>
          <a:p>
            <a:pPr marL="274320" lvl="1" indent="-285750">
              <a:spcBef>
                <a:spcPts val="600"/>
              </a:spcBef>
              <a:buClr>
                <a:schemeClr val="bg1"/>
              </a:buClr>
              <a:buFont typeface="Arial" panose="020B0604020202020204" pitchFamily="34" charset="0"/>
              <a:buChar char="•"/>
            </a:pPr>
            <a:r>
              <a:rPr lang="en-GB" sz="1400" dirty="0"/>
              <a:t>Bone-directed treatments: In patients with bone metastases</a:t>
            </a:r>
          </a:p>
          <a:p>
            <a:pPr marL="274320" lvl="1" indent="-285750">
              <a:spcBef>
                <a:spcPts val="600"/>
              </a:spcBef>
              <a:buClr>
                <a:schemeClr val="bg1"/>
              </a:buClr>
              <a:buFont typeface="Arial" panose="020B0604020202020204" pitchFamily="34" charset="0"/>
              <a:buChar char="•"/>
            </a:pPr>
            <a:r>
              <a:rPr lang="en-GB" sz="1400" dirty="0" smtClean="0"/>
              <a:t>Chemotherapy</a:t>
            </a:r>
            <a:endParaRPr lang="en-GB" sz="1400" dirty="0"/>
          </a:p>
        </p:txBody>
      </p:sp>
    </p:spTree>
    <p:extLst>
      <p:ext uri="{BB962C8B-B14F-4D97-AF65-F5344CB8AC3E}">
        <p14:creationId xmlns:p14="http://schemas.microsoft.com/office/powerpoint/2010/main" val="273971963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20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0"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6525" y="257136"/>
            <a:ext cx="7102475" cy="638175"/>
          </a:xfrm>
        </p:spPr>
        <p:txBody>
          <a:bodyPr>
            <a:noAutofit/>
          </a:bodyPr>
          <a:lstStyle/>
          <a:p>
            <a:r>
              <a:rPr lang="en-GB" sz="3000" b="1" dirty="0">
                <a:solidFill>
                  <a:schemeClr val="accent2">
                    <a:lumMod val="50000"/>
                  </a:schemeClr>
                </a:solidFill>
                <a:ea typeface="+mj-ea"/>
                <a:cs typeface="+mj-cs"/>
              </a:rPr>
              <a:t>NCCN Guidelines: </a:t>
            </a:r>
            <a:r>
              <a:rPr lang="en-GB" sz="3000" b="1" dirty="0" smtClean="0">
                <a:solidFill>
                  <a:schemeClr val="accent2">
                    <a:lumMod val="50000"/>
                  </a:schemeClr>
                </a:solidFill>
                <a:ea typeface="+mj-ea"/>
                <a:cs typeface="+mj-cs"/>
              </a:rPr>
              <a:t/>
            </a:r>
            <a:br>
              <a:rPr lang="en-GB" sz="3000" b="1" dirty="0" smtClean="0">
                <a:solidFill>
                  <a:schemeClr val="accent2">
                    <a:lumMod val="50000"/>
                  </a:schemeClr>
                </a:solidFill>
                <a:ea typeface="+mj-ea"/>
                <a:cs typeface="+mj-cs"/>
              </a:rPr>
            </a:br>
            <a:r>
              <a:rPr lang="en-GB" sz="3000" b="1" dirty="0" smtClean="0">
                <a:solidFill>
                  <a:schemeClr val="accent2">
                    <a:lumMod val="50000"/>
                  </a:schemeClr>
                </a:solidFill>
                <a:ea typeface="+mj-ea"/>
                <a:cs typeface="+mj-cs"/>
              </a:rPr>
              <a:t>Localised </a:t>
            </a:r>
            <a:r>
              <a:rPr lang="en-GB" sz="3000" b="1" dirty="0">
                <a:solidFill>
                  <a:schemeClr val="accent2">
                    <a:lumMod val="50000"/>
                  </a:schemeClr>
                </a:solidFill>
                <a:ea typeface="+mj-ea"/>
                <a:cs typeface="+mj-cs"/>
              </a:rPr>
              <a:t>Treatment</a:t>
            </a:r>
          </a:p>
        </p:txBody>
      </p:sp>
      <p:sp>
        <p:nvSpPr>
          <p:cNvPr id="4" name="TextBox 3"/>
          <p:cNvSpPr txBox="1"/>
          <p:nvPr/>
        </p:nvSpPr>
        <p:spPr>
          <a:xfrm>
            <a:off x="691979" y="1391897"/>
            <a:ext cx="8198634" cy="338554"/>
          </a:xfrm>
          <a:prstGeom prst="rect">
            <a:avLst/>
          </a:prstGeom>
          <a:noFill/>
        </p:spPr>
        <p:txBody>
          <a:bodyPr wrap="square" rtlCol="0">
            <a:spAutoFit/>
          </a:bodyPr>
          <a:lstStyle/>
          <a:p>
            <a:pPr algn="ctr"/>
            <a:r>
              <a:rPr lang="en-GB" sz="1600" b="1" dirty="0" smtClean="0"/>
              <a:t>Treatment options for various risk groups</a:t>
            </a:r>
            <a:r>
              <a:rPr lang="en-GB" sz="1600" b="1" baseline="30000" dirty="0" smtClean="0"/>
              <a:t>1</a:t>
            </a:r>
            <a:endParaRPr lang="en-GB" sz="1600" b="1" baseline="30000" dirty="0"/>
          </a:p>
        </p:txBody>
      </p:sp>
      <p:sp>
        <p:nvSpPr>
          <p:cNvPr id="10" name="Pentagon 9"/>
          <p:cNvSpPr/>
          <p:nvPr/>
        </p:nvSpPr>
        <p:spPr>
          <a:xfrm>
            <a:off x="-43103" y="1020483"/>
            <a:ext cx="696685" cy="387508"/>
          </a:xfrm>
          <a:prstGeom prst="homePlate">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10800000" scaled="1"/>
            <a:tileRect/>
          </a:gradFill>
          <a:ln>
            <a:no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sz="1600" dirty="0"/>
          </a:p>
        </p:txBody>
      </p:sp>
      <p:sp>
        <p:nvSpPr>
          <p:cNvPr id="13" name="TextBox 12"/>
          <p:cNvSpPr txBox="1"/>
          <p:nvPr/>
        </p:nvSpPr>
        <p:spPr>
          <a:xfrm>
            <a:off x="-27384" y="1044960"/>
            <a:ext cx="564322" cy="338554"/>
          </a:xfrm>
          <a:prstGeom prst="rect">
            <a:avLst/>
          </a:prstGeom>
          <a:noFill/>
        </p:spPr>
        <p:txBody>
          <a:bodyPr wrap="none" rtlCol="0">
            <a:spAutoFit/>
          </a:bodyPr>
          <a:lstStyle/>
          <a:p>
            <a:r>
              <a:rPr lang="en-GB" sz="1600" spc="-38" dirty="0" smtClean="0">
                <a:solidFill>
                  <a:srgbClr val="A7381D"/>
                </a:solidFill>
                <a:ea typeface="+mj-ea"/>
                <a:cs typeface="+mj-cs"/>
              </a:rPr>
              <a:t>3/20</a:t>
            </a:r>
            <a:endParaRPr lang="en-GB" sz="1600" spc="-38" dirty="0">
              <a:solidFill>
                <a:srgbClr val="A7381D"/>
              </a:solidFill>
              <a:ea typeface="+mj-ea"/>
              <a:cs typeface="+mj-cs"/>
            </a:endParaRPr>
          </a:p>
        </p:txBody>
      </p:sp>
      <p:sp>
        <p:nvSpPr>
          <p:cNvPr id="12" name="Text Box 139"/>
          <p:cNvSpPr txBox="1">
            <a:spLocks noChangeArrowheads="1"/>
          </p:cNvSpPr>
          <p:nvPr/>
        </p:nvSpPr>
        <p:spPr bwMode="auto">
          <a:xfrm>
            <a:off x="88650" y="6373864"/>
            <a:ext cx="730346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Lst>
        </p:spPr>
        <p:txBody>
          <a:bodyPr wrap="square" anchor="b">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marL="228600" lvl="0" indent="-228600">
              <a:buFont typeface="+mj-lt"/>
              <a:buAutoNum type="arabicPeriod"/>
              <a:defRPr/>
            </a:pPr>
            <a:r>
              <a:rPr lang="en-GB" sz="800" dirty="0" smtClean="0">
                <a:latin typeface="+mn-lt"/>
                <a:cs typeface="Arial"/>
              </a:rPr>
              <a:t>Coit DG, et al. </a:t>
            </a:r>
            <a:r>
              <a:rPr lang="en-GB" sz="800" i="1" dirty="0" smtClean="0">
                <a:latin typeface="+mn-lt"/>
                <a:cs typeface="Arial"/>
              </a:rPr>
              <a:t>J Natl Compr Canc Netw. </a:t>
            </a:r>
            <a:r>
              <a:rPr lang="en-GB" sz="800" dirty="0" smtClean="0">
                <a:latin typeface="+mn-lt"/>
                <a:cs typeface="Arial"/>
              </a:rPr>
              <a:t>2016;14(4):450-473.</a:t>
            </a:r>
            <a:endParaRPr lang="en-GB" sz="800" dirty="0">
              <a:latin typeface="+mn-lt"/>
            </a:endParaRPr>
          </a:p>
        </p:txBody>
      </p:sp>
      <p:grpSp>
        <p:nvGrpSpPr>
          <p:cNvPr id="108" name="Group 107"/>
          <p:cNvGrpSpPr/>
          <p:nvPr/>
        </p:nvGrpSpPr>
        <p:grpSpPr>
          <a:xfrm>
            <a:off x="635000" y="1754848"/>
            <a:ext cx="8231188" cy="4489450"/>
            <a:chOff x="685800" y="1260475"/>
            <a:chExt cx="8231188" cy="4489450"/>
          </a:xfrm>
          <a:effectLst>
            <a:outerShdw blurRad="114300" dist="76200" dir="5400000" algn="ctr" rotWithShape="0">
              <a:srgbClr val="000000">
                <a:alpha val="29000"/>
              </a:srgbClr>
            </a:outerShdw>
          </a:effectLst>
        </p:grpSpPr>
        <p:sp>
          <p:nvSpPr>
            <p:cNvPr id="11" name="AutoShape 3"/>
            <p:cNvSpPr>
              <a:spLocks noChangeAspect="1" noChangeArrowheads="1" noTextEdit="1"/>
            </p:cNvSpPr>
            <p:nvPr/>
          </p:nvSpPr>
          <p:spPr bwMode="auto">
            <a:xfrm>
              <a:off x="685800" y="1260475"/>
              <a:ext cx="8231188" cy="448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Rectangle 5"/>
            <p:cNvSpPr>
              <a:spLocks noChangeArrowheads="1"/>
            </p:cNvSpPr>
            <p:nvPr/>
          </p:nvSpPr>
          <p:spPr bwMode="auto">
            <a:xfrm flipH="1">
              <a:off x="693738" y="1266825"/>
              <a:ext cx="1993900" cy="333375"/>
            </a:xfrm>
            <a:prstGeom prst="round1Rect">
              <a:avLst>
                <a:gd name="adj" fmla="val 43606"/>
              </a:avLst>
            </a:prstGeom>
            <a:solidFill>
              <a:srgbClr val="E95531"/>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 name="Rectangle 6"/>
            <p:cNvSpPr>
              <a:spLocks noChangeArrowheads="1"/>
            </p:cNvSpPr>
            <p:nvPr/>
          </p:nvSpPr>
          <p:spPr bwMode="auto">
            <a:xfrm>
              <a:off x="2689225" y="1266825"/>
              <a:ext cx="6202363" cy="333375"/>
            </a:xfrm>
            <a:prstGeom prst="round1Rect">
              <a:avLst>
                <a:gd name="adj" fmla="val 42790"/>
              </a:avLst>
            </a:prstGeom>
            <a:solidFill>
              <a:srgbClr val="E95531"/>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 name="Rectangle 7"/>
            <p:cNvSpPr>
              <a:spLocks noChangeArrowheads="1"/>
            </p:cNvSpPr>
            <p:nvPr/>
          </p:nvSpPr>
          <p:spPr bwMode="auto">
            <a:xfrm>
              <a:off x="693738" y="1600200"/>
              <a:ext cx="1993900" cy="906964"/>
            </a:xfrm>
            <a:prstGeom prst="rect">
              <a:avLst/>
            </a:prstGeom>
            <a:solidFill>
              <a:srgbClr val="FACAC7"/>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Rectangle 8"/>
            <p:cNvSpPr>
              <a:spLocks noChangeArrowheads="1"/>
            </p:cNvSpPr>
            <p:nvPr/>
          </p:nvSpPr>
          <p:spPr bwMode="auto">
            <a:xfrm>
              <a:off x="2689225" y="1600199"/>
              <a:ext cx="6202363" cy="919163"/>
            </a:xfrm>
            <a:prstGeom prst="rect">
              <a:avLst/>
            </a:prstGeom>
            <a:solidFill>
              <a:srgbClr val="FACAC7"/>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Rectangle 9"/>
            <p:cNvSpPr>
              <a:spLocks noChangeArrowheads="1"/>
            </p:cNvSpPr>
            <p:nvPr/>
          </p:nvSpPr>
          <p:spPr bwMode="auto">
            <a:xfrm>
              <a:off x="693738" y="2517527"/>
              <a:ext cx="1993900" cy="988175"/>
            </a:xfrm>
            <a:prstGeom prst="rect">
              <a:avLst/>
            </a:prstGeom>
            <a:solidFill>
              <a:srgbClr val="ECB1C4"/>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Rectangle 10"/>
            <p:cNvSpPr>
              <a:spLocks noChangeArrowheads="1"/>
            </p:cNvSpPr>
            <p:nvPr/>
          </p:nvSpPr>
          <p:spPr bwMode="auto">
            <a:xfrm>
              <a:off x="2689225" y="2517527"/>
              <a:ext cx="6202363" cy="988175"/>
            </a:xfrm>
            <a:prstGeom prst="rect">
              <a:avLst/>
            </a:prstGeom>
            <a:solidFill>
              <a:srgbClr val="ECB1C4"/>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Rectangle 17"/>
            <p:cNvSpPr>
              <a:spLocks noChangeArrowheads="1"/>
            </p:cNvSpPr>
            <p:nvPr/>
          </p:nvSpPr>
          <p:spPr bwMode="auto">
            <a:xfrm flipV="1">
              <a:off x="693738" y="3517901"/>
              <a:ext cx="8197850" cy="531813"/>
            </a:xfrm>
            <a:prstGeom prst="round2SameRect">
              <a:avLst>
                <a:gd name="adj1" fmla="val 50000"/>
                <a:gd name="adj2" fmla="val 0"/>
              </a:avLst>
            </a:prstGeom>
            <a:solidFill>
              <a:srgbClr val="ECB1C4"/>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Line 18"/>
            <p:cNvSpPr>
              <a:spLocks noChangeShapeType="1"/>
            </p:cNvSpPr>
            <p:nvPr/>
          </p:nvSpPr>
          <p:spPr bwMode="auto">
            <a:xfrm>
              <a:off x="2687638" y="1260476"/>
              <a:ext cx="0" cy="2245226"/>
            </a:xfrm>
            <a:prstGeom prst="line">
              <a:avLst/>
            </a:prstGeom>
            <a:noFill/>
            <a:ln w="12700">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Line 19"/>
            <p:cNvSpPr>
              <a:spLocks noChangeShapeType="1"/>
            </p:cNvSpPr>
            <p:nvPr/>
          </p:nvSpPr>
          <p:spPr bwMode="auto">
            <a:xfrm>
              <a:off x="687388" y="1600200"/>
              <a:ext cx="8210550" cy="0"/>
            </a:xfrm>
            <a:prstGeom prst="line">
              <a:avLst/>
            </a:prstGeom>
            <a:noFill/>
            <a:ln w="12700">
              <a:solidFill>
                <a:srgbClr val="FFFFFF"/>
              </a:solidFill>
              <a:prstDash val="solid"/>
              <a:round/>
              <a:headEnd/>
              <a:tailEnd/>
            </a:ln>
            <a:effectLst>
              <a:outerShdw blurRad="114300" dist="76200" dir="5400000" algn="ctr" rotWithShape="0">
                <a:srgbClr val="000000">
                  <a:alpha val="29000"/>
                </a:srgbClr>
              </a:outerShdw>
            </a:effectLst>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Line 20"/>
            <p:cNvSpPr>
              <a:spLocks noChangeShapeType="1"/>
            </p:cNvSpPr>
            <p:nvPr/>
          </p:nvSpPr>
          <p:spPr bwMode="auto">
            <a:xfrm>
              <a:off x="687388" y="2519363"/>
              <a:ext cx="8210550" cy="0"/>
            </a:xfrm>
            <a:prstGeom prst="line">
              <a:avLst/>
            </a:prstGeom>
            <a:noFill/>
            <a:ln w="12700">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Line 21"/>
            <p:cNvSpPr>
              <a:spLocks noChangeShapeType="1"/>
            </p:cNvSpPr>
            <p:nvPr/>
          </p:nvSpPr>
          <p:spPr bwMode="auto">
            <a:xfrm>
              <a:off x="687388" y="3505701"/>
              <a:ext cx="8210550" cy="0"/>
            </a:xfrm>
            <a:prstGeom prst="line">
              <a:avLst/>
            </a:prstGeom>
            <a:noFill/>
            <a:ln w="12700">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graphicFrame>
        <p:nvGraphicFramePr>
          <p:cNvPr id="109" name="Content Placeholder 7"/>
          <p:cNvGraphicFramePr>
            <a:graphicFrameLocks noGrp="1"/>
          </p:cNvGraphicFramePr>
          <p:nvPr>
            <p:ph idx="1"/>
            <p:extLst>
              <p:ext uri="{D42A27DB-BD31-4B8C-83A1-F6EECF244321}">
                <p14:modId xmlns:p14="http://schemas.microsoft.com/office/powerpoint/2010/main" val="3711473037"/>
              </p:ext>
            </p:extLst>
          </p:nvPr>
        </p:nvGraphicFramePr>
        <p:xfrm>
          <a:off x="762000" y="1757849"/>
          <a:ext cx="8198634" cy="2665362"/>
        </p:xfrm>
        <a:graphic>
          <a:graphicData uri="http://schemas.openxmlformats.org/drawingml/2006/table">
            <a:tbl>
              <a:tblPr firstRow="1" bandRow="1">
                <a:tableStyleId>{2D5ABB26-0587-4C30-8999-92F81FD0307C}</a:tableStyleId>
              </a:tblPr>
              <a:tblGrid>
                <a:gridCol w="1996138"/>
                <a:gridCol w="6202496"/>
              </a:tblGrid>
              <a:tr h="333642">
                <a:tc>
                  <a:txBody>
                    <a:bodyPr/>
                    <a:lstStyle/>
                    <a:p>
                      <a:r>
                        <a:rPr lang="en-GB" sz="1400" b="1" dirty="0" smtClean="0">
                          <a:solidFill>
                            <a:schemeClr val="bg1"/>
                          </a:solidFill>
                        </a:rPr>
                        <a:t>Recurrence risk</a:t>
                      </a:r>
                      <a:endParaRPr lang="en-GB" sz="1400" b="1" baseline="30000" dirty="0">
                        <a:solidFill>
                          <a:schemeClr val="bg1"/>
                        </a:solidFill>
                        <a:latin typeface="+mn-lt"/>
                        <a:cs typeface="Arial"/>
                      </a:endParaRPr>
                    </a:p>
                  </a:txBody>
                  <a:tcPr>
                    <a:lnL>
                      <a:noFill/>
                    </a:lnL>
                    <a:lnR>
                      <a:noFill/>
                    </a:lnR>
                    <a:lnT>
                      <a:noFill/>
                    </a:lnT>
                    <a:lnB>
                      <a:noFill/>
                    </a:lnB>
                    <a:lnTlToBr w="12700" cmpd="sng">
                      <a:noFill/>
                      <a:prstDash val="solid"/>
                    </a:lnTlToBr>
                    <a:lnBlToTr w="12700" cmpd="sng">
                      <a:noFill/>
                      <a:prstDash val="solid"/>
                    </a:lnBlToTr>
                  </a:tcPr>
                </a:tc>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GB" sz="1400" b="1" dirty="0" smtClean="0">
                          <a:solidFill>
                            <a:schemeClr val="bg1"/>
                          </a:solidFill>
                        </a:rPr>
                        <a:t>Treatment options</a:t>
                      </a:r>
                      <a:endParaRPr lang="en-GB" sz="1400" b="1" baseline="30000" dirty="0" smtClean="0">
                        <a:solidFill>
                          <a:schemeClr val="bg1"/>
                        </a:solidFill>
                        <a:latin typeface="+mn-lt"/>
                        <a:cs typeface="Arial"/>
                      </a:endParaRPr>
                    </a:p>
                  </a:txBody>
                  <a:tcPr>
                    <a:lnL>
                      <a:noFill/>
                    </a:lnL>
                    <a:lnR>
                      <a:noFill/>
                    </a:lnR>
                    <a:lnT>
                      <a:noFill/>
                    </a:lnT>
                    <a:lnB>
                      <a:noFill/>
                    </a:lnB>
                    <a:lnTlToBr w="12700" cmpd="sng">
                      <a:noFill/>
                      <a:prstDash val="solid"/>
                    </a:lnTlToBr>
                    <a:lnBlToTr w="12700" cmpd="sng">
                      <a:noFill/>
                      <a:prstDash val="solid"/>
                    </a:lnBlToTr>
                  </a:tcPr>
                </a:tc>
              </a:tr>
              <a:tr h="777017">
                <a:tc>
                  <a:txBody>
                    <a:bodyPr/>
                    <a:lstStyle/>
                    <a:p>
                      <a:r>
                        <a:rPr lang="en-GB" sz="1400" dirty="0" smtClean="0">
                          <a:latin typeface="+mj-lt"/>
                        </a:rPr>
                        <a:t>Very</a:t>
                      </a:r>
                      <a:r>
                        <a:rPr lang="en-GB" sz="1400" baseline="0" dirty="0" smtClean="0">
                          <a:latin typeface="+mj-lt"/>
                        </a:rPr>
                        <a:t> </a:t>
                      </a:r>
                      <a:r>
                        <a:rPr lang="en-GB" sz="1400" dirty="0" smtClean="0">
                          <a:latin typeface="+mj-lt"/>
                        </a:rPr>
                        <a:t>low risk</a:t>
                      </a:r>
                      <a:endParaRPr lang="en-GB" sz="1400" dirty="0">
                        <a:latin typeface="+mj-lt"/>
                        <a:cs typeface="Arial"/>
                      </a:endParaRPr>
                    </a:p>
                  </a:txBody>
                  <a:tcPr>
                    <a:lnL>
                      <a:noFill/>
                    </a:lnL>
                    <a:lnR>
                      <a:noFill/>
                    </a:lnR>
                    <a:lnT>
                      <a:noFill/>
                    </a:lnT>
                    <a:lnB>
                      <a:noFill/>
                    </a:lnB>
                    <a:lnTlToBr w="12700" cmpd="sng">
                      <a:noFill/>
                      <a:prstDash val="solid"/>
                    </a:lnTlToBr>
                    <a:lnBlToTr w="12700" cmpd="sng">
                      <a:noFill/>
                      <a:prstDash val="solid"/>
                    </a:lnBlToTr>
                  </a:tcPr>
                </a:tc>
                <a:tc>
                  <a:txBody>
                    <a:bodyPr/>
                    <a:lstStyle/>
                    <a:p>
                      <a:pPr marL="171450" indent="-171450">
                        <a:buClr>
                          <a:srgbClr val="E95531"/>
                        </a:buClr>
                        <a:buFont typeface="Arial" panose="020B0604020202020204" pitchFamily="34" charset="0"/>
                        <a:buChar char="•"/>
                      </a:pPr>
                      <a:r>
                        <a:rPr lang="en-GB" sz="1400" dirty="0" smtClean="0">
                          <a:latin typeface="+mj-lt"/>
                        </a:rPr>
                        <a:t>Observation</a:t>
                      </a:r>
                      <a:r>
                        <a:rPr lang="en-GB" sz="1400" baseline="0" dirty="0" smtClean="0">
                          <a:latin typeface="+mj-lt"/>
                        </a:rPr>
                        <a:t> (if expected patient survival is &lt; 10 years)</a:t>
                      </a:r>
                    </a:p>
                    <a:p>
                      <a:pPr marL="171450" indent="-171450">
                        <a:buClr>
                          <a:srgbClr val="E95531"/>
                        </a:buClr>
                        <a:buFont typeface="Arial" panose="020B0604020202020204" pitchFamily="34" charset="0"/>
                        <a:buChar char="•"/>
                      </a:pPr>
                      <a:r>
                        <a:rPr lang="en-GB" sz="1400" dirty="0" smtClean="0">
                          <a:latin typeface="+mj-lt"/>
                        </a:rPr>
                        <a:t>Active surveillance</a:t>
                      </a:r>
                    </a:p>
                    <a:p>
                      <a:pPr marL="171450" indent="-171450">
                        <a:buClr>
                          <a:srgbClr val="E95531"/>
                        </a:buClr>
                        <a:buFont typeface="Arial" panose="020B0604020202020204" pitchFamily="34" charset="0"/>
                        <a:buChar char="•"/>
                      </a:pPr>
                      <a:r>
                        <a:rPr lang="en-GB" sz="1400" dirty="0" smtClean="0">
                          <a:latin typeface="+mj-lt"/>
                        </a:rPr>
                        <a:t>EBRT or LDR brachytherapy</a:t>
                      </a:r>
                    </a:p>
                    <a:p>
                      <a:pPr marL="171450" indent="-171450">
                        <a:buClr>
                          <a:srgbClr val="E95531"/>
                        </a:buClr>
                        <a:buFont typeface="Arial" panose="020B0604020202020204" pitchFamily="34" charset="0"/>
                        <a:buChar char="•"/>
                      </a:pPr>
                      <a:r>
                        <a:rPr lang="en-GB" sz="1400" dirty="0" smtClean="0">
                          <a:latin typeface="+mj-lt"/>
                        </a:rPr>
                        <a:t>Radical</a:t>
                      </a:r>
                      <a:r>
                        <a:rPr lang="en-GB" sz="1400" baseline="0" dirty="0" smtClean="0">
                          <a:latin typeface="+mj-lt"/>
                        </a:rPr>
                        <a:t> prostatectomy ± PLND (if metastasis probability is ≥ 2%)</a:t>
                      </a:r>
                      <a:endParaRPr lang="en-GB" sz="1400" baseline="0" dirty="0" smtClean="0">
                        <a:latin typeface="+mj-lt"/>
                        <a:cs typeface="Arial"/>
                      </a:endParaRPr>
                    </a:p>
                  </a:txBody>
                  <a:tcPr>
                    <a:lnL>
                      <a:noFill/>
                    </a:lnL>
                    <a:lnR>
                      <a:noFill/>
                    </a:lnR>
                    <a:lnT>
                      <a:noFill/>
                    </a:lnT>
                    <a:lnB>
                      <a:noFill/>
                    </a:lnB>
                    <a:lnTlToBr w="12700" cmpd="sng">
                      <a:noFill/>
                      <a:prstDash val="solid"/>
                    </a:lnTlToBr>
                    <a:lnBlToTr w="12700" cmpd="sng">
                      <a:noFill/>
                      <a:prstDash val="solid"/>
                    </a:lnBlToTr>
                  </a:tcPr>
                </a:tc>
              </a:tr>
              <a:tr h="705161">
                <a:tc>
                  <a:txBody>
                    <a:bodyPr/>
                    <a:lstStyle/>
                    <a:p>
                      <a:r>
                        <a:rPr lang="en-GB" sz="1400" dirty="0" smtClean="0">
                          <a:latin typeface="+mj-lt"/>
                        </a:rPr>
                        <a:t>Low</a:t>
                      </a:r>
                      <a:r>
                        <a:rPr lang="en-GB" sz="1400" baseline="0" dirty="0" smtClean="0">
                          <a:latin typeface="+mj-lt"/>
                        </a:rPr>
                        <a:t> </a:t>
                      </a:r>
                      <a:r>
                        <a:rPr lang="en-GB" sz="1400" dirty="0" smtClean="0">
                          <a:latin typeface="+mj-lt"/>
                        </a:rPr>
                        <a:t>risk</a:t>
                      </a:r>
                      <a:endParaRPr lang="en-GB" sz="1400" dirty="0">
                        <a:latin typeface="+mj-lt"/>
                        <a:cs typeface="Arial"/>
                      </a:endParaRPr>
                    </a:p>
                  </a:txBody>
                  <a:tcPr>
                    <a:lnL>
                      <a:noFill/>
                    </a:lnL>
                    <a:lnR>
                      <a:noFill/>
                    </a:lnR>
                    <a:lnT>
                      <a:noFill/>
                    </a:lnT>
                    <a:lnB>
                      <a:noFill/>
                    </a:lnB>
                    <a:lnTlToBr w="12700" cmpd="sng">
                      <a:noFill/>
                      <a:prstDash val="solid"/>
                    </a:lnTlToBr>
                    <a:lnBlToTr w="12700" cmpd="sng">
                      <a:noFill/>
                      <a:prstDash val="solid"/>
                    </a:lnBlToTr>
                  </a:tcPr>
                </a:tc>
                <a:tc>
                  <a:txBody>
                    <a:bodyPr/>
                    <a:lstStyle/>
                    <a:p>
                      <a:pPr marL="171450" indent="-171450">
                        <a:buClr>
                          <a:srgbClr val="E95531"/>
                        </a:buClr>
                        <a:buFont typeface="Arial" panose="020B0604020202020204" pitchFamily="34" charset="0"/>
                        <a:buChar char="•"/>
                      </a:pPr>
                      <a:r>
                        <a:rPr lang="en-GB" sz="1400" dirty="0" smtClean="0">
                          <a:latin typeface="+mj-lt"/>
                        </a:rPr>
                        <a:t>Observation</a:t>
                      </a:r>
                      <a:r>
                        <a:rPr lang="en-GB" sz="1400" baseline="0" dirty="0" smtClean="0">
                          <a:latin typeface="+mj-lt"/>
                        </a:rPr>
                        <a:t> (if expected patient survival is &lt; 10 years)</a:t>
                      </a:r>
                    </a:p>
                    <a:p>
                      <a:pPr marL="171450" indent="-171450">
                        <a:buClr>
                          <a:srgbClr val="E95531"/>
                        </a:buClr>
                        <a:buFont typeface="Arial" panose="020B0604020202020204" pitchFamily="34" charset="0"/>
                        <a:buChar char="•"/>
                      </a:pPr>
                      <a:r>
                        <a:rPr lang="en-GB" sz="1400" dirty="0" smtClean="0">
                          <a:latin typeface="+mj-lt"/>
                        </a:rPr>
                        <a:t>Active surveillance</a:t>
                      </a:r>
                    </a:p>
                    <a:p>
                      <a:pPr marL="171450" marR="0" indent="-171450" algn="l" defTabSz="685800" rtl="0" eaLnBrk="1" fontAlgn="auto" latinLnBrk="0" hangingPunct="1">
                        <a:lnSpc>
                          <a:spcPct val="100000"/>
                        </a:lnSpc>
                        <a:spcBef>
                          <a:spcPts val="0"/>
                        </a:spcBef>
                        <a:spcAft>
                          <a:spcPts val="0"/>
                        </a:spcAft>
                        <a:buClr>
                          <a:srgbClr val="E95531"/>
                        </a:buClr>
                        <a:buSzTx/>
                        <a:buFont typeface="Arial" panose="020B0604020202020204" pitchFamily="34" charset="0"/>
                        <a:buChar char="•"/>
                        <a:tabLst/>
                        <a:defRPr/>
                      </a:pPr>
                      <a:r>
                        <a:rPr lang="en-GB" sz="1400" dirty="0" smtClean="0">
                          <a:latin typeface="+mj-lt"/>
                        </a:rPr>
                        <a:t>EBRT or LDR brachytherapy</a:t>
                      </a:r>
                    </a:p>
                    <a:p>
                      <a:pPr marL="171450" marR="0" indent="-171450" algn="l" defTabSz="685800" rtl="0" eaLnBrk="1" fontAlgn="auto" latinLnBrk="0" hangingPunct="1">
                        <a:lnSpc>
                          <a:spcPct val="100000"/>
                        </a:lnSpc>
                        <a:spcBef>
                          <a:spcPts val="0"/>
                        </a:spcBef>
                        <a:spcAft>
                          <a:spcPts val="0"/>
                        </a:spcAft>
                        <a:buClr>
                          <a:srgbClr val="E95531"/>
                        </a:buClr>
                        <a:buSzTx/>
                        <a:buFont typeface="Arial" panose="020B0604020202020204" pitchFamily="34" charset="0"/>
                        <a:buChar char="•"/>
                        <a:tabLst/>
                        <a:defRPr/>
                      </a:pPr>
                      <a:r>
                        <a:rPr lang="en-GB" sz="1400" dirty="0" smtClean="0">
                          <a:latin typeface="+mj-lt"/>
                        </a:rPr>
                        <a:t>Radical</a:t>
                      </a:r>
                      <a:r>
                        <a:rPr lang="en-GB" sz="1400" baseline="0" dirty="0" smtClean="0">
                          <a:latin typeface="+mj-lt"/>
                        </a:rPr>
                        <a:t> prostatectomy ± PLND (if metastasis probability is ≥ 2%)</a:t>
                      </a:r>
                      <a:endParaRPr lang="en-GB" sz="1400" baseline="0" dirty="0" smtClean="0">
                        <a:latin typeface="+mj-lt"/>
                        <a:cs typeface="Arial"/>
                      </a:endParaRPr>
                    </a:p>
                  </a:txBody>
                  <a:tcPr>
                    <a:lnL>
                      <a:noFill/>
                    </a:lnL>
                    <a:lnR>
                      <a:noFill/>
                    </a:lnR>
                    <a:lnT>
                      <a:noFill/>
                    </a:lnT>
                    <a:lnB>
                      <a:noFill/>
                    </a:lnB>
                    <a:lnTlToBr w="12700" cmpd="sng">
                      <a:noFill/>
                      <a:prstDash val="solid"/>
                    </a:lnTlToBr>
                    <a:lnBlToTr w="12700" cmpd="sng">
                      <a:noFill/>
                      <a:prstDash val="solid"/>
                    </a:lnBlToTr>
                  </a:tcPr>
                </a:tc>
              </a:tr>
              <a:tr h="0">
                <a:tc gridSpan="2">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GB" sz="1400" baseline="0" dirty="0" smtClean="0">
                          <a:latin typeface="+mj-lt"/>
                        </a:rPr>
                        <a:t>Adjuvant therapy for all risk categories: EBRT or observation or ADT ± EBRT</a:t>
                      </a:r>
                      <a:endParaRPr lang="en-GB" sz="1400" dirty="0" smtClean="0">
                        <a:latin typeface="+mj-lt"/>
                        <a:cs typeface="Arial"/>
                      </a:endParaRPr>
                    </a:p>
                  </a:txBody>
                  <a:tcPr marT="182880">
                    <a:lnL>
                      <a:noFill/>
                    </a:lnL>
                    <a:lnR>
                      <a:noFill/>
                    </a:lnR>
                    <a:lnT>
                      <a:noFill/>
                    </a:lnT>
                    <a:lnB>
                      <a:noFill/>
                    </a:lnB>
                    <a:lnTlToBr w="12700" cmpd="sng">
                      <a:noFill/>
                      <a:prstDash val="solid"/>
                    </a:lnTlToBr>
                    <a:lnBlToTr w="12700" cmpd="sng">
                      <a:noFill/>
                      <a:prstDash val="solid"/>
                    </a:lnBlToTr>
                  </a:tcPr>
                </a:tc>
                <a:tc hMerge="1">
                  <a:txBody>
                    <a:bodyPr/>
                    <a:lstStyle/>
                    <a:p>
                      <a:endParaRPr lang="en-GB"/>
                    </a:p>
                  </a:txBody>
                  <a:tcPr/>
                </a:tc>
              </a:tr>
            </a:tbl>
          </a:graphicData>
        </a:graphic>
      </p:graphicFrame>
      <p:sp>
        <p:nvSpPr>
          <p:cNvPr id="34" name="TextBox 33"/>
          <p:cNvSpPr txBox="1"/>
          <p:nvPr/>
        </p:nvSpPr>
        <p:spPr>
          <a:xfrm>
            <a:off x="6552287" y="4630432"/>
            <a:ext cx="2395207" cy="246221"/>
          </a:xfrm>
          <a:prstGeom prst="rect">
            <a:avLst/>
          </a:prstGeom>
          <a:noFill/>
        </p:spPr>
        <p:txBody>
          <a:bodyPr wrap="none" rtlCol="0">
            <a:spAutoFit/>
          </a:bodyPr>
          <a:lstStyle/>
          <a:p>
            <a:r>
              <a:rPr lang="en-GB" sz="1000" dirty="0" smtClean="0">
                <a:cs typeface="Arial"/>
              </a:rPr>
              <a:t>Adapted from NCCN Guidelines, 2016</a:t>
            </a:r>
            <a:r>
              <a:rPr lang="en-GB" sz="1000" baseline="30000" dirty="0" smtClean="0">
                <a:cs typeface="Arial"/>
              </a:rPr>
              <a:t>1</a:t>
            </a:r>
            <a:endParaRPr lang="en-GB" sz="1000" baseline="30000" dirty="0">
              <a:cs typeface="Arial"/>
            </a:endParaRPr>
          </a:p>
        </p:txBody>
      </p:sp>
      <p:sp>
        <p:nvSpPr>
          <p:cNvPr id="35" name="TextBox 34"/>
          <p:cNvSpPr txBox="1"/>
          <p:nvPr/>
        </p:nvSpPr>
        <p:spPr>
          <a:xfrm>
            <a:off x="571499" y="4630432"/>
            <a:ext cx="5913707" cy="461665"/>
          </a:xfrm>
          <a:prstGeom prst="rect">
            <a:avLst/>
          </a:prstGeom>
          <a:noFill/>
        </p:spPr>
        <p:txBody>
          <a:bodyPr wrap="square" rtlCol="0">
            <a:spAutoFit/>
          </a:bodyPr>
          <a:lstStyle/>
          <a:p>
            <a:r>
              <a:rPr lang="en-GB" sz="1200" dirty="0">
                <a:cs typeface="Arial"/>
              </a:rPr>
              <a:t>ADT, androgen deprivation therapy; </a:t>
            </a:r>
            <a:r>
              <a:rPr lang="en-GB" sz="1200" dirty="0" smtClean="0">
                <a:cs typeface="Arial"/>
              </a:rPr>
              <a:t>EBRT</a:t>
            </a:r>
            <a:r>
              <a:rPr lang="en-GB" sz="1200" dirty="0">
                <a:cs typeface="Arial"/>
              </a:rPr>
              <a:t>, external beam </a:t>
            </a:r>
            <a:r>
              <a:rPr lang="en-GB" sz="1200" dirty="0" smtClean="0">
                <a:cs typeface="Arial"/>
              </a:rPr>
              <a:t>radiotherapy; LDR</a:t>
            </a:r>
            <a:r>
              <a:rPr lang="en-GB" sz="1200" dirty="0">
                <a:cs typeface="Arial"/>
              </a:rPr>
              <a:t>, </a:t>
            </a:r>
            <a:r>
              <a:rPr lang="en-GB" sz="1200" dirty="0" smtClean="0">
                <a:cs typeface="Arial"/>
              </a:rPr>
              <a:t>low-dose rate; PLND, </a:t>
            </a:r>
            <a:r>
              <a:rPr lang="en-GB" sz="1200" dirty="0">
                <a:cs typeface="Arial"/>
              </a:rPr>
              <a:t>pelvic lymph node </a:t>
            </a:r>
            <a:r>
              <a:rPr lang="en-GB" sz="1200" dirty="0" smtClean="0">
                <a:cs typeface="Arial"/>
              </a:rPr>
              <a:t>dissection.</a:t>
            </a:r>
            <a:endParaRPr lang="en-GB" sz="1200" dirty="0">
              <a:cs typeface="Arial"/>
            </a:endParaRPr>
          </a:p>
        </p:txBody>
      </p:sp>
    </p:spTree>
    <p:extLst>
      <p:ext uri="{BB962C8B-B14F-4D97-AF65-F5344CB8AC3E}">
        <p14:creationId xmlns:p14="http://schemas.microsoft.com/office/powerpoint/2010/main" val="3305802255"/>
      </p:ext>
    </p:extLst>
  </p:cSld>
  <p:clrMapOvr>
    <a:masterClrMapping/>
  </p:clrMapOvr>
  <p:transition spd="slow">
    <p:push dir="u"/>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6525" y="257136"/>
            <a:ext cx="7102475" cy="638175"/>
          </a:xfrm>
        </p:spPr>
        <p:txBody>
          <a:bodyPr>
            <a:noAutofit/>
          </a:bodyPr>
          <a:lstStyle/>
          <a:p>
            <a:r>
              <a:rPr lang="en-GB" sz="3000" b="1" dirty="0">
                <a:solidFill>
                  <a:schemeClr val="accent2">
                    <a:lumMod val="50000"/>
                  </a:schemeClr>
                </a:solidFill>
                <a:ea typeface="+mj-ea"/>
                <a:cs typeface="+mj-cs"/>
              </a:rPr>
              <a:t>NCCN Guidelines: </a:t>
            </a:r>
            <a:r>
              <a:rPr lang="en-GB" sz="3000" b="1" dirty="0" smtClean="0">
                <a:solidFill>
                  <a:schemeClr val="accent2">
                    <a:lumMod val="50000"/>
                  </a:schemeClr>
                </a:solidFill>
                <a:ea typeface="+mj-ea"/>
                <a:cs typeface="+mj-cs"/>
              </a:rPr>
              <a:t/>
            </a:r>
            <a:br>
              <a:rPr lang="en-GB" sz="3000" b="1" dirty="0" smtClean="0">
                <a:solidFill>
                  <a:schemeClr val="accent2">
                    <a:lumMod val="50000"/>
                  </a:schemeClr>
                </a:solidFill>
                <a:ea typeface="+mj-ea"/>
                <a:cs typeface="+mj-cs"/>
              </a:rPr>
            </a:br>
            <a:r>
              <a:rPr lang="en-GB" sz="3000" b="1" dirty="0" smtClean="0">
                <a:solidFill>
                  <a:schemeClr val="accent2">
                    <a:lumMod val="50000"/>
                  </a:schemeClr>
                </a:solidFill>
                <a:ea typeface="+mj-ea"/>
                <a:cs typeface="+mj-cs"/>
              </a:rPr>
              <a:t>Localised Treatment (cont.)</a:t>
            </a:r>
            <a:endParaRPr lang="en-GB" sz="3000" b="1" dirty="0">
              <a:solidFill>
                <a:schemeClr val="accent2">
                  <a:lumMod val="50000"/>
                </a:schemeClr>
              </a:solidFill>
              <a:ea typeface="+mj-ea"/>
              <a:cs typeface="+mj-cs"/>
            </a:endParaRPr>
          </a:p>
        </p:txBody>
      </p:sp>
      <p:sp>
        <p:nvSpPr>
          <p:cNvPr id="9" name="TextBox 8"/>
          <p:cNvSpPr txBox="1"/>
          <p:nvPr/>
        </p:nvSpPr>
        <p:spPr>
          <a:xfrm>
            <a:off x="6552287" y="5676605"/>
            <a:ext cx="2395207" cy="246221"/>
          </a:xfrm>
          <a:prstGeom prst="rect">
            <a:avLst/>
          </a:prstGeom>
          <a:noFill/>
        </p:spPr>
        <p:txBody>
          <a:bodyPr wrap="none" rtlCol="0">
            <a:spAutoFit/>
          </a:bodyPr>
          <a:lstStyle/>
          <a:p>
            <a:r>
              <a:rPr lang="en-GB" sz="1000" dirty="0" smtClean="0">
                <a:cs typeface="Arial"/>
              </a:rPr>
              <a:t>Adapted from NCCN Guidelines, 2016</a:t>
            </a:r>
            <a:r>
              <a:rPr lang="en-GB" sz="1000" baseline="30000" dirty="0" smtClean="0">
                <a:cs typeface="Arial"/>
              </a:rPr>
              <a:t>1</a:t>
            </a:r>
            <a:endParaRPr lang="en-GB" sz="1000" baseline="30000" dirty="0">
              <a:cs typeface="Arial"/>
            </a:endParaRPr>
          </a:p>
        </p:txBody>
      </p:sp>
      <p:sp>
        <p:nvSpPr>
          <p:cNvPr id="3" name="TextBox 2"/>
          <p:cNvSpPr txBox="1"/>
          <p:nvPr/>
        </p:nvSpPr>
        <p:spPr>
          <a:xfrm>
            <a:off x="571499" y="5676605"/>
            <a:ext cx="5913707" cy="461665"/>
          </a:xfrm>
          <a:prstGeom prst="rect">
            <a:avLst/>
          </a:prstGeom>
          <a:noFill/>
        </p:spPr>
        <p:txBody>
          <a:bodyPr wrap="square" rtlCol="0">
            <a:spAutoFit/>
          </a:bodyPr>
          <a:lstStyle/>
          <a:p>
            <a:r>
              <a:rPr lang="en-GB" sz="1200" dirty="0">
                <a:cs typeface="Arial"/>
              </a:rPr>
              <a:t>ADT, androgen deprivation therapy; </a:t>
            </a:r>
            <a:r>
              <a:rPr lang="en-GB" sz="1200" dirty="0" smtClean="0">
                <a:cs typeface="Arial"/>
              </a:rPr>
              <a:t>EBRT</a:t>
            </a:r>
            <a:r>
              <a:rPr lang="en-GB" sz="1200" dirty="0">
                <a:cs typeface="Arial"/>
              </a:rPr>
              <a:t>, external beam </a:t>
            </a:r>
            <a:r>
              <a:rPr lang="en-GB" sz="1200" dirty="0" smtClean="0">
                <a:cs typeface="Arial"/>
              </a:rPr>
              <a:t>radiotherapy; LDR</a:t>
            </a:r>
            <a:r>
              <a:rPr lang="en-GB" sz="1200" dirty="0">
                <a:cs typeface="Arial"/>
              </a:rPr>
              <a:t>, </a:t>
            </a:r>
            <a:r>
              <a:rPr lang="en-GB" sz="1200" dirty="0" smtClean="0">
                <a:cs typeface="Arial"/>
              </a:rPr>
              <a:t>low-dose rate; PLND, </a:t>
            </a:r>
            <a:r>
              <a:rPr lang="en-GB" sz="1200" dirty="0">
                <a:cs typeface="Arial"/>
              </a:rPr>
              <a:t>pelvic lymph node </a:t>
            </a:r>
            <a:r>
              <a:rPr lang="en-GB" sz="1200" dirty="0" smtClean="0">
                <a:cs typeface="Arial"/>
              </a:rPr>
              <a:t>dissection.</a:t>
            </a:r>
            <a:endParaRPr lang="en-GB" sz="1200" dirty="0">
              <a:cs typeface="Arial"/>
            </a:endParaRPr>
          </a:p>
        </p:txBody>
      </p:sp>
      <p:sp>
        <p:nvSpPr>
          <p:cNvPr id="10" name="Pentagon 9"/>
          <p:cNvSpPr/>
          <p:nvPr/>
        </p:nvSpPr>
        <p:spPr>
          <a:xfrm>
            <a:off x="-43103" y="1020483"/>
            <a:ext cx="696685" cy="387508"/>
          </a:xfrm>
          <a:prstGeom prst="homePlate">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10800000" scaled="1"/>
            <a:tileRect/>
          </a:gradFill>
          <a:ln>
            <a:no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sz="1600" dirty="0"/>
          </a:p>
        </p:txBody>
      </p:sp>
      <p:sp>
        <p:nvSpPr>
          <p:cNvPr id="13" name="TextBox 12"/>
          <p:cNvSpPr txBox="1"/>
          <p:nvPr/>
        </p:nvSpPr>
        <p:spPr>
          <a:xfrm>
            <a:off x="-27384" y="1044960"/>
            <a:ext cx="564322" cy="338554"/>
          </a:xfrm>
          <a:prstGeom prst="rect">
            <a:avLst/>
          </a:prstGeom>
          <a:noFill/>
        </p:spPr>
        <p:txBody>
          <a:bodyPr wrap="none" rtlCol="0">
            <a:spAutoFit/>
          </a:bodyPr>
          <a:lstStyle/>
          <a:p>
            <a:r>
              <a:rPr lang="en-US" sz="1600" spc="-38" dirty="0" smtClean="0">
                <a:solidFill>
                  <a:srgbClr val="A7381D"/>
                </a:solidFill>
                <a:ea typeface="+mj-ea"/>
                <a:cs typeface="+mj-cs"/>
              </a:rPr>
              <a:t>4/20</a:t>
            </a:r>
            <a:endParaRPr lang="en-GB" sz="1600" spc="-38" dirty="0">
              <a:solidFill>
                <a:srgbClr val="A7381D"/>
              </a:solidFill>
              <a:ea typeface="+mj-ea"/>
              <a:cs typeface="+mj-cs"/>
            </a:endParaRPr>
          </a:p>
        </p:txBody>
      </p:sp>
      <p:sp>
        <p:nvSpPr>
          <p:cNvPr id="12" name="Text Box 139"/>
          <p:cNvSpPr txBox="1">
            <a:spLocks noChangeArrowheads="1"/>
          </p:cNvSpPr>
          <p:nvPr/>
        </p:nvSpPr>
        <p:spPr bwMode="auto">
          <a:xfrm>
            <a:off x="88650" y="6373864"/>
            <a:ext cx="730346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Lst>
        </p:spPr>
        <p:txBody>
          <a:bodyPr wrap="square" anchor="b">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marL="228600" lvl="0" indent="-228600">
              <a:buFont typeface="+mj-lt"/>
              <a:buAutoNum type="arabicPeriod"/>
              <a:defRPr/>
            </a:pPr>
            <a:r>
              <a:rPr lang="en-GB" sz="800" dirty="0" smtClean="0">
                <a:latin typeface="+mn-lt"/>
                <a:cs typeface="Arial"/>
              </a:rPr>
              <a:t>Coit DG, et al. </a:t>
            </a:r>
            <a:r>
              <a:rPr lang="en-GB" sz="800" i="1" dirty="0" smtClean="0">
                <a:latin typeface="+mn-lt"/>
                <a:cs typeface="Arial"/>
              </a:rPr>
              <a:t>J Natl Compr Canc Netw. </a:t>
            </a:r>
            <a:r>
              <a:rPr lang="en-GB" sz="800" dirty="0" smtClean="0">
                <a:latin typeface="+mn-lt"/>
                <a:cs typeface="Arial"/>
              </a:rPr>
              <a:t>2016;14(4):450-473.</a:t>
            </a:r>
            <a:endParaRPr lang="en-GB" sz="800" dirty="0">
              <a:latin typeface="+mn-lt"/>
            </a:endParaRPr>
          </a:p>
        </p:txBody>
      </p:sp>
      <p:sp>
        <p:nvSpPr>
          <p:cNvPr id="38" name="TextBox 37"/>
          <p:cNvSpPr txBox="1"/>
          <p:nvPr/>
        </p:nvSpPr>
        <p:spPr>
          <a:xfrm>
            <a:off x="691979" y="1391897"/>
            <a:ext cx="8198634" cy="338554"/>
          </a:xfrm>
          <a:prstGeom prst="rect">
            <a:avLst/>
          </a:prstGeom>
          <a:noFill/>
        </p:spPr>
        <p:txBody>
          <a:bodyPr wrap="square" rtlCol="0">
            <a:spAutoFit/>
          </a:bodyPr>
          <a:lstStyle/>
          <a:p>
            <a:pPr algn="ctr"/>
            <a:r>
              <a:rPr lang="en-GB" sz="1600" b="1" dirty="0" smtClean="0"/>
              <a:t>Treatment options for various risk groups</a:t>
            </a:r>
            <a:r>
              <a:rPr lang="en-GB" sz="1600" b="1" baseline="30000" dirty="0" smtClean="0"/>
              <a:t>1 </a:t>
            </a:r>
            <a:r>
              <a:rPr lang="en-GB" sz="1600" b="1" dirty="0" smtClean="0"/>
              <a:t>(cont.)</a:t>
            </a:r>
            <a:endParaRPr lang="en-GB" sz="1600" b="1" dirty="0"/>
          </a:p>
        </p:txBody>
      </p:sp>
      <p:grpSp>
        <p:nvGrpSpPr>
          <p:cNvPr id="39" name="Group 38"/>
          <p:cNvGrpSpPr/>
          <p:nvPr/>
        </p:nvGrpSpPr>
        <p:grpSpPr>
          <a:xfrm>
            <a:off x="635000" y="1754848"/>
            <a:ext cx="8231188" cy="4489450"/>
            <a:chOff x="685800" y="1260475"/>
            <a:chExt cx="8231188" cy="4489450"/>
          </a:xfrm>
          <a:effectLst>
            <a:outerShdw blurRad="114300" dist="76200" dir="5400000" algn="ctr" rotWithShape="0">
              <a:srgbClr val="000000">
                <a:alpha val="29000"/>
              </a:srgbClr>
            </a:outerShdw>
          </a:effectLst>
        </p:grpSpPr>
        <p:sp>
          <p:nvSpPr>
            <p:cNvPr id="40" name="AutoShape 3"/>
            <p:cNvSpPr>
              <a:spLocks noChangeAspect="1" noChangeArrowheads="1" noTextEdit="1"/>
            </p:cNvSpPr>
            <p:nvPr/>
          </p:nvSpPr>
          <p:spPr bwMode="auto">
            <a:xfrm>
              <a:off x="685800" y="1260475"/>
              <a:ext cx="8231188" cy="448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Rectangle 5"/>
            <p:cNvSpPr>
              <a:spLocks noChangeArrowheads="1"/>
            </p:cNvSpPr>
            <p:nvPr/>
          </p:nvSpPr>
          <p:spPr bwMode="auto">
            <a:xfrm flipH="1">
              <a:off x="693738" y="1266825"/>
              <a:ext cx="1993900" cy="333375"/>
            </a:xfrm>
            <a:prstGeom prst="round1Rect">
              <a:avLst>
                <a:gd name="adj" fmla="val 43606"/>
              </a:avLst>
            </a:prstGeom>
            <a:solidFill>
              <a:srgbClr val="E95531"/>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2" name="Rectangle 6"/>
            <p:cNvSpPr>
              <a:spLocks noChangeArrowheads="1"/>
            </p:cNvSpPr>
            <p:nvPr/>
          </p:nvSpPr>
          <p:spPr bwMode="auto">
            <a:xfrm>
              <a:off x="2689225" y="1266825"/>
              <a:ext cx="6202363" cy="465839"/>
            </a:xfrm>
            <a:prstGeom prst="round1Rect">
              <a:avLst>
                <a:gd name="adj" fmla="val 42790"/>
              </a:avLst>
            </a:prstGeom>
            <a:solidFill>
              <a:srgbClr val="E95531"/>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3" name="Rectangle 7"/>
            <p:cNvSpPr>
              <a:spLocks noChangeArrowheads="1"/>
            </p:cNvSpPr>
            <p:nvPr/>
          </p:nvSpPr>
          <p:spPr bwMode="auto">
            <a:xfrm>
              <a:off x="693738" y="1600200"/>
              <a:ext cx="1993900" cy="1156300"/>
            </a:xfrm>
            <a:prstGeom prst="rect">
              <a:avLst/>
            </a:prstGeom>
            <a:solidFill>
              <a:srgbClr val="FACAC7"/>
            </a:solidFill>
            <a:ln>
              <a:noFill/>
            </a:ln>
          </p:spPr>
          <p:txBody>
            <a:bodyPr vert="horz" wrap="square" lIns="91440" tIns="45720" rIns="91440" bIns="45720" numCol="1" anchor="t" anchorCtr="0" compatLnSpc="1">
              <a:prstTxWarp prst="textNoShape">
                <a:avLst/>
              </a:prstTxWarp>
            </a:bodyPr>
            <a:lstStyle/>
            <a:p>
              <a:endParaRPr lang="en-US"/>
            </a:p>
          </p:txBody>
        </p:sp>
        <p:sp>
          <p:nvSpPr>
            <p:cNvPr id="44" name="Rectangle 8"/>
            <p:cNvSpPr>
              <a:spLocks noChangeArrowheads="1"/>
            </p:cNvSpPr>
            <p:nvPr/>
          </p:nvSpPr>
          <p:spPr bwMode="auto">
            <a:xfrm>
              <a:off x="2689225" y="1600199"/>
              <a:ext cx="6202363" cy="1158614"/>
            </a:xfrm>
            <a:prstGeom prst="rect">
              <a:avLst/>
            </a:prstGeom>
            <a:solidFill>
              <a:srgbClr val="FACAC7"/>
            </a:solidFill>
            <a:ln>
              <a:noFill/>
            </a:ln>
          </p:spPr>
          <p:txBody>
            <a:bodyPr vert="horz" wrap="square" lIns="91440" tIns="45720" rIns="91440" bIns="45720" numCol="1" anchor="t" anchorCtr="0" compatLnSpc="1">
              <a:prstTxWarp prst="textNoShape">
                <a:avLst/>
              </a:prstTxWarp>
            </a:bodyPr>
            <a:lstStyle/>
            <a:p>
              <a:endParaRPr lang="en-US"/>
            </a:p>
          </p:txBody>
        </p:sp>
        <p:sp>
          <p:nvSpPr>
            <p:cNvPr id="45" name="Rectangle 9"/>
            <p:cNvSpPr>
              <a:spLocks noChangeArrowheads="1"/>
            </p:cNvSpPr>
            <p:nvPr/>
          </p:nvSpPr>
          <p:spPr bwMode="auto">
            <a:xfrm>
              <a:off x="693738" y="2757587"/>
              <a:ext cx="1993900" cy="1016311"/>
            </a:xfrm>
            <a:prstGeom prst="rect">
              <a:avLst/>
            </a:prstGeom>
            <a:solidFill>
              <a:srgbClr val="ECB1C4"/>
            </a:solidFill>
            <a:ln>
              <a:noFill/>
            </a:ln>
          </p:spPr>
          <p:txBody>
            <a:bodyPr vert="horz" wrap="square" lIns="91440" tIns="45720" rIns="91440" bIns="45720" numCol="1" anchor="t" anchorCtr="0" compatLnSpc="1">
              <a:prstTxWarp prst="textNoShape">
                <a:avLst/>
              </a:prstTxWarp>
            </a:bodyPr>
            <a:lstStyle/>
            <a:p>
              <a:endParaRPr lang="en-US"/>
            </a:p>
          </p:txBody>
        </p:sp>
        <p:sp>
          <p:nvSpPr>
            <p:cNvPr id="46" name="Rectangle 10"/>
            <p:cNvSpPr>
              <a:spLocks noChangeArrowheads="1"/>
            </p:cNvSpPr>
            <p:nvPr/>
          </p:nvSpPr>
          <p:spPr bwMode="auto">
            <a:xfrm>
              <a:off x="2689225" y="2756500"/>
              <a:ext cx="6202363" cy="1011711"/>
            </a:xfrm>
            <a:prstGeom prst="rect">
              <a:avLst/>
            </a:prstGeom>
            <a:solidFill>
              <a:srgbClr val="ECB1C4"/>
            </a:solidFill>
            <a:ln>
              <a:noFill/>
            </a:ln>
          </p:spPr>
          <p:txBody>
            <a:bodyPr vert="horz" wrap="square" lIns="91440" tIns="45720" rIns="91440" bIns="45720" numCol="1" anchor="t" anchorCtr="0" compatLnSpc="1">
              <a:prstTxWarp prst="textNoShape">
                <a:avLst/>
              </a:prstTxWarp>
            </a:bodyPr>
            <a:lstStyle/>
            <a:p>
              <a:endParaRPr lang="en-US"/>
            </a:p>
          </p:txBody>
        </p:sp>
        <p:sp>
          <p:nvSpPr>
            <p:cNvPr id="47" name="Rectangle 17"/>
            <p:cNvSpPr>
              <a:spLocks noChangeArrowheads="1"/>
            </p:cNvSpPr>
            <p:nvPr/>
          </p:nvSpPr>
          <p:spPr bwMode="auto">
            <a:xfrm flipV="1">
              <a:off x="693738" y="4516996"/>
              <a:ext cx="8197850" cy="531813"/>
            </a:xfrm>
            <a:prstGeom prst="round2SameRect">
              <a:avLst>
                <a:gd name="adj1" fmla="val 50000"/>
                <a:gd name="adj2" fmla="val 0"/>
              </a:avLst>
            </a:prstGeom>
            <a:solidFill>
              <a:srgbClr val="ECB1C4"/>
            </a:solidFill>
            <a:ln>
              <a:noFill/>
            </a:ln>
          </p:spPr>
          <p:txBody>
            <a:bodyPr vert="horz" wrap="square" lIns="91440" tIns="45720" rIns="91440" bIns="45720" numCol="1" anchor="t" anchorCtr="0" compatLnSpc="1">
              <a:prstTxWarp prst="textNoShape">
                <a:avLst/>
              </a:prstTxWarp>
            </a:bodyPr>
            <a:lstStyle/>
            <a:p>
              <a:endParaRPr lang="en-US"/>
            </a:p>
          </p:txBody>
        </p:sp>
        <p:sp>
          <p:nvSpPr>
            <p:cNvPr id="50" name="Line 20"/>
            <p:cNvSpPr>
              <a:spLocks noChangeShapeType="1"/>
            </p:cNvSpPr>
            <p:nvPr/>
          </p:nvSpPr>
          <p:spPr bwMode="auto">
            <a:xfrm>
              <a:off x="687388" y="2735263"/>
              <a:ext cx="8210550" cy="0"/>
            </a:xfrm>
            <a:prstGeom prst="line">
              <a:avLst/>
            </a:prstGeom>
            <a:noFill/>
            <a:ln w="12700">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 name="Rectangle 7"/>
            <p:cNvSpPr>
              <a:spLocks noChangeArrowheads="1"/>
            </p:cNvSpPr>
            <p:nvPr/>
          </p:nvSpPr>
          <p:spPr bwMode="auto">
            <a:xfrm>
              <a:off x="693738" y="3774772"/>
              <a:ext cx="1993900" cy="741799"/>
            </a:xfrm>
            <a:prstGeom prst="rect">
              <a:avLst/>
            </a:prstGeom>
            <a:solidFill>
              <a:srgbClr val="FACAC7"/>
            </a:solidFill>
            <a:ln>
              <a:noFill/>
            </a:ln>
          </p:spPr>
          <p:txBody>
            <a:bodyPr vert="horz" wrap="square" lIns="91440" tIns="45720" rIns="91440" bIns="45720" numCol="1" anchor="t" anchorCtr="0" compatLnSpc="1">
              <a:prstTxWarp prst="textNoShape">
                <a:avLst/>
              </a:prstTxWarp>
            </a:bodyPr>
            <a:lstStyle/>
            <a:p>
              <a:endParaRPr lang="en-US"/>
            </a:p>
          </p:txBody>
        </p:sp>
        <p:sp>
          <p:nvSpPr>
            <p:cNvPr id="54" name="Rectangle 8"/>
            <p:cNvSpPr>
              <a:spLocks noChangeArrowheads="1"/>
            </p:cNvSpPr>
            <p:nvPr/>
          </p:nvSpPr>
          <p:spPr bwMode="auto">
            <a:xfrm>
              <a:off x="2689225" y="3773898"/>
              <a:ext cx="6202363" cy="738232"/>
            </a:xfrm>
            <a:prstGeom prst="rect">
              <a:avLst/>
            </a:prstGeom>
            <a:solidFill>
              <a:srgbClr val="FACAC7"/>
            </a:solidFill>
            <a:ln>
              <a:noFill/>
            </a:ln>
          </p:spPr>
          <p:txBody>
            <a:bodyPr vert="horz" wrap="square" lIns="91440" tIns="45720" rIns="91440" bIns="45720" numCol="1" anchor="t" anchorCtr="0" compatLnSpc="1">
              <a:prstTxWarp prst="textNoShape">
                <a:avLst/>
              </a:prstTxWarp>
            </a:bodyPr>
            <a:lstStyle/>
            <a:p>
              <a:endParaRPr lang="en-US"/>
            </a:p>
          </p:txBody>
        </p:sp>
        <p:sp>
          <p:nvSpPr>
            <p:cNvPr id="51" name="Line 21"/>
            <p:cNvSpPr>
              <a:spLocks noChangeShapeType="1"/>
            </p:cNvSpPr>
            <p:nvPr/>
          </p:nvSpPr>
          <p:spPr bwMode="auto">
            <a:xfrm>
              <a:off x="687388" y="3785775"/>
              <a:ext cx="8210550" cy="0"/>
            </a:xfrm>
            <a:prstGeom prst="line">
              <a:avLst/>
            </a:prstGeom>
            <a:noFill/>
            <a:ln w="12700">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 name="Line 21"/>
            <p:cNvSpPr>
              <a:spLocks noChangeShapeType="1"/>
            </p:cNvSpPr>
            <p:nvPr/>
          </p:nvSpPr>
          <p:spPr bwMode="auto">
            <a:xfrm>
              <a:off x="687388" y="4512130"/>
              <a:ext cx="8210550" cy="0"/>
            </a:xfrm>
            <a:prstGeom prst="line">
              <a:avLst/>
            </a:prstGeom>
            <a:noFill/>
            <a:ln w="12700">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 name="Line 19"/>
            <p:cNvSpPr>
              <a:spLocks noChangeShapeType="1"/>
            </p:cNvSpPr>
            <p:nvPr/>
          </p:nvSpPr>
          <p:spPr bwMode="auto">
            <a:xfrm>
              <a:off x="687388" y="1600200"/>
              <a:ext cx="8210550" cy="0"/>
            </a:xfrm>
            <a:prstGeom prst="line">
              <a:avLst/>
            </a:prstGeom>
            <a:noFill/>
            <a:ln w="12700">
              <a:solidFill>
                <a:srgbClr val="FFFFFF"/>
              </a:solidFill>
              <a:prstDash val="solid"/>
              <a:round/>
              <a:headEnd/>
              <a:tailEnd/>
            </a:ln>
            <a:effectLst>
              <a:outerShdw blurRad="114300" dist="76200" dir="5400000" algn="ctr" rotWithShape="0">
                <a:srgbClr val="000000">
                  <a:alpha val="29000"/>
                </a:srgbClr>
              </a:outerShdw>
            </a:effectLst>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Line 18"/>
            <p:cNvSpPr>
              <a:spLocks noChangeShapeType="1"/>
            </p:cNvSpPr>
            <p:nvPr/>
          </p:nvSpPr>
          <p:spPr bwMode="auto">
            <a:xfrm>
              <a:off x="2687638" y="1260475"/>
              <a:ext cx="0" cy="3256521"/>
            </a:xfrm>
            <a:prstGeom prst="line">
              <a:avLst/>
            </a:prstGeom>
            <a:noFill/>
            <a:ln w="12700">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graphicFrame>
        <p:nvGraphicFramePr>
          <p:cNvPr id="52" name="Content Placeholder 7"/>
          <p:cNvGraphicFramePr>
            <a:graphicFrameLocks/>
          </p:cNvGraphicFramePr>
          <p:nvPr>
            <p:extLst>
              <p:ext uri="{D42A27DB-BD31-4B8C-83A1-F6EECF244321}">
                <p14:modId xmlns:p14="http://schemas.microsoft.com/office/powerpoint/2010/main" val="655964417"/>
              </p:ext>
            </p:extLst>
          </p:nvPr>
        </p:nvGraphicFramePr>
        <p:xfrm>
          <a:off x="762000" y="1757848"/>
          <a:ext cx="8198634" cy="3717407"/>
        </p:xfrm>
        <a:graphic>
          <a:graphicData uri="http://schemas.openxmlformats.org/drawingml/2006/table">
            <a:tbl>
              <a:tblPr firstRow="1" bandRow="1">
                <a:tableStyleId>{2D5ABB26-0587-4C30-8999-92F81FD0307C}</a:tableStyleId>
              </a:tblPr>
              <a:tblGrid>
                <a:gridCol w="1996138"/>
                <a:gridCol w="6202496"/>
              </a:tblGrid>
              <a:tr h="502472">
                <a:tc>
                  <a:txBody>
                    <a:bodyPr/>
                    <a:lstStyle/>
                    <a:p>
                      <a:r>
                        <a:rPr lang="en-GB" sz="1400" b="1" dirty="0" smtClean="0">
                          <a:solidFill>
                            <a:schemeClr val="bg1"/>
                          </a:solidFill>
                        </a:rPr>
                        <a:t>Recurrence risk</a:t>
                      </a:r>
                      <a:endParaRPr lang="en-GB" sz="1400" b="1" baseline="30000" dirty="0">
                        <a:solidFill>
                          <a:schemeClr val="bg1"/>
                        </a:solidFill>
                        <a:latin typeface="+mn-lt"/>
                        <a:cs typeface="Arial"/>
                      </a:endParaRPr>
                    </a:p>
                  </a:txBody>
                  <a:tcPr>
                    <a:lnL>
                      <a:noFill/>
                    </a:lnL>
                    <a:lnR>
                      <a:noFill/>
                    </a:lnR>
                    <a:lnT>
                      <a:noFill/>
                    </a:lnT>
                    <a:lnB>
                      <a:noFill/>
                    </a:lnB>
                    <a:lnTlToBr w="12700" cmpd="sng">
                      <a:noFill/>
                      <a:prstDash val="solid"/>
                    </a:lnTlToBr>
                    <a:lnBlToTr w="12700" cmpd="sng">
                      <a:noFill/>
                      <a:prstDash val="solid"/>
                    </a:lnBlToTr>
                  </a:tcPr>
                </a:tc>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GB" sz="1400" b="1" dirty="0" smtClean="0">
                          <a:solidFill>
                            <a:schemeClr val="bg1"/>
                          </a:solidFill>
                        </a:rPr>
                        <a:t>Treatment options</a:t>
                      </a:r>
                      <a:endParaRPr lang="en-GB" sz="1400" b="1" baseline="30000" dirty="0" smtClean="0">
                        <a:solidFill>
                          <a:schemeClr val="bg1"/>
                        </a:solidFill>
                        <a:latin typeface="+mn-lt"/>
                        <a:cs typeface="Arial"/>
                      </a:endParaRPr>
                    </a:p>
                  </a:txBody>
                  <a:tcPr>
                    <a:lnL>
                      <a:noFill/>
                    </a:lnL>
                    <a:lnR>
                      <a:noFill/>
                    </a:lnR>
                    <a:lnT>
                      <a:noFill/>
                    </a:lnT>
                    <a:lnB>
                      <a:noFill/>
                    </a:lnB>
                    <a:lnTlToBr w="12700" cmpd="sng">
                      <a:noFill/>
                      <a:prstDash val="solid"/>
                    </a:lnTlToBr>
                    <a:lnBlToTr w="12700" cmpd="sng">
                      <a:noFill/>
                      <a:prstDash val="solid"/>
                    </a:lnBlToTr>
                  </a:tcPr>
                </a:tc>
              </a:tr>
              <a:tr h="1055757">
                <a:tc>
                  <a:txBody>
                    <a:bodyPr/>
                    <a:lstStyle/>
                    <a:p>
                      <a:r>
                        <a:rPr lang="en-GB" sz="1400" dirty="0" smtClean="0">
                          <a:latin typeface="+mj-lt"/>
                        </a:rPr>
                        <a:t>Intermediate risk</a:t>
                      </a:r>
                    </a:p>
                  </a:txBody>
                  <a:tcPr marT="0">
                    <a:lnL>
                      <a:noFill/>
                    </a:lnL>
                    <a:lnR>
                      <a:noFill/>
                    </a:lnR>
                    <a:lnT>
                      <a:noFill/>
                    </a:lnT>
                    <a:lnB>
                      <a:noFill/>
                    </a:lnB>
                    <a:lnTlToBr w="12700" cmpd="sng">
                      <a:noFill/>
                      <a:prstDash val="solid"/>
                    </a:lnTlToBr>
                    <a:lnBlToTr w="12700" cmpd="sng">
                      <a:noFill/>
                      <a:prstDash val="solid"/>
                    </a:lnBlToTr>
                  </a:tcPr>
                </a:tc>
                <a:tc>
                  <a:txBody>
                    <a:bodyPr/>
                    <a:lstStyle/>
                    <a:p>
                      <a:pPr marL="171450" marR="0" lvl="0" indent="-171450" algn="l" defTabSz="914400" rtl="0" eaLnBrk="0" fontAlgn="base" latinLnBrk="0" hangingPunct="0">
                        <a:lnSpc>
                          <a:spcPct val="80000"/>
                        </a:lnSpc>
                        <a:spcBef>
                          <a:spcPts val="0"/>
                        </a:spcBef>
                        <a:spcAft>
                          <a:spcPts val="300"/>
                        </a:spcAft>
                        <a:buClr>
                          <a:srgbClr val="E95531"/>
                        </a:buClr>
                        <a:buSzPct val="100000"/>
                        <a:buFont typeface="Arial" panose="020B0604020202020204" pitchFamily="34" charset="0"/>
                        <a:buChar char="•"/>
                        <a:tabLst/>
                      </a:pPr>
                      <a:r>
                        <a:rPr kumimoji="0" lang="en-GB" sz="1400" u="none" strike="noStrike" kern="1200" cap="none" normalizeH="0" baseline="0" dirty="0" smtClean="0">
                          <a:ln>
                            <a:noFill/>
                          </a:ln>
                          <a:solidFill>
                            <a:schemeClr val="tx1"/>
                          </a:solidFill>
                          <a:effectLst/>
                          <a:latin typeface="+mn-lt"/>
                          <a:ea typeface="+mn-ea"/>
                          <a:cs typeface="+mn-cs"/>
                        </a:rPr>
                        <a:t>EBRT ± short-term (neo)adjuvant/concomitant ADT ± LDR brachytherapy </a:t>
                      </a:r>
                    </a:p>
                    <a:p>
                      <a:pPr marL="171450" marR="0" lvl="0" indent="-171450" algn="l" defTabSz="914400" rtl="0" eaLnBrk="0" fontAlgn="base" latinLnBrk="0" hangingPunct="0">
                        <a:lnSpc>
                          <a:spcPct val="100000"/>
                        </a:lnSpc>
                        <a:spcBef>
                          <a:spcPts val="0"/>
                        </a:spcBef>
                        <a:spcAft>
                          <a:spcPts val="300"/>
                        </a:spcAft>
                        <a:buClr>
                          <a:srgbClr val="E95531"/>
                        </a:buClr>
                        <a:buSzPct val="100000"/>
                        <a:buFont typeface="Arial" panose="020B0604020202020204" pitchFamily="34" charset="0"/>
                        <a:buChar char="•"/>
                        <a:tabLst/>
                      </a:pPr>
                      <a:r>
                        <a:rPr kumimoji="0" lang="en-GB" sz="1400" u="none" strike="noStrike" kern="1200" cap="none" normalizeH="0" baseline="0" dirty="0" smtClean="0">
                          <a:ln>
                            <a:noFill/>
                          </a:ln>
                          <a:solidFill>
                            <a:schemeClr val="tx1"/>
                          </a:solidFill>
                          <a:effectLst/>
                          <a:latin typeface="+mn-lt"/>
                          <a:ea typeface="+mn-ea"/>
                          <a:cs typeface="+mn-cs"/>
                        </a:rPr>
                        <a:t>LDR brachytherapy </a:t>
                      </a:r>
                    </a:p>
                    <a:p>
                      <a:pPr marL="171450" marR="0" lvl="0" indent="-171450" algn="l" defTabSz="914400" rtl="0" eaLnBrk="0" fontAlgn="base" latinLnBrk="0" hangingPunct="0">
                        <a:lnSpc>
                          <a:spcPct val="100000"/>
                        </a:lnSpc>
                        <a:spcBef>
                          <a:spcPts val="0"/>
                        </a:spcBef>
                        <a:spcAft>
                          <a:spcPts val="300"/>
                        </a:spcAft>
                        <a:buClr>
                          <a:srgbClr val="E95531"/>
                        </a:buClr>
                        <a:buSzPct val="100000"/>
                        <a:buFont typeface="Arial" panose="020B0604020202020204" pitchFamily="34" charset="0"/>
                        <a:buChar char="•"/>
                        <a:tabLst/>
                      </a:pPr>
                      <a:r>
                        <a:rPr kumimoji="0" lang="en-GB" sz="1400" u="none" strike="noStrike" kern="1200" cap="none" normalizeH="0" baseline="0" dirty="0" smtClean="0">
                          <a:ln>
                            <a:noFill/>
                          </a:ln>
                          <a:solidFill>
                            <a:schemeClr val="tx1"/>
                          </a:solidFill>
                          <a:effectLst/>
                          <a:latin typeface="+mn-lt"/>
                          <a:ea typeface="+mn-ea"/>
                          <a:cs typeface="+mn-cs"/>
                        </a:rPr>
                        <a:t>Radical prostatectomy + PLND (if metastasis probability is ≥ 2%)</a:t>
                      </a:r>
                    </a:p>
                    <a:p>
                      <a:pPr marL="171450" marR="0" lvl="0" indent="-171450" algn="l" defTabSz="914400" rtl="0" eaLnBrk="0" fontAlgn="base" latinLnBrk="0" hangingPunct="0">
                        <a:lnSpc>
                          <a:spcPct val="100000"/>
                        </a:lnSpc>
                        <a:spcBef>
                          <a:spcPts val="0"/>
                        </a:spcBef>
                        <a:spcAft>
                          <a:spcPts val="300"/>
                        </a:spcAft>
                        <a:buClr>
                          <a:srgbClr val="E95531"/>
                        </a:buClr>
                        <a:buSzPct val="100000"/>
                        <a:buFont typeface="Arial" panose="020B0604020202020204" pitchFamily="34" charset="0"/>
                        <a:buChar char="•"/>
                        <a:tabLst/>
                        <a:defRPr/>
                      </a:pPr>
                      <a:r>
                        <a:rPr kumimoji="0" lang="en-GB" sz="1400" u="none" strike="noStrike" kern="1200" cap="none" normalizeH="0" baseline="0" dirty="0" smtClean="0">
                          <a:ln>
                            <a:noFill/>
                          </a:ln>
                          <a:solidFill>
                            <a:schemeClr val="tx1"/>
                          </a:solidFill>
                          <a:effectLst/>
                          <a:latin typeface="+mn-lt"/>
                          <a:ea typeface="+mn-ea"/>
                          <a:cs typeface="+mn-cs"/>
                        </a:rPr>
                        <a:t>Observation</a:t>
                      </a:r>
                      <a:endParaRPr kumimoji="0" lang="en-GB" sz="1400" b="0" i="0" u="none" strike="noStrike" kern="1200" cap="none" normalizeH="0" baseline="0" dirty="0" smtClean="0">
                        <a:ln>
                          <a:noFill/>
                        </a:ln>
                        <a:solidFill>
                          <a:srgbClr val="000000"/>
                        </a:solidFill>
                        <a:effectLst/>
                        <a:latin typeface="+mn-lt"/>
                        <a:ea typeface="+mn-ea"/>
                        <a:cs typeface="Arial"/>
                      </a:endParaRPr>
                    </a:p>
                  </a:txBody>
                  <a:tcPr marT="0">
                    <a:lnL>
                      <a:noFill/>
                    </a:lnL>
                    <a:lnR>
                      <a:noFill/>
                    </a:lnR>
                    <a:lnT>
                      <a:noFill/>
                    </a:lnT>
                    <a:lnB>
                      <a:noFill/>
                    </a:lnB>
                    <a:lnTlToBr w="12700" cmpd="sng">
                      <a:noFill/>
                      <a:prstDash val="solid"/>
                    </a:lnTlToBr>
                    <a:lnBlToTr w="12700" cmpd="sng">
                      <a:noFill/>
                      <a:prstDash val="solid"/>
                    </a:lnBlToTr>
                  </a:tcPr>
                </a:tc>
              </a:tr>
              <a:tr h="1493577">
                <a:tc>
                  <a:txBody>
                    <a:bodyPr/>
                    <a:lstStyle/>
                    <a:p>
                      <a:r>
                        <a:rPr lang="en-GB" sz="1400" dirty="0" smtClean="0">
                          <a:latin typeface="+mj-lt"/>
                        </a:rPr>
                        <a:t>High risk</a:t>
                      </a:r>
                      <a:endParaRPr lang="en-GB" sz="1400" dirty="0">
                        <a:latin typeface="+mj-lt"/>
                        <a:cs typeface="Arial"/>
                      </a:endParaRPr>
                    </a:p>
                  </a:txBody>
                  <a:tcPr>
                    <a:lnL>
                      <a:noFill/>
                    </a:lnL>
                    <a:lnR>
                      <a:noFill/>
                    </a:lnR>
                    <a:lnT>
                      <a:noFill/>
                    </a:lnT>
                    <a:lnB>
                      <a:noFill/>
                    </a:lnB>
                    <a:lnTlToBr w="12700" cmpd="sng">
                      <a:noFill/>
                      <a:prstDash val="solid"/>
                    </a:lnTlToBr>
                    <a:lnBlToTr w="12700" cmpd="sng">
                      <a:noFill/>
                      <a:prstDash val="solid"/>
                    </a:lnBlToTr>
                  </a:tcPr>
                </a:tc>
                <a:tc>
                  <a:txBody>
                    <a:bodyPr/>
                    <a:lstStyle/>
                    <a:p>
                      <a:pPr marL="171450" indent="-171450">
                        <a:buClr>
                          <a:srgbClr val="E95531"/>
                        </a:buClr>
                        <a:buFont typeface="Arial" panose="020B0604020202020204" pitchFamily="34" charset="0"/>
                        <a:buChar char="•"/>
                      </a:pPr>
                      <a:r>
                        <a:rPr lang="en-GB" sz="1400" dirty="0" smtClean="0">
                          <a:latin typeface="+mj-lt"/>
                        </a:rPr>
                        <a:t>EBRT + long-term (neo)adjuvant/concomitant ADT </a:t>
                      </a:r>
                    </a:p>
                    <a:p>
                      <a:pPr marL="171450" indent="-171450">
                        <a:buClr>
                          <a:srgbClr val="E95531"/>
                        </a:buClr>
                        <a:buFont typeface="Arial" panose="020B0604020202020204" pitchFamily="34" charset="0"/>
                        <a:buChar char="•"/>
                      </a:pPr>
                      <a:r>
                        <a:rPr lang="en-GB" sz="1400" dirty="0" smtClean="0">
                          <a:latin typeface="+mj-lt"/>
                        </a:rPr>
                        <a:t>EBRT + LDR ± short-term (neo)adjuvant/concomitant ADT</a:t>
                      </a:r>
                    </a:p>
                    <a:p>
                      <a:pPr marL="171450" indent="-171450">
                        <a:buClr>
                          <a:srgbClr val="E95531"/>
                        </a:buClr>
                        <a:buFont typeface="Arial" panose="020B0604020202020204" pitchFamily="34" charset="0"/>
                        <a:buChar char="•"/>
                      </a:pPr>
                      <a:r>
                        <a:rPr lang="en-GB" sz="1400" dirty="0" smtClean="0">
                          <a:latin typeface="+mj-lt"/>
                        </a:rPr>
                        <a:t>Radical prostatectomy + PLND</a:t>
                      </a:r>
                    </a:p>
                    <a:p>
                      <a:pPr marL="171450" indent="-171450">
                        <a:buClr>
                          <a:srgbClr val="E95531"/>
                        </a:buClr>
                        <a:buFont typeface="Arial" panose="020B0604020202020204" pitchFamily="34" charset="0"/>
                        <a:buChar char="•"/>
                      </a:pPr>
                      <a:r>
                        <a:rPr lang="en-GB" sz="1400" dirty="0" smtClean="0">
                          <a:latin typeface="+mj-lt"/>
                        </a:rPr>
                        <a:t>EBRT + ADT + </a:t>
                      </a:r>
                      <a:r>
                        <a:rPr lang="en-GB" sz="1400" dirty="0" err="1" smtClean="0">
                          <a:latin typeface="+mj-lt"/>
                        </a:rPr>
                        <a:t>docetaxel</a:t>
                      </a:r>
                      <a:endParaRPr lang="en-GB" sz="1400" dirty="0" smtClean="0">
                        <a:latin typeface="+mj-lt"/>
                      </a:endParaRPr>
                    </a:p>
                    <a:p>
                      <a:pPr marL="171450" indent="-171450">
                        <a:buClr>
                          <a:srgbClr val="E95531"/>
                        </a:buClr>
                        <a:buFont typeface="Arial" panose="020B0604020202020204" pitchFamily="34" charset="0"/>
                        <a:buChar char="•"/>
                      </a:pPr>
                      <a:endParaRPr lang="en-GB" sz="1400" dirty="0" smtClean="0">
                        <a:latin typeface="+mj-lt"/>
                      </a:endParaRPr>
                    </a:p>
                    <a:p>
                      <a:pPr marL="0" indent="0">
                        <a:buClr>
                          <a:srgbClr val="E95531"/>
                        </a:buClr>
                        <a:buFont typeface="Arial" panose="020B0604020202020204" pitchFamily="34" charset="0"/>
                        <a:buNone/>
                      </a:pPr>
                      <a:endParaRPr lang="en-GB" sz="1400" dirty="0" smtClean="0">
                        <a:latin typeface="+mj-lt"/>
                      </a:endParaRPr>
                    </a:p>
                  </a:txBody>
                  <a:tcPr>
                    <a:lnL>
                      <a:noFill/>
                    </a:lnL>
                    <a:lnR>
                      <a:noFill/>
                    </a:lnR>
                    <a:lnT>
                      <a:noFill/>
                    </a:lnT>
                    <a:lnB>
                      <a:noFill/>
                    </a:lnB>
                    <a:lnTlToBr w="12700" cmpd="sng">
                      <a:noFill/>
                      <a:prstDash val="solid"/>
                    </a:lnTlToBr>
                    <a:lnBlToTr w="12700" cmpd="sng">
                      <a:noFill/>
                      <a:prstDash val="solid"/>
                    </a:lnBlToTr>
                  </a:tcPr>
                </a:tc>
              </a:tr>
              <a:tr h="665601">
                <a:tc gridSpan="2">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GB" sz="1400" baseline="0" dirty="0" smtClean="0">
                          <a:latin typeface="+mj-lt"/>
                        </a:rPr>
                        <a:t>Adjuvant therapy for all risk categories: EBRT or observation or ADT ± EBRT</a:t>
                      </a:r>
                      <a:endParaRPr lang="en-GB" sz="1400" dirty="0" smtClean="0">
                        <a:latin typeface="+mj-lt"/>
                        <a:cs typeface="Arial"/>
                      </a:endParaRPr>
                    </a:p>
                  </a:txBody>
                  <a:tcPr marT="338328">
                    <a:lnL>
                      <a:noFill/>
                    </a:lnL>
                    <a:lnR>
                      <a:noFill/>
                    </a:lnR>
                    <a:lnT>
                      <a:noFill/>
                    </a:lnT>
                    <a:lnB>
                      <a:noFill/>
                    </a:lnB>
                    <a:lnTlToBr w="12700" cmpd="sng">
                      <a:noFill/>
                      <a:prstDash val="solid"/>
                    </a:lnTlToBr>
                    <a:lnBlToTr w="12700" cmpd="sng">
                      <a:noFill/>
                      <a:prstDash val="solid"/>
                    </a:lnBlToTr>
                  </a:tcPr>
                </a:tc>
                <a:tc hMerge="1">
                  <a:txBody>
                    <a:bodyPr/>
                    <a:lstStyle/>
                    <a:p>
                      <a:endParaRPr lang="en-GB"/>
                    </a:p>
                  </a:txBody>
                  <a:tcPr/>
                </a:tc>
              </a:tr>
            </a:tbl>
          </a:graphicData>
        </a:graphic>
      </p:graphicFrame>
      <p:sp>
        <p:nvSpPr>
          <p:cNvPr id="6" name="TextBox 5"/>
          <p:cNvSpPr txBox="1"/>
          <p:nvPr/>
        </p:nvSpPr>
        <p:spPr>
          <a:xfrm>
            <a:off x="786833" y="4496958"/>
            <a:ext cx="1698172" cy="584775"/>
          </a:xfrm>
          <a:prstGeom prst="rect">
            <a:avLst/>
          </a:prstGeom>
          <a:noFill/>
        </p:spPr>
        <p:txBody>
          <a:bodyPr wrap="square" rtlCol="0">
            <a:spAutoFit/>
          </a:bodyPr>
          <a:lstStyle/>
          <a:p>
            <a:r>
              <a:rPr lang="en-GB" sz="1400" dirty="0"/>
              <a:t>Very high risk</a:t>
            </a:r>
          </a:p>
          <a:p>
            <a:endParaRPr lang="en-US" dirty="0"/>
          </a:p>
        </p:txBody>
      </p:sp>
      <p:sp>
        <p:nvSpPr>
          <p:cNvPr id="56" name="TextBox 55"/>
          <p:cNvSpPr txBox="1"/>
          <p:nvPr/>
        </p:nvSpPr>
        <p:spPr>
          <a:xfrm>
            <a:off x="2757873" y="4442018"/>
            <a:ext cx="5900284" cy="480131"/>
          </a:xfrm>
          <a:prstGeom prst="rect">
            <a:avLst/>
          </a:prstGeom>
          <a:noFill/>
        </p:spPr>
        <p:txBody>
          <a:bodyPr wrap="square" rtlCol="0">
            <a:spAutoFit/>
          </a:bodyPr>
          <a:lstStyle/>
          <a:p>
            <a:pPr marL="171450" indent="-171450">
              <a:lnSpc>
                <a:spcPct val="80000"/>
              </a:lnSpc>
              <a:buClr>
                <a:srgbClr val="E95531"/>
              </a:buClr>
              <a:buFont typeface="Arial" panose="020B0604020202020204" pitchFamily="34" charset="0"/>
              <a:buChar char="•"/>
            </a:pPr>
            <a:r>
              <a:rPr lang="en-GB" sz="1400" dirty="0"/>
              <a:t>Same as high risk</a:t>
            </a:r>
          </a:p>
          <a:p>
            <a:pPr marL="171450" indent="-171450">
              <a:buClr>
                <a:srgbClr val="E95531"/>
              </a:buClr>
              <a:buFont typeface="Arial" panose="020B0604020202020204" pitchFamily="34" charset="0"/>
              <a:buChar char="•"/>
            </a:pPr>
            <a:r>
              <a:rPr lang="en-GB" sz="1400" dirty="0"/>
              <a:t>ADT in patients not candidates for definitive </a:t>
            </a:r>
            <a:r>
              <a:rPr lang="en-GB" sz="1400" dirty="0" smtClean="0"/>
              <a:t>therapy</a:t>
            </a:r>
            <a:endParaRPr lang="en-GB" sz="1400" dirty="0">
              <a:cs typeface="Arial"/>
            </a:endParaRPr>
          </a:p>
        </p:txBody>
      </p:sp>
    </p:spTree>
    <p:extLst>
      <p:ext uri="{BB962C8B-B14F-4D97-AF65-F5344CB8AC3E}">
        <p14:creationId xmlns:p14="http://schemas.microsoft.com/office/powerpoint/2010/main" val="2040930237"/>
      </p:ext>
    </p:extLst>
  </p:cSld>
  <p:clrMapOvr>
    <a:masterClrMapping/>
  </p:clrMapOvr>
  <p:transition spd="slow">
    <p:push dir="u"/>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753" y="257136"/>
            <a:ext cx="7102475" cy="638175"/>
          </a:xfrm>
        </p:spPr>
        <p:txBody>
          <a:bodyPr>
            <a:noAutofit/>
          </a:bodyPr>
          <a:lstStyle/>
          <a:p>
            <a:r>
              <a:rPr lang="en-GB" sz="3000" b="1" dirty="0">
                <a:solidFill>
                  <a:schemeClr val="accent2">
                    <a:lumMod val="50000"/>
                  </a:schemeClr>
                </a:solidFill>
                <a:ea typeface="+mj-ea"/>
                <a:cs typeface="+mj-cs"/>
              </a:rPr>
              <a:t>Prognostic Models and </a:t>
            </a:r>
            <a:r>
              <a:rPr lang="en-GB" sz="3000" b="1" dirty="0" smtClean="0">
                <a:solidFill>
                  <a:schemeClr val="accent2">
                    <a:lumMod val="50000"/>
                  </a:schemeClr>
                </a:solidFill>
                <a:ea typeface="+mj-ea"/>
                <a:cs typeface="+mj-cs"/>
              </a:rPr>
              <a:t/>
            </a:r>
            <a:br>
              <a:rPr lang="en-GB" sz="3000" b="1" dirty="0" smtClean="0">
                <a:solidFill>
                  <a:schemeClr val="accent2">
                    <a:lumMod val="50000"/>
                  </a:schemeClr>
                </a:solidFill>
                <a:ea typeface="+mj-ea"/>
                <a:cs typeface="+mj-cs"/>
              </a:rPr>
            </a:br>
            <a:r>
              <a:rPr lang="en-GB" sz="3000" b="1" dirty="0" err="1" smtClean="0">
                <a:solidFill>
                  <a:schemeClr val="accent2">
                    <a:lumMod val="50000"/>
                  </a:schemeClr>
                </a:solidFill>
                <a:ea typeface="+mj-ea"/>
                <a:cs typeface="+mj-cs"/>
              </a:rPr>
              <a:t>Nomograms</a:t>
            </a:r>
            <a:endParaRPr lang="en-GB" sz="3000" b="1" dirty="0">
              <a:solidFill>
                <a:schemeClr val="accent2">
                  <a:lumMod val="50000"/>
                </a:schemeClr>
              </a:solidFill>
              <a:ea typeface="+mj-ea"/>
              <a:cs typeface="+mj-cs"/>
            </a:endParaRPr>
          </a:p>
        </p:txBody>
      </p:sp>
      <p:sp>
        <p:nvSpPr>
          <p:cNvPr id="8" name="Text Box 139"/>
          <p:cNvSpPr txBox="1">
            <a:spLocks noChangeArrowheads="1"/>
          </p:cNvSpPr>
          <p:nvPr/>
        </p:nvSpPr>
        <p:spPr bwMode="auto">
          <a:xfrm>
            <a:off x="147906" y="6376769"/>
            <a:ext cx="3052494"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Lst>
        </p:spPr>
        <p:txBody>
          <a:bodyPr wrap="square" anchor="b">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marL="228600" indent="-228600">
              <a:buAutoNum type="arabicPeriod"/>
            </a:pPr>
            <a:r>
              <a:rPr lang="en-GB" sz="800" dirty="0">
                <a:latin typeface="+mn-lt"/>
                <a:cs typeface="Arial"/>
              </a:rPr>
              <a:t>Shariat </a:t>
            </a:r>
            <a:r>
              <a:rPr lang="en-GB" sz="800" dirty="0" smtClean="0">
                <a:latin typeface="+mn-lt"/>
                <a:cs typeface="Arial"/>
              </a:rPr>
              <a:t>SF, et al. </a:t>
            </a:r>
            <a:r>
              <a:rPr lang="en-GB" sz="800" i="1" dirty="0" smtClean="0">
                <a:latin typeface="+mn-lt"/>
                <a:cs typeface="Arial"/>
              </a:rPr>
              <a:t>Future </a:t>
            </a:r>
            <a:r>
              <a:rPr lang="en-GB" sz="800" i="1" dirty="0">
                <a:latin typeface="+mn-lt"/>
                <a:cs typeface="Arial"/>
              </a:rPr>
              <a:t>Oncol</a:t>
            </a:r>
            <a:r>
              <a:rPr lang="en-GB" sz="800" dirty="0">
                <a:latin typeface="+mn-lt"/>
                <a:cs typeface="Arial"/>
              </a:rPr>
              <a:t>. 2009;5(10):1555-1584.</a:t>
            </a:r>
          </a:p>
        </p:txBody>
      </p:sp>
      <p:sp>
        <p:nvSpPr>
          <p:cNvPr id="9" name="Pentagon 8"/>
          <p:cNvSpPr/>
          <p:nvPr/>
        </p:nvSpPr>
        <p:spPr>
          <a:xfrm>
            <a:off x="-43103" y="1020483"/>
            <a:ext cx="696685" cy="387508"/>
          </a:xfrm>
          <a:prstGeom prst="homePlate">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10800000" scaled="1"/>
            <a:tileRect/>
          </a:gradFill>
          <a:ln>
            <a:no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sz="1600" dirty="0"/>
          </a:p>
        </p:txBody>
      </p:sp>
      <p:sp>
        <p:nvSpPr>
          <p:cNvPr id="11" name="TextBox 10"/>
          <p:cNvSpPr txBox="1"/>
          <p:nvPr/>
        </p:nvSpPr>
        <p:spPr>
          <a:xfrm>
            <a:off x="-27384" y="1044960"/>
            <a:ext cx="455381" cy="338554"/>
          </a:xfrm>
          <a:prstGeom prst="rect">
            <a:avLst/>
          </a:prstGeom>
          <a:noFill/>
        </p:spPr>
        <p:txBody>
          <a:bodyPr wrap="none" rtlCol="0">
            <a:spAutoFit/>
          </a:bodyPr>
          <a:lstStyle/>
          <a:p>
            <a:r>
              <a:rPr lang="en-GB" sz="1600" spc="-38" dirty="0" smtClean="0">
                <a:solidFill>
                  <a:srgbClr val="A7381D"/>
                </a:solidFill>
                <a:ea typeface="+mj-ea"/>
                <a:cs typeface="+mj-cs"/>
              </a:rPr>
              <a:t>1/7</a:t>
            </a:r>
            <a:endParaRPr lang="en-GB" sz="1600" spc="-38" dirty="0">
              <a:solidFill>
                <a:srgbClr val="A7381D"/>
              </a:solidFill>
              <a:ea typeface="+mj-ea"/>
              <a:cs typeface="+mj-cs"/>
            </a:endParaRPr>
          </a:p>
        </p:txBody>
      </p:sp>
      <p:sp>
        <p:nvSpPr>
          <p:cNvPr id="12" name="Content Placeholder 2"/>
          <p:cNvSpPr>
            <a:spLocks noGrp="1"/>
          </p:cNvSpPr>
          <p:nvPr>
            <p:ph idx="1"/>
          </p:nvPr>
        </p:nvSpPr>
        <p:spPr>
          <a:xfrm>
            <a:off x="685800" y="1515344"/>
            <a:ext cx="8174317" cy="4495955"/>
          </a:xfrm>
        </p:spPr>
        <p:txBody>
          <a:bodyPr>
            <a:noAutofit/>
          </a:bodyPr>
          <a:lstStyle/>
          <a:p>
            <a:pPr marL="0" lvl="1" indent="0">
              <a:buNone/>
            </a:pPr>
            <a:endParaRPr lang="en-GB" sz="1600" dirty="0" smtClean="0">
              <a:solidFill>
                <a:schemeClr val="tx1"/>
              </a:solidFill>
            </a:endParaRPr>
          </a:p>
          <a:p>
            <a:pPr marL="285750" lvl="1" indent="-285750">
              <a:buFont typeface="Arial"/>
              <a:buChar char="•"/>
            </a:pPr>
            <a:r>
              <a:rPr lang="en-GB" sz="1600" dirty="0" err="1" smtClean="0">
                <a:solidFill>
                  <a:schemeClr val="tx1"/>
                </a:solidFill>
              </a:rPr>
              <a:t>Nomograms</a:t>
            </a:r>
            <a:endParaRPr lang="en-GB" sz="1600" dirty="0" smtClean="0">
              <a:solidFill>
                <a:schemeClr val="tx1"/>
              </a:solidFill>
            </a:endParaRPr>
          </a:p>
          <a:p>
            <a:pPr marL="606425" lvl="2" indent="-285750">
              <a:buFont typeface="Calibri Light" panose="020F0302020204030204" pitchFamily="34" charset="0"/>
              <a:buChar char="–"/>
            </a:pPr>
            <a:r>
              <a:rPr lang="en-GB" sz="1600" dirty="0" smtClean="0">
                <a:solidFill>
                  <a:schemeClr val="tx1"/>
                </a:solidFill>
              </a:rPr>
              <a:t>Are </a:t>
            </a:r>
            <a:r>
              <a:rPr lang="en-GB" sz="1600" dirty="0">
                <a:solidFill>
                  <a:schemeClr val="tx1"/>
                </a:solidFill>
              </a:rPr>
              <a:t>one of the most accurate tools currently available </a:t>
            </a:r>
            <a:endParaRPr lang="en-GB" sz="1600" dirty="0" smtClean="0">
              <a:solidFill>
                <a:schemeClr val="tx1"/>
              </a:solidFill>
            </a:endParaRPr>
          </a:p>
          <a:p>
            <a:pPr marL="606425" lvl="2" indent="-285750">
              <a:buFont typeface="Calibri Light" panose="020F0302020204030204" pitchFamily="34" charset="0"/>
              <a:buChar char="–"/>
            </a:pPr>
            <a:r>
              <a:rPr lang="en-GB" sz="1600" dirty="0" smtClean="0">
                <a:solidFill>
                  <a:schemeClr val="tx1"/>
                </a:solidFill>
              </a:rPr>
              <a:t>Describe various statistical methodologies that can be used to predict a particular disease outcome</a:t>
            </a:r>
            <a:r>
              <a:rPr lang="en-GB" sz="1600" baseline="30000" dirty="0" smtClean="0">
                <a:solidFill>
                  <a:schemeClr val="tx1"/>
                </a:solidFill>
              </a:rPr>
              <a:t>1</a:t>
            </a:r>
          </a:p>
          <a:p>
            <a:pPr marL="606425" lvl="2" indent="-285750">
              <a:buFont typeface="Calibri Light" panose="020F0302020204030204" pitchFamily="34" charset="0"/>
              <a:buChar char="–"/>
            </a:pPr>
            <a:r>
              <a:rPr lang="en-GB" sz="1600" dirty="0" smtClean="0">
                <a:solidFill>
                  <a:schemeClr val="tx1"/>
                </a:solidFill>
              </a:rPr>
              <a:t>Incorporate both continuous and categorical variables</a:t>
            </a:r>
            <a:r>
              <a:rPr lang="en-GB" sz="1600" baseline="30000" dirty="0" smtClean="0">
                <a:solidFill>
                  <a:schemeClr val="tx1"/>
                </a:solidFill>
              </a:rPr>
              <a:t>1</a:t>
            </a:r>
            <a:endParaRPr lang="en-GB" sz="1600" dirty="0">
              <a:solidFill>
                <a:schemeClr val="tx1"/>
              </a:solidFill>
            </a:endParaRPr>
          </a:p>
          <a:p>
            <a:pPr marL="606425" lvl="2" indent="-285750">
              <a:buFont typeface="Calibri Light" panose="020F0302020204030204" pitchFamily="34" charset="0"/>
              <a:buChar char="–"/>
            </a:pPr>
            <a:r>
              <a:rPr lang="en-US" sz="1600" dirty="0">
                <a:solidFill>
                  <a:schemeClr val="tx1"/>
                </a:solidFill>
              </a:rPr>
              <a:t>Show the effect of the variables on the outcome represented by the </a:t>
            </a:r>
            <a:r>
              <a:rPr lang="en-US" sz="1600" dirty="0" smtClean="0">
                <a:solidFill>
                  <a:schemeClr val="tx1"/>
                </a:solidFill>
              </a:rPr>
              <a:t>axes</a:t>
            </a:r>
            <a:r>
              <a:rPr lang="en-GB" sz="1600" baseline="30000" dirty="0" smtClean="0">
                <a:solidFill>
                  <a:schemeClr val="tx1"/>
                </a:solidFill>
              </a:rPr>
              <a:t>1</a:t>
            </a:r>
            <a:endParaRPr lang="en-GB" sz="1600" dirty="0">
              <a:solidFill>
                <a:schemeClr val="tx1"/>
              </a:solidFill>
            </a:endParaRPr>
          </a:p>
          <a:p>
            <a:pPr marL="606425" lvl="2" indent="-285750">
              <a:buFont typeface="Calibri Light" panose="020F0302020204030204" pitchFamily="34" charset="0"/>
              <a:buChar char="–"/>
            </a:pPr>
            <a:r>
              <a:rPr lang="en-GB" sz="1600" dirty="0" smtClean="0">
                <a:solidFill>
                  <a:schemeClr val="tx1"/>
                </a:solidFill>
              </a:rPr>
              <a:t>Attribute the risk points depending on the prognostic significance of the variable of interest</a:t>
            </a:r>
            <a:r>
              <a:rPr lang="en-GB" sz="1600" baseline="30000" dirty="0" smtClean="0">
                <a:solidFill>
                  <a:schemeClr val="tx1"/>
                </a:solidFill>
              </a:rPr>
              <a:t>1</a:t>
            </a:r>
          </a:p>
          <a:p>
            <a:pPr marL="320675" lvl="2" indent="0">
              <a:buNone/>
            </a:pPr>
            <a:endParaRPr lang="en-GB" sz="1600" dirty="0" smtClean="0">
              <a:solidFill>
                <a:schemeClr val="tx1"/>
              </a:solidFill>
            </a:endParaRPr>
          </a:p>
          <a:p>
            <a:pPr marL="307975" indent="-342900">
              <a:buFont typeface="Arial"/>
              <a:buChar char="•"/>
            </a:pPr>
            <a:r>
              <a:rPr lang="en-GB" sz="1600" dirty="0" smtClean="0">
                <a:solidFill>
                  <a:schemeClr val="tx1"/>
                </a:solidFill>
              </a:rPr>
              <a:t>Uses of nomograms</a:t>
            </a:r>
          </a:p>
          <a:p>
            <a:pPr marL="606425" lvl="2" indent="-285750">
              <a:buFont typeface="Calibri Light" panose="020F0302020204030204" pitchFamily="34" charset="0"/>
              <a:buChar char="–"/>
            </a:pPr>
            <a:r>
              <a:rPr lang="en-GB" sz="1600" dirty="0" err="1" smtClean="0">
                <a:solidFill>
                  <a:schemeClr val="tx1"/>
                </a:solidFill>
              </a:rPr>
              <a:t>Nomograms</a:t>
            </a:r>
            <a:r>
              <a:rPr lang="en-GB" sz="1600" dirty="0" smtClean="0">
                <a:solidFill>
                  <a:schemeClr val="tx1"/>
                </a:solidFill>
              </a:rPr>
              <a:t> can assist physicians and patients in making treatment decisions.</a:t>
            </a:r>
            <a:r>
              <a:rPr lang="en-GB" sz="1600" baseline="30000" dirty="0" smtClean="0">
                <a:solidFill>
                  <a:schemeClr val="tx1"/>
                </a:solidFill>
              </a:rPr>
              <a:t>1</a:t>
            </a:r>
          </a:p>
          <a:p>
            <a:pPr marL="606425" lvl="2" indent="-285750">
              <a:buFont typeface="Calibri Light" panose="020F0302020204030204" pitchFamily="34" charset="0"/>
              <a:buChar char="–"/>
            </a:pPr>
            <a:r>
              <a:rPr lang="en-US" sz="1600" dirty="0">
                <a:solidFill>
                  <a:schemeClr val="tx1"/>
                </a:solidFill>
              </a:rPr>
              <a:t>Nomograms can be used at each stage of the disease pathway to assist in making a prediction based on the clinical parameters of a patient, rather than a risk </a:t>
            </a:r>
            <a:r>
              <a:rPr lang="en-US" sz="1600" dirty="0" smtClean="0">
                <a:solidFill>
                  <a:schemeClr val="tx1"/>
                </a:solidFill>
              </a:rPr>
              <a:t>group.</a:t>
            </a:r>
            <a:r>
              <a:rPr lang="en-GB" sz="1600" baseline="30000" dirty="0" smtClean="0">
                <a:solidFill>
                  <a:schemeClr val="tx1"/>
                </a:solidFill>
              </a:rPr>
              <a:t>1</a:t>
            </a:r>
            <a:endParaRPr lang="en-GB" sz="1600" baseline="30000" dirty="0">
              <a:solidFill>
                <a:schemeClr val="tx1"/>
              </a:solidFill>
            </a:endParaRPr>
          </a:p>
        </p:txBody>
      </p:sp>
    </p:spTree>
    <p:extLst>
      <p:ext uri="{BB962C8B-B14F-4D97-AF65-F5344CB8AC3E}">
        <p14:creationId xmlns:p14="http://schemas.microsoft.com/office/powerpoint/2010/main" val="3601502090"/>
      </p:ext>
    </p:extLst>
  </p:cSld>
  <p:clrMapOvr>
    <a:masterClrMapping/>
  </p:clrMapOvr>
  <p:transition spd="slow">
    <p:push dir="u"/>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6525" y="259098"/>
            <a:ext cx="7102475" cy="638175"/>
          </a:xfrm>
        </p:spPr>
        <p:txBody>
          <a:bodyPr>
            <a:noAutofit/>
          </a:bodyPr>
          <a:lstStyle/>
          <a:p>
            <a:r>
              <a:rPr lang="en-GB" sz="3000" b="1" dirty="0">
                <a:solidFill>
                  <a:schemeClr val="accent2">
                    <a:lumMod val="50000"/>
                  </a:schemeClr>
                </a:solidFill>
                <a:ea typeface="+mj-ea"/>
                <a:cs typeface="+mj-cs"/>
              </a:rPr>
              <a:t>ESMO Guidelines: </a:t>
            </a:r>
            <a:r>
              <a:rPr lang="en-GB" sz="3000" b="1" dirty="0" smtClean="0">
                <a:solidFill>
                  <a:schemeClr val="accent2">
                    <a:lumMod val="50000"/>
                  </a:schemeClr>
                </a:solidFill>
                <a:ea typeface="+mj-ea"/>
                <a:cs typeface="+mj-cs"/>
              </a:rPr>
              <a:t/>
            </a:r>
            <a:br>
              <a:rPr lang="en-GB" sz="3000" b="1" dirty="0" smtClean="0">
                <a:solidFill>
                  <a:schemeClr val="accent2">
                    <a:lumMod val="50000"/>
                  </a:schemeClr>
                </a:solidFill>
                <a:ea typeface="+mj-ea"/>
                <a:cs typeface="+mj-cs"/>
              </a:rPr>
            </a:br>
            <a:r>
              <a:rPr lang="en-GB" sz="3000" b="1" dirty="0" smtClean="0">
                <a:solidFill>
                  <a:schemeClr val="accent2">
                    <a:lumMod val="50000"/>
                  </a:schemeClr>
                </a:solidFill>
                <a:ea typeface="+mj-ea"/>
                <a:cs typeface="+mj-cs"/>
              </a:rPr>
              <a:t>Localised </a:t>
            </a:r>
            <a:r>
              <a:rPr lang="en-GB" sz="3000" b="1" dirty="0">
                <a:solidFill>
                  <a:schemeClr val="accent2">
                    <a:lumMod val="50000"/>
                  </a:schemeClr>
                </a:solidFill>
                <a:ea typeface="+mj-ea"/>
                <a:cs typeface="+mj-cs"/>
              </a:rPr>
              <a:t>Treatment</a:t>
            </a:r>
          </a:p>
        </p:txBody>
      </p:sp>
      <p:sp>
        <p:nvSpPr>
          <p:cNvPr id="6" name="TextBox 5"/>
          <p:cNvSpPr txBox="1"/>
          <p:nvPr/>
        </p:nvSpPr>
        <p:spPr>
          <a:xfrm>
            <a:off x="6964680" y="5091572"/>
            <a:ext cx="1762021" cy="246221"/>
          </a:xfrm>
          <a:prstGeom prst="rect">
            <a:avLst/>
          </a:prstGeom>
          <a:noFill/>
        </p:spPr>
        <p:txBody>
          <a:bodyPr wrap="none" rtlCol="0">
            <a:spAutoFit/>
          </a:bodyPr>
          <a:lstStyle/>
          <a:p>
            <a:r>
              <a:rPr lang="en-GB" sz="1000" dirty="0" smtClean="0">
                <a:cs typeface="Arial"/>
              </a:rPr>
              <a:t>Adapted from Parker, 2015</a:t>
            </a:r>
            <a:r>
              <a:rPr lang="en-GB" sz="1000" baseline="30000" dirty="0" smtClean="0">
                <a:cs typeface="Arial"/>
              </a:rPr>
              <a:t>1</a:t>
            </a:r>
            <a:endParaRPr lang="en-GB" sz="1000" baseline="30000" dirty="0">
              <a:cs typeface="Arial"/>
            </a:endParaRPr>
          </a:p>
        </p:txBody>
      </p:sp>
      <p:sp>
        <p:nvSpPr>
          <p:cNvPr id="8" name="Text Box 139"/>
          <p:cNvSpPr txBox="1">
            <a:spLocks noChangeArrowheads="1"/>
          </p:cNvSpPr>
          <p:nvPr/>
        </p:nvSpPr>
        <p:spPr bwMode="auto">
          <a:xfrm>
            <a:off x="140020" y="6395378"/>
            <a:ext cx="730346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Lst>
        </p:spPr>
        <p:txBody>
          <a:bodyPr wrap="square" anchor="b">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marL="228600" lvl="0" indent="-228600">
              <a:buFont typeface="+mj-lt"/>
              <a:buAutoNum type="arabicPeriod"/>
              <a:defRPr/>
            </a:pPr>
            <a:r>
              <a:rPr lang="en-GB" sz="800" dirty="0" smtClean="0">
                <a:latin typeface="+mn-lt"/>
              </a:rPr>
              <a:t>Parker C, et al. </a:t>
            </a:r>
            <a:r>
              <a:rPr lang="en-GB" sz="800" i="1" dirty="0" smtClean="0">
                <a:latin typeface="+mn-lt"/>
              </a:rPr>
              <a:t>Ann Oncol. </a:t>
            </a:r>
            <a:r>
              <a:rPr lang="en-GB" sz="800" dirty="0" smtClean="0">
                <a:latin typeface="+mn-lt"/>
              </a:rPr>
              <a:t>2015;26(Suppl 5):v69-v77.</a:t>
            </a:r>
            <a:endParaRPr lang="en-GB" sz="800" dirty="0">
              <a:latin typeface="+mn-lt"/>
            </a:endParaRPr>
          </a:p>
        </p:txBody>
      </p:sp>
      <p:sp>
        <p:nvSpPr>
          <p:cNvPr id="9" name="TextBox 8"/>
          <p:cNvSpPr txBox="1"/>
          <p:nvPr/>
        </p:nvSpPr>
        <p:spPr>
          <a:xfrm>
            <a:off x="476409" y="5078923"/>
            <a:ext cx="5606009" cy="276999"/>
          </a:xfrm>
          <a:prstGeom prst="rect">
            <a:avLst/>
          </a:prstGeom>
          <a:noFill/>
        </p:spPr>
        <p:txBody>
          <a:bodyPr wrap="square" rtlCol="0">
            <a:spAutoFit/>
          </a:bodyPr>
          <a:lstStyle/>
          <a:p>
            <a:r>
              <a:rPr lang="en-GB" sz="1200" dirty="0">
                <a:cs typeface="Arial"/>
              </a:rPr>
              <a:t>ADT, </a:t>
            </a:r>
            <a:r>
              <a:rPr lang="en-GB" sz="1200" dirty="0" smtClean="0">
                <a:cs typeface="Arial"/>
              </a:rPr>
              <a:t>androgen </a:t>
            </a:r>
            <a:r>
              <a:rPr lang="en-GB" sz="1200" dirty="0">
                <a:cs typeface="Arial"/>
              </a:rPr>
              <a:t>deprivation </a:t>
            </a:r>
            <a:r>
              <a:rPr lang="en-GB" sz="1200" dirty="0" smtClean="0">
                <a:cs typeface="Arial"/>
              </a:rPr>
              <a:t>therapy.</a:t>
            </a:r>
            <a:endParaRPr lang="en-GB" sz="1200" dirty="0">
              <a:cs typeface="Arial"/>
            </a:endParaRPr>
          </a:p>
        </p:txBody>
      </p:sp>
      <p:sp>
        <p:nvSpPr>
          <p:cNvPr id="3" name="TextBox 2"/>
          <p:cNvSpPr txBox="1"/>
          <p:nvPr/>
        </p:nvSpPr>
        <p:spPr>
          <a:xfrm>
            <a:off x="685800" y="1072733"/>
            <a:ext cx="8153506" cy="338554"/>
          </a:xfrm>
          <a:prstGeom prst="rect">
            <a:avLst/>
          </a:prstGeom>
          <a:noFill/>
        </p:spPr>
        <p:txBody>
          <a:bodyPr wrap="square" rtlCol="0">
            <a:spAutoFit/>
          </a:bodyPr>
          <a:lstStyle/>
          <a:p>
            <a:pPr algn="ctr"/>
            <a:r>
              <a:rPr lang="en-GB" sz="1600" b="1" dirty="0" smtClean="0"/>
              <a:t>Treatment options for localised prostate cancer</a:t>
            </a:r>
            <a:r>
              <a:rPr lang="en-GB" sz="1600" b="1" baseline="30000" dirty="0" smtClean="0"/>
              <a:t>1</a:t>
            </a:r>
            <a:endParaRPr lang="en-GB" sz="1600" b="1" baseline="30000" dirty="0"/>
          </a:p>
        </p:txBody>
      </p:sp>
      <p:sp>
        <p:nvSpPr>
          <p:cNvPr id="11" name="Pentagon 10"/>
          <p:cNvSpPr/>
          <p:nvPr/>
        </p:nvSpPr>
        <p:spPr>
          <a:xfrm>
            <a:off x="-43103" y="1020483"/>
            <a:ext cx="696685" cy="387508"/>
          </a:xfrm>
          <a:prstGeom prst="homePlate">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10800000" scaled="1"/>
            <a:tileRect/>
          </a:gradFill>
          <a:ln>
            <a:no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sz="1600" dirty="0"/>
          </a:p>
        </p:txBody>
      </p:sp>
      <p:sp>
        <p:nvSpPr>
          <p:cNvPr id="12" name="TextBox 11"/>
          <p:cNvSpPr txBox="1"/>
          <p:nvPr/>
        </p:nvSpPr>
        <p:spPr>
          <a:xfrm>
            <a:off x="-27384" y="1044960"/>
            <a:ext cx="564322" cy="338554"/>
          </a:xfrm>
          <a:prstGeom prst="rect">
            <a:avLst/>
          </a:prstGeom>
          <a:noFill/>
        </p:spPr>
        <p:txBody>
          <a:bodyPr wrap="none" rtlCol="0">
            <a:spAutoFit/>
          </a:bodyPr>
          <a:lstStyle/>
          <a:p>
            <a:r>
              <a:rPr lang="en-US" sz="1600" spc="-38" dirty="0" smtClean="0">
                <a:solidFill>
                  <a:srgbClr val="A7381D"/>
                </a:solidFill>
                <a:ea typeface="+mj-ea"/>
                <a:cs typeface="+mj-cs"/>
              </a:rPr>
              <a:t>5/20</a:t>
            </a:r>
            <a:endParaRPr lang="en-GB" sz="1600" spc="-38" dirty="0">
              <a:solidFill>
                <a:srgbClr val="A7381D"/>
              </a:solidFill>
              <a:ea typeface="+mj-ea"/>
              <a:cs typeface="+mj-cs"/>
            </a:endParaRPr>
          </a:p>
        </p:txBody>
      </p:sp>
      <p:sp>
        <p:nvSpPr>
          <p:cNvPr id="13" name="AutoShape 3"/>
          <p:cNvSpPr>
            <a:spLocks noChangeAspect="1" noChangeArrowheads="1" noTextEdit="1"/>
          </p:cNvSpPr>
          <p:nvPr/>
        </p:nvSpPr>
        <p:spPr bwMode="auto">
          <a:xfrm>
            <a:off x="533559" y="1442218"/>
            <a:ext cx="8186738" cy="3611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66" name="Group 65"/>
          <p:cNvGrpSpPr/>
          <p:nvPr/>
        </p:nvGrpSpPr>
        <p:grpSpPr>
          <a:xfrm>
            <a:off x="535147" y="1443806"/>
            <a:ext cx="8166100" cy="3597275"/>
            <a:chOff x="706438" y="1493838"/>
            <a:chExt cx="8166100" cy="3597275"/>
          </a:xfrm>
          <a:effectLst>
            <a:outerShdw blurRad="114300" dist="76200" dir="5400000" algn="ctr" rotWithShape="0">
              <a:srgbClr val="000000">
                <a:alpha val="29000"/>
              </a:srgbClr>
            </a:outerShdw>
          </a:effectLst>
        </p:grpSpPr>
        <p:sp>
          <p:nvSpPr>
            <p:cNvPr id="14" name="Rectangle 5"/>
            <p:cNvSpPr>
              <a:spLocks noChangeArrowheads="1"/>
            </p:cNvSpPr>
            <p:nvPr/>
          </p:nvSpPr>
          <p:spPr bwMode="auto">
            <a:xfrm flipH="1">
              <a:off x="712788" y="1500188"/>
              <a:ext cx="2065338" cy="457200"/>
            </a:xfrm>
            <a:prstGeom prst="round1Rect">
              <a:avLst>
                <a:gd name="adj" fmla="val 28334"/>
              </a:avLst>
            </a:prstGeom>
            <a:solidFill>
              <a:srgbClr val="E95531"/>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Rectangle 6"/>
            <p:cNvSpPr>
              <a:spLocks noChangeArrowheads="1"/>
            </p:cNvSpPr>
            <p:nvPr/>
          </p:nvSpPr>
          <p:spPr bwMode="auto">
            <a:xfrm>
              <a:off x="2778125" y="1500188"/>
              <a:ext cx="6089650" cy="457200"/>
            </a:xfrm>
            <a:prstGeom prst="round1Rect">
              <a:avLst>
                <a:gd name="adj" fmla="val 28334"/>
              </a:avLst>
            </a:prstGeom>
            <a:solidFill>
              <a:srgbClr val="E95531"/>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Rectangle 7"/>
            <p:cNvSpPr>
              <a:spLocks noChangeArrowheads="1"/>
            </p:cNvSpPr>
            <p:nvPr/>
          </p:nvSpPr>
          <p:spPr bwMode="auto">
            <a:xfrm>
              <a:off x="712788" y="1957388"/>
              <a:ext cx="2065338" cy="1165225"/>
            </a:xfrm>
            <a:prstGeom prst="rect">
              <a:avLst/>
            </a:prstGeom>
            <a:solidFill>
              <a:srgbClr val="FACAC7"/>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Rectangle 8"/>
            <p:cNvSpPr>
              <a:spLocks noChangeArrowheads="1"/>
            </p:cNvSpPr>
            <p:nvPr/>
          </p:nvSpPr>
          <p:spPr bwMode="auto">
            <a:xfrm>
              <a:off x="2778125" y="1957388"/>
              <a:ext cx="6089650" cy="1165225"/>
            </a:xfrm>
            <a:prstGeom prst="rect">
              <a:avLst/>
            </a:prstGeom>
            <a:solidFill>
              <a:srgbClr val="FACAC7"/>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Rectangle 9"/>
            <p:cNvSpPr>
              <a:spLocks noChangeArrowheads="1"/>
            </p:cNvSpPr>
            <p:nvPr/>
          </p:nvSpPr>
          <p:spPr bwMode="auto">
            <a:xfrm>
              <a:off x="712788" y="3122613"/>
              <a:ext cx="2065338" cy="1008063"/>
            </a:xfrm>
            <a:prstGeom prst="rect">
              <a:avLst/>
            </a:prstGeom>
            <a:solidFill>
              <a:srgbClr val="ECB1C4"/>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Rectangle 10"/>
            <p:cNvSpPr>
              <a:spLocks noChangeArrowheads="1"/>
            </p:cNvSpPr>
            <p:nvPr/>
          </p:nvSpPr>
          <p:spPr bwMode="auto">
            <a:xfrm>
              <a:off x="2778125" y="3122613"/>
              <a:ext cx="6089650" cy="1009650"/>
            </a:xfrm>
            <a:prstGeom prst="rect">
              <a:avLst/>
            </a:prstGeom>
            <a:solidFill>
              <a:srgbClr val="ECB1C4"/>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Rectangle 11"/>
            <p:cNvSpPr>
              <a:spLocks noChangeArrowheads="1"/>
            </p:cNvSpPr>
            <p:nvPr/>
          </p:nvSpPr>
          <p:spPr bwMode="auto">
            <a:xfrm>
              <a:off x="712788" y="4130675"/>
              <a:ext cx="2065338" cy="592138"/>
            </a:xfrm>
            <a:prstGeom prst="rect">
              <a:avLst/>
            </a:prstGeom>
            <a:solidFill>
              <a:srgbClr val="FACAC7"/>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Rectangle 12"/>
            <p:cNvSpPr>
              <a:spLocks noChangeArrowheads="1"/>
            </p:cNvSpPr>
            <p:nvPr/>
          </p:nvSpPr>
          <p:spPr bwMode="auto">
            <a:xfrm>
              <a:off x="2778125" y="4132263"/>
              <a:ext cx="6089650" cy="590550"/>
            </a:xfrm>
            <a:prstGeom prst="rect">
              <a:avLst/>
            </a:prstGeom>
            <a:solidFill>
              <a:srgbClr val="FACAC7"/>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Rectangle 13"/>
            <p:cNvSpPr>
              <a:spLocks noChangeArrowheads="1"/>
            </p:cNvSpPr>
            <p:nvPr/>
          </p:nvSpPr>
          <p:spPr bwMode="auto">
            <a:xfrm flipV="1">
              <a:off x="712788" y="4722813"/>
              <a:ext cx="8154988" cy="368300"/>
            </a:xfrm>
            <a:prstGeom prst="round2SameRect">
              <a:avLst>
                <a:gd name="adj1" fmla="val 40313"/>
                <a:gd name="adj2" fmla="val 0"/>
              </a:avLst>
            </a:prstGeom>
            <a:solidFill>
              <a:srgbClr val="ECB1C4"/>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Line 14"/>
            <p:cNvSpPr>
              <a:spLocks noChangeShapeType="1"/>
            </p:cNvSpPr>
            <p:nvPr/>
          </p:nvSpPr>
          <p:spPr bwMode="auto">
            <a:xfrm>
              <a:off x="2257425" y="1493838"/>
              <a:ext cx="0" cy="3235325"/>
            </a:xfrm>
            <a:prstGeom prst="line">
              <a:avLst/>
            </a:prstGeom>
            <a:noFill/>
            <a:ln w="12700">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Line 15"/>
            <p:cNvSpPr>
              <a:spLocks noChangeShapeType="1"/>
            </p:cNvSpPr>
            <p:nvPr/>
          </p:nvSpPr>
          <p:spPr bwMode="auto">
            <a:xfrm>
              <a:off x="706438" y="1957388"/>
              <a:ext cx="8166100" cy="0"/>
            </a:xfrm>
            <a:prstGeom prst="line">
              <a:avLst/>
            </a:prstGeom>
            <a:noFill/>
            <a:ln w="12700">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Line 16"/>
            <p:cNvSpPr>
              <a:spLocks noChangeShapeType="1"/>
            </p:cNvSpPr>
            <p:nvPr/>
          </p:nvSpPr>
          <p:spPr bwMode="auto">
            <a:xfrm>
              <a:off x="706438" y="3122613"/>
              <a:ext cx="8166100" cy="0"/>
            </a:xfrm>
            <a:prstGeom prst="line">
              <a:avLst/>
            </a:prstGeom>
            <a:noFill/>
            <a:ln w="12700">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Line 17"/>
            <p:cNvSpPr>
              <a:spLocks noChangeShapeType="1"/>
            </p:cNvSpPr>
            <p:nvPr/>
          </p:nvSpPr>
          <p:spPr bwMode="auto">
            <a:xfrm>
              <a:off x="706438" y="4132263"/>
              <a:ext cx="8166100" cy="0"/>
            </a:xfrm>
            <a:prstGeom prst="line">
              <a:avLst/>
            </a:prstGeom>
            <a:noFill/>
            <a:ln w="12700">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Line 18"/>
            <p:cNvSpPr>
              <a:spLocks noChangeShapeType="1"/>
            </p:cNvSpPr>
            <p:nvPr/>
          </p:nvSpPr>
          <p:spPr bwMode="auto">
            <a:xfrm>
              <a:off x="706438" y="4722813"/>
              <a:ext cx="8166100" cy="0"/>
            </a:xfrm>
            <a:prstGeom prst="line">
              <a:avLst/>
            </a:prstGeom>
            <a:noFill/>
            <a:ln w="12700">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graphicFrame>
        <p:nvGraphicFramePr>
          <p:cNvPr id="67" name="Content Placeholder 3"/>
          <p:cNvGraphicFramePr>
            <a:graphicFrameLocks noGrp="1"/>
          </p:cNvGraphicFramePr>
          <p:nvPr>
            <p:ph idx="1"/>
            <p:extLst>
              <p:ext uri="{D42A27DB-BD31-4B8C-83A1-F6EECF244321}">
                <p14:modId xmlns:p14="http://schemas.microsoft.com/office/powerpoint/2010/main" val="4019622059"/>
              </p:ext>
            </p:extLst>
          </p:nvPr>
        </p:nvGraphicFramePr>
        <p:xfrm>
          <a:off x="514508" y="1450156"/>
          <a:ext cx="8629491" cy="3490835"/>
        </p:xfrm>
        <a:graphic>
          <a:graphicData uri="http://schemas.openxmlformats.org/drawingml/2006/table">
            <a:tbl>
              <a:tblPr firstRow="1" bandRow="1">
                <a:tableStyleId>{2D5ABB26-0587-4C30-8999-92F81FD0307C}</a:tableStyleId>
              </a:tblPr>
              <a:tblGrid>
                <a:gridCol w="1631792"/>
                <a:gridCol w="6997699"/>
              </a:tblGrid>
              <a:tr h="519035">
                <a:tc>
                  <a:txBody>
                    <a:bodyPr/>
                    <a:lstStyle/>
                    <a:p>
                      <a:r>
                        <a:rPr lang="en-GB" sz="1400" b="1" dirty="0" smtClean="0">
                          <a:solidFill>
                            <a:schemeClr val="bg1"/>
                          </a:solidFill>
                          <a:latin typeface="+mn-lt"/>
                        </a:rPr>
                        <a:t>Recurrence risk</a:t>
                      </a:r>
                      <a:endParaRPr lang="en-GB" sz="1400" b="1" baseline="30000" dirty="0">
                        <a:solidFill>
                          <a:schemeClr val="bg1"/>
                        </a:solidFill>
                        <a:latin typeface="+mn-lt"/>
                        <a:cs typeface="Arial"/>
                      </a:endParaRPr>
                    </a:p>
                  </a:txBody>
                  <a:tcPr>
                    <a:lnL>
                      <a:noFill/>
                    </a:lnL>
                    <a:lnR>
                      <a:noFill/>
                    </a:lnR>
                    <a:lnT>
                      <a:noFill/>
                    </a:lnT>
                    <a:lnB>
                      <a:noFill/>
                    </a:lnB>
                    <a:lnTlToBr w="12700" cmpd="sng">
                      <a:noFill/>
                      <a:prstDash val="solid"/>
                    </a:lnTlToBr>
                    <a:lnBlToTr w="12700" cmpd="sng">
                      <a:noFill/>
                      <a:prstDash val="solid"/>
                    </a:lnBlToTr>
                  </a:tcPr>
                </a:tc>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GB" sz="1400" b="1" dirty="0" smtClean="0">
                          <a:solidFill>
                            <a:schemeClr val="bg1"/>
                          </a:solidFill>
                          <a:latin typeface="+mn-lt"/>
                        </a:rPr>
                        <a:t>Treatment options</a:t>
                      </a:r>
                      <a:r>
                        <a:rPr lang="en-GB" sz="1400" b="1" baseline="30000" dirty="0" smtClean="0">
                          <a:solidFill>
                            <a:schemeClr val="bg1"/>
                          </a:solidFill>
                          <a:latin typeface="+mn-lt"/>
                        </a:rPr>
                        <a:t>a</a:t>
                      </a:r>
                    </a:p>
                    <a:p>
                      <a:endParaRPr lang="en-GB" sz="1400" b="1" dirty="0">
                        <a:solidFill>
                          <a:schemeClr val="bg1"/>
                        </a:solidFill>
                        <a:latin typeface="+mn-lt"/>
                        <a:cs typeface="Arial"/>
                      </a:endParaRPr>
                    </a:p>
                  </a:txBody>
                  <a:tcPr>
                    <a:lnL>
                      <a:noFill/>
                    </a:lnL>
                    <a:lnR>
                      <a:noFill/>
                    </a:lnR>
                    <a:lnT>
                      <a:noFill/>
                    </a:lnT>
                    <a:lnB>
                      <a:noFill/>
                    </a:lnB>
                    <a:lnTlToBr w="12700" cmpd="sng">
                      <a:noFill/>
                      <a:prstDash val="solid"/>
                    </a:lnTlToBr>
                    <a:lnBlToTr w="12700" cmpd="sng">
                      <a:noFill/>
                      <a:prstDash val="solid"/>
                    </a:lnBlToTr>
                  </a:tcPr>
                </a:tc>
              </a:tr>
              <a:tr h="1070226">
                <a:tc>
                  <a:txBody>
                    <a:bodyPr/>
                    <a:lstStyle/>
                    <a:p>
                      <a:r>
                        <a:rPr lang="en-GB" sz="1400" dirty="0" smtClean="0">
                          <a:solidFill>
                            <a:schemeClr val="tx1"/>
                          </a:solidFill>
                          <a:latin typeface="+mj-lt"/>
                        </a:rPr>
                        <a:t>Low risk</a:t>
                      </a:r>
                      <a:endParaRPr lang="en-GB" sz="1400" dirty="0">
                        <a:solidFill>
                          <a:schemeClr val="tx1"/>
                        </a:solidFill>
                        <a:latin typeface="+mj-lt"/>
                        <a:cs typeface="Arial"/>
                      </a:endParaRPr>
                    </a:p>
                  </a:txBody>
                  <a:tcPr>
                    <a:lnL>
                      <a:noFill/>
                    </a:lnL>
                    <a:lnR>
                      <a:noFill/>
                    </a:lnR>
                    <a:lnT>
                      <a:noFill/>
                    </a:lnT>
                    <a:lnB>
                      <a:noFill/>
                    </a:lnB>
                    <a:lnTlToBr w="12700" cmpd="sng">
                      <a:noFill/>
                      <a:prstDash val="solid"/>
                    </a:lnTlToBr>
                    <a:lnBlToTr w="12700" cmpd="sng">
                      <a:noFill/>
                      <a:prstDash val="solid"/>
                    </a:lnBlToTr>
                  </a:tcPr>
                </a:tc>
                <a:tc>
                  <a:txBody>
                    <a:bodyPr/>
                    <a:lstStyle/>
                    <a:p>
                      <a:pPr marL="171450" indent="-171450">
                        <a:buClr>
                          <a:srgbClr val="E95531"/>
                        </a:buClr>
                        <a:buFont typeface="Arial" panose="020B0604020202020204" pitchFamily="34" charset="0"/>
                        <a:buChar char="•"/>
                      </a:pPr>
                      <a:r>
                        <a:rPr lang="en-GB" sz="1400" dirty="0" smtClean="0">
                          <a:solidFill>
                            <a:schemeClr val="tx1"/>
                          </a:solidFill>
                          <a:latin typeface="+mj-lt"/>
                        </a:rPr>
                        <a:t>Active</a:t>
                      </a:r>
                      <a:r>
                        <a:rPr lang="en-GB" sz="1400" baseline="0" dirty="0" smtClean="0">
                          <a:solidFill>
                            <a:schemeClr val="tx1"/>
                          </a:solidFill>
                          <a:latin typeface="+mj-lt"/>
                        </a:rPr>
                        <a:t> surveillance</a:t>
                      </a:r>
                    </a:p>
                    <a:p>
                      <a:pPr marL="171450" indent="-171450">
                        <a:buClr>
                          <a:srgbClr val="E95531"/>
                        </a:buClr>
                        <a:buFont typeface="Arial" panose="020B0604020202020204" pitchFamily="34" charset="0"/>
                        <a:buChar char="•"/>
                      </a:pPr>
                      <a:r>
                        <a:rPr lang="en-GB" sz="1400" baseline="0" dirty="0" smtClean="0">
                          <a:solidFill>
                            <a:schemeClr val="tx1"/>
                          </a:solidFill>
                          <a:latin typeface="+mj-lt"/>
                        </a:rPr>
                        <a:t>Brachytherapy</a:t>
                      </a:r>
                    </a:p>
                    <a:p>
                      <a:pPr marL="171450" indent="-171450">
                        <a:buClr>
                          <a:srgbClr val="E95531"/>
                        </a:buClr>
                        <a:buFont typeface="Arial" panose="020B0604020202020204" pitchFamily="34" charset="0"/>
                        <a:buChar char="•"/>
                      </a:pPr>
                      <a:r>
                        <a:rPr lang="en-GB" sz="1400" baseline="0" dirty="0" smtClean="0">
                          <a:solidFill>
                            <a:schemeClr val="tx1"/>
                          </a:solidFill>
                          <a:latin typeface="+mj-lt"/>
                        </a:rPr>
                        <a:t>Radical prostatectomy</a:t>
                      </a:r>
                    </a:p>
                    <a:p>
                      <a:pPr marL="171450" indent="-171450">
                        <a:buClr>
                          <a:srgbClr val="E95531"/>
                        </a:buClr>
                        <a:buFont typeface="Arial" panose="020B0604020202020204" pitchFamily="34" charset="0"/>
                        <a:buChar char="•"/>
                      </a:pPr>
                      <a:r>
                        <a:rPr lang="en-GB" sz="1400" baseline="0" dirty="0" smtClean="0">
                          <a:solidFill>
                            <a:schemeClr val="tx1"/>
                          </a:solidFill>
                          <a:latin typeface="+mj-lt"/>
                        </a:rPr>
                        <a:t>Radical radiotherapy</a:t>
                      </a:r>
                    </a:p>
                    <a:p>
                      <a:pPr marL="171450" indent="-171450">
                        <a:buClr>
                          <a:srgbClr val="E95531"/>
                        </a:buClr>
                        <a:buFont typeface="Arial" panose="020B0604020202020204" pitchFamily="34" charset="0"/>
                        <a:buChar char="•"/>
                      </a:pPr>
                      <a:r>
                        <a:rPr lang="en-GB" sz="1400" baseline="0" dirty="0" smtClean="0">
                          <a:solidFill>
                            <a:schemeClr val="tx1"/>
                          </a:solidFill>
                          <a:latin typeface="+mj-lt"/>
                        </a:rPr>
                        <a:t>Watchful waiting in patients who are unwilling or unsuited for radical treatment</a:t>
                      </a:r>
                      <a:endParaRPr lang="en-GB" sz="1400" dirty="0">
                        <a:solidFill>
                          <a:schemeClr val="tx1"/>
                        </a:solidFill>
                        <a:latin typeface="+mj-lt"/>
                        <a:cs typeface="Arial"/>
                      </a:endParaRPr>
                    </a:p>
                  </a:txBody>
                  <a:tcPr marT="0" marB="91440">
                    <a:lnL>
                      <a:noFill/>
                    </a:lnL>
                    <a:lnR>
                      <a:noFill/>
                    </a:lnR>
                    <a:lnT>
                      <a:noFill/>
                    </a:lnT>
                    <a:lnB>
                      <a:noFill/>
                    </a:lnB>
                    <a:lnTlToBr w="12700" cmpd="sng">
                      <a:noFill/>
                      <a:prstDash val="solid"/>
                    </a:lnTlToBr>
                    <a:lnBlToTr w="12700" cmpd="sng">
                      <a:noFill/>
                      <a:prstDash val="solid"/>
                    </a:lnBlToTr>
                  </a:tcPr>
                </a:tc>
              </a:tr>
              <a:tr h="844856">
                <a:tc>
                  <a:txBody>
                    <a:bodyPr/>
                    <a:lstStyle/>
                    <a:p>
                      <a:r>
                        <a:rPr lang="en-GB" sz="1400" dirty="0" smtClean="0">
                          <a:solidFill>
                            <a:schemeClr val="tx1"/>
                          </a:solidFill>
                          <a:latin typeface="+mj-lt"/>
                        </a:rPr>
                        <a:t>Intermediate risk</a:t>
                      </a:r>
                      <a:endParaRPr lang="en-GB" sz="1400" dirty="0">
                        <a:solidFill>
                          <a:schemeClr val="tx1"/>
                        </a:solidFill>
                        <a:latin typeface="+mj-lt"/>
                        <a:cs typeface="Arial"/>
                      </a:endParaRPr>
                    </a:p>
                  </a:txBody>
                  <a:tcPr>
                    <a:lnL>
                      <a:noFill/>
                    </a:lnL>
                    <a:lnR>
                      <a:noFill/>
                    </a:lnR>
                    <a:lnT>
                      <a:noFill/>
                    </a:lnT>
                    <a:lnB>
                      <a:noFill/>
                    </a:lnB>
                    <a:lnTlToBr w="12700" cmpd="sng">
                      <a:noFill/>
                      <a:prstDash val="solid"/>
                    </a:lnTlToBr>
                    <a:lnBlToTr w="12700" cmpd="sng">
                      <a:noFill/>
                      <a:prstDash val="solid"/>
                    </a:lnBlToTr>
                  </a:tcPr>
                </a:tc>
                <a:tc>
                  <a:txBody>
                    <a:bodyPr/>
                    <a:lstStyle/>
                    <a:p>
                      <a:pPr marL="171450" indent="-171450">
                        <a:buClr>
                          <a:srgbClr val="E95531"/>
                        </a:buClr>
                        <a:buFont typeface="Arial" panose="020B0604020202020204" pitchFamily="34" charset="0"/>
                        <a:buChar char="•"/>
                      </a:pPr>
                      <a:r>
                        <a:rPr lang="en-GB" sz="1400" kern="1200" dirty="0" smtClean="0">
                          <a:solidFill>
                            <a:schemeClr val="tx1"/>
                          </a:solidFill>
                          <a:latin typeface="+mj-lt"/>
                        </a:rPr>
                        <a:t>Active surveillance</a:t>
                      </a:r>
                    </a:p>
                    <a:p>
                      <a:pPr marL="171450" indent="-171450">
                        <a:buClr>
                          <a:srgbClr val="E95531"/>
                        </a:buClr>
                        <a:buFont typeface="Arial" panose="020B0604020202020204" pitchFamily="34" charset="0"/>
                        <a:buChar char="•"/>
                      </a:pPr>
                      <a:r>
                        <a:rPr lang="en-GB" sz="1400" kern="1200" dirty="0" smtClean="0">
                          <a:solidFill>
                            <a:schemeClr val="tx1"/>
                          </a:solidFill>
                          <a:latin typeface="+mj-lt"/>
                        </a:rPr>
                        <a:t>Brachytherapy</a:t>
                      </a:r>
                    </a:p>
                    <a:p>
                      <a:pPr marL="171450" indent="-171450">
                        <a:buClr>
                          <a:srgbClr val="E95531"/>
                        </a:buClr>
                        <a:buFont typeface="Arial" panose="020B0604020202020204" pitchFamily="34" charset="0"/>
                        <a:buChar char="•"/>
                      </a:pPr>
                      <a:r>
                        <a:rPr lang="en-GB" sz="1400" kern="1200" dirty="0" smtClean="0">
                          <a:solidFill>
                            <a:schemeClr val="tx1"/>
                          </a:solidFill>
                          <a:latin typeface="+mj-lt"/>
                        </a:rPr>
                        <a:t>Radical prostatectomy</a:t>
                      </a:r>
                    </a:p>
                    <a:p>
                      <a:pPr marL="171450" marR="0" indent="-171450" algn="l" defTabSz="685800" rtl="0" eaLnBrk="1" fontAlgn="auto" latinLnBrk="0" hangingPunct="1">
                        <a:lnSpc>
                          <a:spcPct val="100000"/>
                        </a:lnSpc>
                        <a:spcBef>
                          <a:spcPts val="0"/>
                        </a:spcBef>
                        <a:spcAft>
                          <a:spcPts val="0"/>
                        </a:spcAft>
                        <a:buClr>
                          <a:srgbClr val="E95531"/>
                        </a:buClr>
                        <a:buSzTx/>
                        <a:buFont typeface="Arial" panose="020B0604020202020204" pitchFamily="34" charset="0"/>
                        <a:buChar char="•"/>
                        <a:tabLst/>
                        <a:defRPr/>
                      </a:pPr>
                      <a:r>
                        <a:rPr lang="en-GB" sz="1400" kern="1200" dirty="0" smtClean="0">
                          <a:solidFill>
                            <a:schemeClr val="tx1"/>
                          </a:solidFill>
                          <a:latin typeface="+mj-lt"/>
                        </a:rPr>
                        <a:t>Radical radiotherapy ± neoadjuvant ADT</a:t>
                      </a:r>
                      <a:endParaRPr lang="en-GB" sz="1400" kern="1200" dirty="0" smtClean="0">
                        <a:solidFill>
                          <a:schemeClr val="tx1"/>
                        </a:solidFill>
                        <a:latin typeface="+mj-lt"/>
                        <a:ea typeface="+mn-ea"/>
                        <a:cs typeface="Arial"/>
                      </a:endParaRPr>
                    </a:p>
                  </a:txBody>
                  <a:tcPr marT="0">
                    <a:lnL>
                      <a:noFill/>
                    </a:lnL>
                    <a:lnR>
                      <a:noFill/>
                    </a:lnR>
                    <a:lnT>
                      <a:noFill/>
                    </a:lnT>
                    <a:lnB>
                      <a:noFill/>
                    </a:lnB>
                    <a:lnTlToBr w="12700" cmpd="sng">
                      <a:noFill/>
                      <a:prstDash val="solid"/>
                    </a:lnTlToBr>
                    <a:lnBlToTr w="12700" cmpd="sng">
                      <a:noFill/>
                      <a:prstDash val="solid"/>
                    </a:lnBlToTr>
                  </a:tcPr>
                </a:tc>
              </a:tr>
              <a:tr h="477785">
                <a:tc>
                  <a:txBody>
                    <a:bodyPr/>
                    <a:lstStyle/>
                    <a:p>
                      <a:r>
                        <a:rPr lang="en-GB" sz="1400" dirty="0" smtClean="0">
                          <a:solidFill>
                            <a:schemeClr val="tx1"/>
                          </a:solidFill>
                          <a:latin typeface="+mj-lt"/>
                        </a:rPr>
                        <a:t>High risk</a:t>
                      </a:r>
                      <a:endParaRPr lang="en-GB" sz="1400" dirty="0">
                        <a:solidFill>
                          <a:schemeClr val="tx1"/>
                        </a:solidFill>
                        <a:latin typeface="+mj-lt"/>
                        <a:cs typeface="Arial"/>
                      </a:endParaRPr>
                    </a:p>
                  </a:txBody>
                  <a:tcPr marT="91440">
                    <a:lnL>
                      <a:noFill/>
                    </a:lnL>
                    <a:lnR>
                      <a:noFill/>
                    </a:lnR>
                    <a:lnT>
                      <a:noFill/>
                    </a:lnT>
                    <a:lnB>
                      <a:noFill/>
                    </a:lnB>
                    <a:lnTlToBr w="12700" cmpd="sng">
                      <a:noFill/>
                      <a:prstDash val="solid"/>
                    </a:lnTlToBr>
                    <a:lnBlToTr w="12700" cmpd="sng">
                      <a:noFill/>
                      <a:prstDash val="solid"/>
                    </a:lnBlToTr>
                  </a:tcPr>
                </a:tc>
                <a:tc>
                  <a:txBody>
                    <a:bodyPr/>
                    <a:lstStyle/>
                    <a:p>
                      <a:pPr marL="171450" indent="-171450">
                        <a:buClr>
                          <a:srgbClr val="E95531"/>
                        </a:buClr>
                        <a:buFont typeface="Arial" panose="020B0604020202020204" pitchFamily="34" charset="0"/>
                        <a:buChar char="•"/>
                      </a:pPr>
                      <a:r>
                        <a:rPr lang="en-GB" sz="1400" dirty="0" smtClean="0">
                          <a:solidFill>
                            <a:schemeClr val="tx1"/>
                          </a:solidFill>
                          <a:latin typeface="+mj-lt"/>
                        </a:rPr>
                        <a:t>Neoadjuvant ADT + radical</a:t>
                      </a:r>
                      <a:r>
                        <a:rPr lang="en-GB" sz="1400" baseline="0" dirty="0" smtClean="0">
                          <a:solidFill>
                            <a:schemeClr val="tx1"/>
                          </a:solidFill>
                          <a:latin typeface="+mj-lt"/>
                        </a:rPr>
                        <a:t> radiotherapy + adjuvant ADT</a:t>
                      </a:r>
                    </a:p>
                    <a:p>
                      <a:pPr marL="171450" marR="0" indent="-171450" algn="l" defTabSz="685800" rtl="0" eaLnBrk="1" fontAlgn="auto" latinLnBrk="0" hangingPunct="1">
                        <a:lnSpc>
                          <a:spcPct val="100000"/>
                        </a:lnSpc>
                        <a:spcBef>
                          <a:spcPts val="0"/>
                        </a:spcBef>
                        <a:spcAft>
                          <a:spcPts val="0"/>
                        </a:spcAft>
                        <a:buClr>
                          <a:srgbClr val="E95531"/>
                        </a:buClr>
                        <a:buSzTx/>
                        <a:buFont typeface="Arial" panose="020B0604020202020204" pitchFamily="34" charset="0"/>
                        <a:buChar char="•"/>
                        <a:tabLst/>
                        <a:defRPr/>
                      </a:pPr>
                      <a:r>
                        <a:rPr lang="en-GB" sz="1400" dirty="0" smtClean="0">
                          <a:solidFill>
                            <a:schemeClr val="tx1"/>
                          </a:solidFill>
                          <a:latin typeface="+mj-lt"/>
                        </a:rPr>
                        <a:t>Radical prostatectomy + pelvic lymphadenectomy</a:t>
                      </a:r>
                      <a:endParaRPr lang="en-GB" sz="1400" dirty="0" smtClean="0">
                        <a:solidFill>
                          <a:schemeClr val="tx1"/>
                        </a:solidFill>
                        <a:latin typeface="+mj-lt"/>
                        <a:cs typeface="Arial"/>
                      </a:endParaRPr>
                    </a:p>
                  </a:txBody>
                  <a:tcPr marT="91440">
                    <a:lnL>
                      <a:noFill/>
                    </a:lnL>
                    <a:lnR>
                      <a:noFill/>
                    </a:lnR>
                    <a:lnT>
                      <a:noFill/>
                    </a:lnT>
                    <a:lnB>
                      <a:noFill/>
                    </a:lnB>
                    <a:lnTlToBr w="12700" cmpd="sng">
                      <a:noFill/>
                      <a:prstDash val="solid"/>
                    </a:lnTlToBr>
                    <a:lnBlToTr w="12700" cmpd="sng">
                      <a:noFill/>
                      <a:prstDash val="solid"/>
                    </a:lnBlToTr>
                  </a:tcPr>
                </a:tc>
              </a:tr>
              <a:tr h="305315">
                <a:tc gridSpan="2">
                  <a:txBody>
                    <a:bodyPr/>
                    <a:lstStyle/>
                    <a:p>
                      <a:r>
                        <a:rPr lang="en-GB" sz="1400" baseline="30000" dirty="0" smtClean="0">
                          <a:solidFill>
                            <a:schemeClr val="tx1"/>
                          </a:solidFill>
                          <a:latin typeface="+mj-lt"/>
                        </a:rPr>
                        <a:t>a</a:t>
                      </a:r>
                      <a:r>
                        <a:rPr lang="en-GB" sz="1400" dirty="0" smtClean="0">
                          <a:solidFill>
                            <a:schemeClr val="tx1"/>
                          </a:solidFill>
                          <a:latin typeface="+mj-lt"/>
                        </a:rPr>
                        <a:t>Options listed in alphabetical order</a:t>
                      </a:r>
                      <a:endParaRPr lang="en-GB" sz="1400" dirty="0">
                        <a:solidFill>
                          <a:schemeClr val="tx1"/>
                        </a:solidFill>
                        <a:latin typeface="+mj-lt"/>
                        <a:cs typeface="Arial"/>
                      </a:endParaRPr>
                    </a:p>
                  </a:txBody>
                  <a:tcPr marT="137160" marB="0">
                    <a:lnL>
                      <a:noFill/>
                    </a:lnL>
                    <a:lnR>
                      <a:noFill/>
                    </a:lnR>
                    <a:lnT>
                      <a:noFill/>
                    </a:lnT>
                    <a:lnB>
                      <a:noFill/>
                    </a:lnB>
                    <a:lnTlToBr w="12700" cmpd="sng">
                      <a:noFill/>
                      <a:prstDash val="solid"/>
                    </a:lnTlToBr>
                    <a:lnBlToTr w="12700" cmpd="sng">
                      <a:noFill/>
                      <a:prstDash val="solid"/>
                    </a:lnBlToTr>
                  </a:tcPr>
                </a:tc>
                <a:tc hMerge="1">
                  <a:txBody>
                    <a:bodyPr/>
                    <a:lstStyle/>
                    <a:p>
                      <a:endParaRPr lang="en-GB" dirty="0"/>
                    </a:p>
                  </a:txBody>
                  <a:tcPr/>
                </a:tc>
              </a:tr>
            </a:tbl>
          </a:graphicData>
        </a:graphic>
      </p:graphicFrame>
    </p:spTree>
    <p:extLst>
      <p:ext uri="{BB962C8B-B14F-4D97-AF65-F5344CB8AC3E}">
        <p14:creationId xmlns:p14="http://schemas.microsoft.com/office/powerpoint/2010/main" val="1362153406"/>
      </p:ext>
    </p:extLst>
  </p:cSld>
  <p:clrMapOvr>
    <a:masterClrMapping/>
  </p:clrMapOvr>
  <p:transition spd="slow">
    <p:push dir="u"/>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6525" y="96966"/>
            <a:ext cx="7102475" cy="638175"/>
          </a:xfrm>
        </p:spPr>
        <p:txBody>
          <a:bodyPr>
            <a:normAutofit/>
          </a:bodyPr>
          <a:lstStyle/>
          <a:p>
            <a:r>
              <a:rPr lang="en-GB" sz="3000" b="1" dirty="0">
                <a:solidFill>
                  <a:schemeClr val="accent2">
                    <a:lumMod val="50000"/>
                  </a:schemeClr>
                </a:solidFill>
                <a:ea typeface="+mj-ea"/>
                <a:cs typeface="+mj-cs"/>
              </a:rPr>
              <a:t>EAU Guidelines: Localised Treatment</a:t>
            </a:r>
          </a:p>
        </p:txBody>
      </p:sp>
      <p:sp>
        <p:nvSpPr>
          <p:cNvPr id="5" name="TextBox 4"/>
          <p:cNvSpPr txBox="1"/>
          <p:nvPr/>
        </p:nvSpPr>
        <p:spPr>
          <a:xfrm>
            <a:off x="7315683" y="5846558"/>
            <a:ext cx="1739579" cy="246221"/>
          </a:xfrm>
          <a:prstGeom prst="rect">
            <a:avLst/>
          </a:prstGeom>
          <a:noFill/>
        </p:spPr>
        <p:txBody>
          <a:bodyPr wrap="none" rtlCol="0">
            <a:spAutoFit/>
          </a:bodyPr>
          <a:lstStyle/>
          <a:p>
            <a:pPr algn="r"/>
            <a:r>
              <a:rPr lang="en-GB" sz="1000" dirty="0" smtClean="0">
                <a:cs typeface="Arial"/>
              </a:rPr>
              <a:t>Adapted from Mottet, 2015</a:t>
            </a:r>
            <a:r>
              <a:rPr lang="en-GB" sz="1000" baseline="30000" dirty="0" smtClean="0">
                <a:cs typeface="Arial"/>
              </a:rPr>
              <a:t>1</a:t>
            </a:r>
            <a:endParaRPr lang="en-GB" sz="1000" baseline="30000" dirty="0">
              <a:cs typeface="Arial"/>
            </a:endParaRPr>
          </a:p>
        </p:txBody>
      </p:sp>
      <p:sp>
        <p:nvSpPr>
          <p:cNvPr id="9" name="Text Box 139"/>
          <p:cNvSpPr txBox="1">
            <a:spLocks noChangeArrowheads="1"/>
          </p:cNvSpPr>
          <p:nvPr/>
        </p:nvSpPr>
        <p:spPr bwMode="auto">
          <a:xfrm>
            <a:off x="140020" y="6391154"/>
            <a:ext cx="730346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Lst>
        </p:spPr>
        <p:txBody>
          <a:bodyPr wrap="square" anchor="b">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marL="228600" indent="-228600">
              <a:buAutoNum type="arabicPeriod"/>
            </a:pPr>
            <a:r>
              <a:rPr lang="en-GB" sz="800" dirty="0" smtClean="0">
                <a:latin typeface="+mn-lt"/>
              </a:rPr>
              <a:t>http://uroweb.org/wp-content/uploads/09-Prostate-Cancer_LR.pdf. Accessed April 8, 2016.</a:t>
            </a:r>
            <a:endParaRPr lang="en-GB" sz="800" dirty="0">
              <a:latin typeface="+mn-lt"/>
            </a:endParaRPr>
          </a:p>
        </p:txBody>
      </p:sp>
      <p:sp>
        <p:nvSpPr>
          <p:cNvPr id="7" name="TextBox 6"/>
          <p:cNvSpPr txBox="1"/>
          <p:nvPr/>
        </p:nvSpPr>
        <p:spPr>
          <a:xfrm>
            <a:off x="34149" y="5810283"/>
            <a:ext cx="5705015" cy="461665"/>
          </a:xfrm>
          <a:prstGeom prst="rect">
            <a:avLst/>
          </a:prstGeom>
          <a:noFill/>
        </p:spPr>
        <p:txBody>
          <a:bodyPr wrap="square" rtlCol="0">
            <a:spAutoFit/>
          </a:bodyPr>
          <a:lstStyle/>
          <a:p>
            <a:pPr defTabSz="685800">
              <a:defRPr/>
            </a:pPr>
            <a:r>
              <a:rPr lang="en-GB" sz="1200" dirty="0">
                <a:cs typeface="Arial"/>
              </a:rPr>
              <a:t>ADT, androgen deprivation </a:t>
            </a:r>
            <a:r>
              <a:rPr lang="en-GB" sz="1200" dirty="0" smtClean="0">
                <a:cs typeface="Arial"/>
              </a:rPr>
              <a:t>therapy; EBRT</a:t>
            </a:r>
            <a:r>
              <a:rPr lang="en-GB" sz="1200" dirty="0">
                <a:cs typeface="Arial"/>
              </a:rPr>
              <a:t>, external beam radiation </a:t>
            </a:r>
            <a:r>
              <a:rPr lang="en-GB" sz="1200" dirty="0" smtClean="0">
                <a:cs typeface="Arial"/>
              </a:rPr>
              <a:t>therapy; </a:t>
            </a:r>
            <a:r>
              <a:rPr lang="en-GB" sz="1200" dirty="0">
                <a:cs typeface="Arial"/>
              </a:rPr>
              <a:t>HIFU, </a:t>
            </a:r>
            <a:r>
              <a:rPr lang="en-GB" sz="1200" dirty="0" smtClean="0">
                <a:cs typeface="Arial"/>
              </a:rPr>
              <a:t>high-intensity </a:t>
            </a:r>
            <a:r>
              <a:rPr lang="en-GB" sz="1200" dirty="0">
                <a:cs typeface="Arial"/>
              </a:rPr>
              <a:t>focussed </a:t>
            </a:r>
            <a:r>
              <a:rPr lang="en-GB" sz="1200" dirty="0" smtClean="0">
                <a:cs typeface="Arial"/>
              </a:rPr>
              <a:t>ultrasound.</a:t>
            </a:r>
            <a:endParaRPr lang="en-GB" sz="1200" dirty="0">
              <a:cs typeface="Arial"/>
            </a:endParaRPr>
          </a:p>
        </p:txBody>
      </p:sp>
      <p:sp>
        <p:nvSpPr>
          <p:cNvPr id="8" name="TextBox 7"/>
          <p:cNvSpPr txBox="1"/>
          <p:nvPr/>
        </p:nvSpPr>
        <p:spPr>
          <a:xfrm>
            <a:off x="669301" y="1080372"/>
            <a:ext cx="8127848" cy="338554"/>
          </a:xfrm>
          <a:prstGeom prst="rect">
            <a:avLst/>
          </a:prstGeom>
          <a:noFill/>
        </p:spPr>
        <p:txBody>
          <a:bodyPr wrap="square" rtlCol="0">
            <a:spAutoFit/>
          </a:bodyPr>
          <a:lstStyle/>
          <a:p>
            <a:pPr algn="ctr"/>
            <a:r>
              <a:rPr lang="en-GB" sz="1600" b="1" dirty="0" smtClean="0"/>
              <a:t>Primary treatment guidelines for prostate cancer</a:t>
            </a:r>
            <a:r>
              <a:rPr lang="en-GB" sz="1600" b="1" baseline="30000" dirty="0" smtClean="0"/>
              <a:t>1</a:t>
            </a:r>
            <a:endParaRPr lang="en-GB" sz="1600" b="1" baseline="30000" dirty="0"/>
          </a:p>
        </p:txBody>
      </p:sp>
      <p:sp>
        <p:nvSpPr>
          <p:cNvPr id="11" name="Pentagon 10"/>
          <p:cNvSpPr/>
          <p:nvPr/>
        </p:nvSpPr>
        <p:spPr>
          <a:xfrm>
            <a:off x="-43103" y="1020483"/>
            <a:ext cx="696685" cy="387508"/>
          </a:xfrm>
          <a:prstGeom prst="homePlate">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10800000" scaled="1"/>
            <a:tileRect/>
          </a:gradFill>
          <a:ln>
            <a:no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sz="1600" dirty="0"/>
          </a:p>
        </p:txBody>
      </p:sp>
      <p:sp>
        <p:nvSpPr>
          <p:cNvPr id="12" name="TextBox 11"/>
          <p:cNvSpPr txBox="1"/>
          <p:nvPr/>
        </p:nvSpPr>
        <p:spPr>
          <a:xfrm>
            <a:off x="-27384" y="1044960"/>
            <a:ext cx="564322" cy="338554"/>
          </a:xfrm>
          <a:prstGeom prst="rect">
            <a:avLst/>
          </a:prstGeom>
          <a:noFill/>
        </p:spPr>
        <p:txBody>
          <a:bodyPr wrap="none" rtlCol="0">
            <a:spAutoFit/>
          </a:bodyPr>
          <a:lstStyle/>
          <a:p>
            <a:r>
              <a:rPr lang="en-US" sz="1600" spc="-38" dirty="0" smtClean="0">
                <a:solidFill>
                  <a:srgbClr val="A7381D"/>
                </a:solidFill>
                <a:ea typeface="+mj-ea"/>
                <a:cs typeface="+mj-cs"/>
              </a:rPr>
              <a:t>6/20</a:t>
            </a:r>
            <a:endParaRPr lang="en-GB" sz="1600" spc="-38" dirty="0">
              <a:solidFill>
                <a:srgbClr val="A7381D"/>
              </a:solidFill>
              <a:ea typeface="+mj-ea"/>
              <a:cs typeface="+mj-cs"/>
            </a:endParaRPr>
          </a:p>
        </p:txBody>
      </p:sp>
      <p:grpSp>
        <p:nvGrpSpPr>
          <p:cNvPr id="89" name="Group 88"/>
          <p:cNvGrpSpPr/>
          <p:nvPr/>
        </p:nvGrpSpPr>
        <p:grpSpPr>
          <a:xfrm>
            <a:off x="34149" y="1454808"/>
            <a:ext cx="9042222" cy="4308249"/>
            <a:chOff x="685800" y="1192213"/>
            <a:chExt cx="8159750" cy="3887787"/>
          </a:xfrm>
          <a:effectLst>
            <a:outerShdw blurRad="50800" dist="50800" dir="5400000" algn="ctr" rotWithShape="0">
              <a:srgbClr val="000000">
                <a:alpha val="29000"/>
              </a:srgbClr>
            </a:outerShdw>
          </a:effectLst>
        </p:grpSpPr>
        <p:sp>
          <p:nvSpPr>
            <p:cNvPr id="13" name="AutoShape 3"/>
            <p:cNvSpPr>
              <a:spLocks noChangeAspect="1" noChangeArrowheads="1" noTextEdit="1"/>
            </p:cNvSpPr>
            <p:nvPr/>
          </p:nvSpPr>
          <p:spPr bwMode="auto">
            <a:xfrm>
              <a:off x="685800" y="1192213"/>
              <a:ext cx="8159750" cy="3887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Rectangle 5"/>
            <p:cNvSpPr>
              <a:spLocks noChangeArrowheads="1"/>
            </p:cNvSpPr>
            <p:nvPr/>
          </p:nvSpPr>
          <p:spPr bwMode="auto">
            <a:xfrm flipH="1">
              <a:off x="693738" y="1198563"/>
              <a:ext cx="2074863" cy="336550"/>
            </a:xfrm>
            <a:prstGeom prst="round1Rect">
              <a:avLst>
                <a:gd name="adj" fmla="val 31627"/>
              </a:avLst>
            </a:prstGeom>
            <a:solidFill>
              <a:srgbClr val="E95531"/>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Rectangle 6"/>
            <p:cNvSpPr>
              <a:spLocks noChangeArrowheads="1"/>
            </p:cNvSpPr>
            <p:nvPr/>
          </p:nvSpPr>
          <p:spPr bwMode="auto">
            <a:xfrm>
              <a:off x="2768600" y="1198563"/>
              <a:ext cx="6053138" cy="336550"/>
            </a:xfrm>
            <a:prstGeom prst="round1Rect">
              <a:avLst>
                <a:gd name="adj" fmla="val 27988"/>
              </a:avLst>
            </a:prstGeom>
            <a:solidFill>
              <a:srgbClr val="E95531"/>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Rectangle 7"/>
            <p:cNvSpPr>
              <a:spLocks noChangeArrowheads="1"/>
            </p:cNvSpPr>
            <p:nvPr/>
          </p:nvSpPr>
          <p:spPr bwMode="auto">
            <a:xfrm>
              <a:off x="693738" y="1535113"/>
              <a:ext cx="2074863" cy="1006475"/>
            </a:xfrm>
            <a:prstGeom prst="rect">
              <a:avLst/>
            </a:prstGeom>
            <a:solidFill>
              <a:srgbClr val="FACAC7"/>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Rectangle 8"/>
            <p:cNvSpPr>
              <a:spLocks noChangeArrowheads="1"/>
            </p:cNvSpPr>
            <p:nvPr/>
          </p:nvSpPr>
          <p:spPr bwMode="auto">
            <a:xfrm>
              <a:off x="2768600" y="1535113"/>
              <a:ext cx="6053138" cy="1006475"/>
            </a:xfrm>
            <a:prstGeom prst="rect">
              <a:avLst/>
            </a:prstGeom>
            <a:solidFill>
              <a:srgbClr val="FACAC7"/>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Rectangle 9"/>
            <p:cNvSpPr>
              <a:spLocks noChangeArrowheads="1"/>
            </p:cNvSpPr>
            <p:nvPr/>
          </p:nvSpPr>
          <p:spPr bwMode="auto">
            <a:xfrm>
              <a:off x="693738" y="2541588"/>
              <a:ext cx="2074863" cy="822325"/>
            </a:xfrm>
            <a:prstGeom prst="rect">
              <a:avLst/>
            </a:prstGeom>
            <a:solidFill>
              <a:srgbClr val="ECB1C4"/>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Rectangle 10"/>
            <p:cNvSpPr>
              <a:spLocks noChangeArrowheads="1"/>
            </p:cNvSpPr>
            <p:nvPr/>
          </p:nvSpPr>
          <p:spPr bwMode="auto">
            <a:xfrm>
              <a:off x="2768600" y="2541588"/>
              <a:ext cx="6053138" cy="822325"/>
            </a:xfrm>
            <a:prstGeom prst="rect">
              <a:avLst/>
            </a:prstGeom>
            <a:solidFill>
              <a:srgbClr val="ECB1C4"/>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Rectangle 11"/>
            <p:cNvSpPr>
              <a:spLocks noChangeArrowheads="1"/>
            </p:cNvSpPr>
            <p:nvPr/>
          </p:nvSpPr>
          <p:spPr bwMode="auto">
            <a:xfrm>
              <a:off x="693738" y="3363913"/>
              <a:ext cx="2074863" cy="1006475"/>
            </a:xfrm>
            <a:prstGeom prst="rect">
              <a:avLst/>
            </a:prstGeom>
            <a:solidFill>
              <a:srgbClr val="FACAC7"/>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Rectangle 12"/>
            <p:cNvSpPr>
              <a:spLocks noChangeArrowheads="1"/>
            </p:cNvSpPr>
            <p:nvPr/>
          </p:nvSpPr>
          <p:spPr bwMode="auto">
            <a:xfrm>
              <a:off x="2768600" y="3363913"/>
              <a:ext cx="6053138" cy="1006475"/>
            </a:xfrm>
            <a:prstGeom prst="rect">
              <a:avLst/>
            </a:prstGeom>
            <a:solidFill>
              <a:srgbClr val="FACAC7"/>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Rectangle 13"/>
            <p:cNvSpPr>
              <a:spLocks noChangeArrowheads="1"/>
            </p:cNvSpPr>
            <p:nvPr/>
          </p:nvSpPr>
          <p:spPr bwMode="auto">
            <a:xfrm flipV="1">
              <a:off x="693738" y="4370388"/>
              <a:ext cx="8128000" cy="696912"/>
            </a:xfrm>
            <a:prstGeom prst="round2SameRect">
              <a:avLst>
                <a:gd name="adj1" fmla="val 21353"/>
                <a:gd name="adj2" fmla="val 0"/>
              </a:avLst>
            </a:prstGeom>
            <a:solidFill>
              <a:srgbClr val="ECB1C4"/>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Line 14"/>
            <p:cNvSpPr>
              <a:spLocks noChangeShapeType="1"/>
            </p:cNvSpPr>
            <p:nvPr/>
          </p:nvSpPr>
          <p:spPr bwMode="auto">
            <a:xfrm>
              <a:off x="2768600" y="1192213"/>
              <a:ext cx="0" cy="3182937"/>
            </a:xfrm>
            <a:prstGeom prst="line">
              <a:avLst/>
            </a:prstGeom>
            <a:noFill/>
            <a:ln w="12700">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Line 15"/>
            <p:cNvSpPr>
              <a:spLocks noChangeShapeType="1"/>
            </p:cNvSpPr>
            <p:nvPr/>
          </p:nvSpPr>
          <p:spPr bwMode="auto">
            <a:xfrm>
              <a:off x="687388" y="1535113"/>
              <a:ext cx="8139113" cy="0"/>
            </a:xfrm>
            <a:prstGeom prst="line">
              <a:avLst/>
            </a:prstGeom>
            <a:noFill/>
            <a:ln w="12700">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Line 16"/>
            <p:cNvSpPr>
              <a:spLocks noChangeShapeType="1"/>
            </p:cNvSpPr>
            <p:nvPr/>
          </p:nvSpPr>
          <p:spPr bwMode="auto">
            <a:xfrm>
              <a:off x="687388" y="2541588"/>
              <a:ext cx="8139113" cy="0"/>
            </a:xfrm>
            <a:prstGeom prst="line">
              <a:avLst/>
            </a:prstGeom>
            <a:noFill/>
            <a:ln w="12700">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Line 17"/>
            <p:cNvSpPr>
              <a:spLocks noChangeShapeType="1"/>
            </p:cNvSpPr>
            <p:nvPr/>
          </p:nvSpPr>
          <p:spPr bwMode="auto">
            <a:xfrm>
              <a:off x="687388" y="3363913"/>
              <a:ext cx="8139113" cy="0"/>
            </a:xfrm>
            <a:prstGeom prst="line">
              <a:avLst/>
            </a:prstGeom>
            <a:noFill/>
            <a:ln w="12700">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Line 18"/>
            <p:cNvSpPr>
              <a:spLocks noChangeShapeType="1"/>
            </p:cNvSpPr>
            <p:nvPr/>
          </p:nvSpPr>
          <p:spPr bwMode="auto">
            <a:xfrm>
              <a:off x="687388" y="4370388"/>
              <a:ext cx="8139113" cy="0"/>
            </a:xfrm>
            <a:prstGeom prst="line">
              <a:avLst/>
            </a:prstGeom>
            <a:noFill/>
            <a:ln w="12700">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graphicFrame>
        <p:nvGraphicFramePr>
          <p:cNvPr id="91" name="Content Placeholder 3"/>
          <p:cNvGraphicFramePr>
            <a:graphicFrameLocks noGrp="1"/>
          </p:cNvGraphicFramePr>
          <p:nvPr>
            <p:ph idx="1"/>
            <p:extLst>
              <p:ext uri="{D42A27DB-BD31-4B8C-83A1-F6EECF244321}">
                <p14:modId xmlns:p14="http://schemas.microsoft.com/office/powerpoint/2010/main" val="1728156116"/>
              </p:ext>
            </p:extLst>
          </p:nvPr>
        </p:nvGraphicFramePr>
        <p:xfrm>
          <a:off x="74456" y="1475601"/>
          <a:ext cx="9006871" cy="4287312"/>
        </p:xfrm>
        <a:graphic>
          <a:graphicData uri="http://schemas.openxmlformats.org/drawingml/2006/table">
            <a:tbl>
              <a:tblPr firstRow="1" bandRow="1">
                <a:tableStyleId>{2D5ABB26-0587-4C30-8999-92F81FD0307C}</a:tableStyleId>
              </a:tblPr>
              <a:tblGrid>
                <a:gridCol w="2300962"/>
                <a:gridCol w="6705909"/>
              </a:tblGrid>
              <a:tr h="372604">
                <a:tc>
                  <a:txBody>
                    <a:bodyPr/>
                    <a:lstStyle/>
                    <a:p>
                      <a:r>
                        <a:rPr lang="en-GB" sz="1400" b="1" dirty="0" smtClean="0">
                          <a:solidFill>
                            <a:schemeClr val="bg1"/>
                          </a:solidFill>
                          <a:latin typeface="+mj-lt"/>
                        </a:rPr>
                        <a:t>Recurrence </a:t>
                      </a:r>
                      <a:r>
                        <a:rPr lang="en-GB" sz="1400" b="1" baseline="0" dirty="0" smtClean="0">
                          <a:solidFill>
                            <a:schemeClr val="bg1"/>
                          </a:solidFill>
                          <a:latin typeface="+mj-lt"/>
                        </a:rPr>
                        <a:t>risk</a:t>
                      </a:r>
                      <a:endParaRPr lang="en-GB" sz="1400" b="1" dirty="0">
                        <a:solidFill>
                          <a:schemeClr val="bg1"/>
                        </a:solidFill>
                        <a:latin typeface="+mj-lt"/>
                        <a:cs typeface="Arial"/>
                      </a:endParaRPr>
                    </a:p>
                  </a:txBody>
                  <a:tcPr marL="101329" marR="101329" marT="50665" marB="50665">
                    <a:lnL>
                      <a:noFill/>
                    </a:lnL>
                    <a:lnR>
                      <a:noFill/>
                    </a:lnR>
                    <a:lnT>
                      <a:noFill/>
                    </a:lnT>
                    <a:lnB>
                      <a:noFill/>
                    </a:lnB>
                    <a:lnTlToBr w="12700" cmpd="sng">
                      <a:noFill/>
                      <a:prstDash val="solid"/>
                    </a:lnTlToBr>
                    <a:lnBlToTr w="12700" cmpd="sng">
                      <a:noFill/>
                      <a:prstDash val="solid"/>
                    </a:lnBlToTr>
                  </a:tcPr>
                </a:tc>
                <a:tc>
                  <a:txBody>
                    <a:bodyPr/>
                    <a:lstStyle/>
                    <a:p>
                      <a:r>
                        <a:rPr lang="en-GB" sz="1400" b="1" dirty="0" smtClean="0">
                          <a:solidFill>
                            <a:schemeClr val="bg1"/>
                          </a:solidFill>
                          <a:latin typeface="+mj-lt"/>
                        </a:rPr>
                        <a:t>Treatment guidelines</a:t>
                      </a:r>
                      <a:endParaRPr lang="en-GB" sz="1400" b="1" dirty="0">
                        <a:solidFill>
                          <a:schemeClr val="bg1"/>
                        </a:solidFill>
                        <a:latin typeface="+mj-lt"/>
                        <a:cs typeface="Arial"/>
                      </a:endParaRPr>
                    </a:p>
                  </a:txBody>
                  <a:tcPr marL="101329" marR="101329" marT="50665" marB="50665">
                    <a:lnL>
                      <a:noFill/>
                    </a:lnL>
                    <a:lnR>
                      <a:noFill/>
                    </a:lnR>
                    <a:lnT>
                      <a:noFill/>
                    </a:lnT>
                    <a:lnB>
                      <a:noFill/>
                    </a:lnB>
                    <a:lnTlToBr w="12700" cmpd="sng">
                      <a:noFill/>
                      <a:prstDash val="solid"/>
                    </a:lnTlToBr>
                    <a:lnBlToTr w="12700" cmpd="sng">
                      <a:noFill/>
                      <a:prstDash val="solid"/>
                    </a:lnBlToTr>
                  </a:tcPr>
                </a:tc>
              </a:tr>
              <a:tr h="1114621">
                <a:tc>
                  <a:txBody>
                    <a:bodyPr/>
                    <a:lstStyle/>
                    <a:p>
                      <a:r>
                        <a:rPr lang="en-GB" sz="1300" dirty="0" smtClean="0">
                          <a:latin typeface="+mj-lt"/>
                        </a:rPr>
                        <a:t>Low</a:t>
                      </a:r>
                      <a:r>
                        <a:rPr lang="en-GB" sz="1300" baseline="0" dirty="0" smtClean="0">
                          <a:latin typeface="+mj-lt"/>
                        </a:rPr>
                        <a:t> </a:t>
                      </a:r>
                      <a:r>
                        <a:rPr lang="en-GB" sz="1300" dirty="0" smtClean="0">
                          <a:latin typeface="+mj-lt"/>
                        </a:rPr>
                        <a:t>risk</a:t>
                      </a:r>
                      <a:endParaRPr lang="en-GB" sz="1300" dirty="0">
                        <a:latin typeface="+mj-lt"/>
                        <a:cs typeface="Arial"/>
                      </a:endParaRPr>
                    </a:p>
                  </a:txBody>
                  <a:tcPr marL="101329" marR="101329" marT="50665" marB="50665">
                    <a:lnL>
                      <a:noFill/>
                    </a:lnL>
                    <a:lnR>
                      <a:noFill/>
                    </a:lnR>
                    <a:lnT>
                      <a:noFill/>
                    </a:lnT>
                    <a:lnB>
                      <a:noFill/>
                    </a:lnB>
                    <a:lnTlToBr w="12700" cmpd="sng">
                      <a:noFill/>
                      <a:prstDash val="solid"/>
                    </a:lnTlToBr>
                    <a:lnBlToTr w="12700" cmpd="sng">
                      <a:noFill/>
                      <a:prstDash val="solid"/>
                    </a:lnBlToTr>
                  </a:tcPr>
                </a:tc>
                <a:tc>
                  <a:txBody>
                    <a:bodyPr/>
                    <a:lstStyle/>
                    <a:p>
                      <a:pPr marL="171450" indent="-171450">
                        <a:buClr>
                          <a:srgbClr val="E95531"/>
                        </a:buClr>
                        <a:buFont typeface="Arial" panose="020B0604020202020204" pitchFamily="34" charset="0"/>
                        <a:buChar char="•"/>
                      </a:pPr>
                      <a:r>
                        <a:rPr lang="en-GB" sz="1300" dirty="0" smtClean="0">
                          <a:latin typeface="+mj-lt"/>
                        </a:rPr>
                        <a:t>Watchful</a:t>
                      </a:r>
                      <a:r>
                        <a:rPr lang="en-GB" sz="1300" baseline="0" dirty="0" smtClean="0">
                          <a:latin typeface="+mj-lt"/>
                        </a:rPr>
                        <a:t> waiting</a:t>
                      </a:r>
                    </a:p>
                    <a:p>
                      <a:pPr marL="171450" indent="-171450">
                        <a:buClr>
                          <a:srgbClr val="E95531"/>
                        </a:buClr>
                        <a:buFont typeface="Arial" panose="020B0604020202020204" pitchFamily="34" charset="0"/>
                        <a:buChar char="•"/>
                      </a:pPr>
                      <a:r>
                        <a:rPr lang="en-GB" sz="1300" baseline="0" dirty="0" smtClean="0">
                          <a:latin typeface="+mj-lt"/>
                        </a:rPr>
                        <a:t>Active surveillance</a:t>
                      </a:r>
                    </a:p>
                    <a:p>
                      <a:pPr marL="171450" indent="-171450">
                        <a:buClr>
                          <a:srgbClr val="E95531"/>
                        </a:buClr>
                        <a:buFont typeface="Arial" panose="020B0604020202020204" pitchFamily="34" charset="0"/>
                        <a:buChar char="•"/>
                      </a:pPr>
                      <a:r>
                        <a:rPr lang="en-GB" sz="1300" baseline="0" dirty="0" smtClean="0">
                          <a:latin typeface="+mj-lt"/>
                        </a:rPr>
                        <a:t>Radical prostatectomy</a:t>
                      </a:r>
                    </a:p>
                    <a:p>
                      <a:pPr marL="171450" indent="-171450">
                        <a:buClr>
                          <a:srgbClr val="E95531"/>
                        </a:buClr>
                        <a:buFont typeface="Arial" panose="020B0604020202020204" pitchFamily="34" charset="0"/>
                        <a:buChar char="•"/>
                      </a:pPr>
                      <a:r>
                        <a:rPr lang="en-GB" sz="1300" baseline="0" dirty="0" smtClean="0">
                          <a:latin typeface="+mj-lt"/>
                        </a:rPr>
                        <a:t>Radiotherapy</a:t>
                      </a:r>
                    </a:p>
                    <a:p>
                      <a:pPr marL="171450" indent="-171450">
                        <a:buClr>
                          <a:srgbClr val="E95531"/>
                        </a:buClr>
                        <a:buFont typeface="Arial" panose="020B0604020202020204" pitchFamily="34" charset="0"/>
                        <a:buChar char="•"/>
                      </a:pPr>
                      <a:r>
                        <a:rPr lang="en-GB" sz="1300" baseline="0" dirty="0" smtClean="0">
                          <a:latin typeface="+mj-lt"/>
                        </a:rPr>
                        <a:t>Cryosurgery, HIFU</a:t>
                      </a:r>
                      <a:endParaRPr lang="en-GB" sz="1300" baseline="0" dirty="0" smtClean="0">
                        <a:solidFill>
                          <a:srgbClr val="000000"/>
                        </a:solidFill>
                        <a:latin typeface="+mj-lt"/>
                        <a:cs typeface="Arial"/>
                      </a:endParaRPr>
                    </a:p>
                  </a:txBody>
                  <a:tcPr marL="101329" marR="101329" marT="50665" marB="50665">
                    <a:lnL>
                      <a:noFill/>
                    </a:lnL>
                    <a:lnR>
                      <a:noFill/>
                    </a:lnR>
                    <a:lnT>
                      <a:noFill/>
                    </a:lnT>
                    <a:lnB>
                      <a:noFill/>
                    </a:lnB>
                    <a:lnTlToBr w="12700" cmpd="sng">
                      <a:noFill/>
                      <a:prstDash val="solid"/>
                    </a:lnTlToBr>
                    <a:lnBlToTr w="12700" cmpd="sng">
                      <a:noFill/>
                      <a:prstDash val="solid"/>
                    </a:lnBlToTr>
                  </a:tcPr>
                </a:tc>
              </a:tr>
              <a:tr h="911963">
                <a:tc>
                  <a:txBody>
                    <a:bodyPr/>
                    <a:lstStyle/>
                    <a:p>
                      <a:r>
                        <a:rPr lang="en-GB" sz="1300" dirty="0" smtClean="0">
                          <a:latin typeface="+mj-lt"/>
                        </a:rPr>
                        <a:t>Intermediate</a:t>
                      </a:r>
                      <a:r>
                        <a:rPr lang="en-GB" sz="1300" baseline="0" dirty="0" smtClean="0">
                          <a:latin typeface="+mj-lt"/>
                        </a:rPr>
                        <a:t> </a:t>
                      </a:r>
                      <a:r>
                        <a:rPr lang="en-GB" sz="1300" dirty="0" smtClean="0">
                          <a:latin typeface="+mj-lt"/>
                        </a:rPr>
                        <a:t>risk</a:t>
                      </a:r>
                      <a:endParaRPr lang="en-GB" sz="1300" dirty="0">
                        <a:latin typeface="+mj-lt"/>
                        <a:cs typeface="Arial"/>
                      </a:endParaRPr>
                    </a:p>
                  </a:txBody>
                  <a:tcPr marL="101329" marR="101329" marT="50665" marB="50665">
                    <a:lnL>
                      <a:noFill/>
                    </a:lnL>
                    <a:lnR>
                      <a:noFill/>
                    </a:lnR>
                    <a:lnT>
                      <a:noFill/>
                    </a:lnT>
                    <a:lnB>
                      <a:noFill/>
                    </a:lnB>
                    <a:lnTlToBr w="12700" cmpd="sng">
                      <a:noFill/>
                      <a:prstDash val="solid"/>
                    </a:lnTlToBr>
                    <a:lnBlToTr w="12700" cmpd="sng">
                      <a:noFill/>
                      <a:prstDash val="solid"/>
                    </a:lnBlToTr>
                  </a:tcPr>
                </a:tc>
                <a:tc>
                  <a:txBody>
                    <a:bodyPr/>
                    <a:lstStyle/>
                    <a:p>
                      <a:pPr marL="171450" indent="-171450">
                        <a:buClr>
                          <a:srgbClr val="E95531"/>
                        </a:buClr>
                        <a:buFont typeface="Arial" panose="020B0604020202020204" pitchFamily="34" charset="0"/>
                        <a:buChar char="•"/>
                      </a:pPr>
                      <a:r>
                        <a:rPr lang="en-GB" sz="1300" dirty="0" smtClean="0">
                          <a:latin typeface="+mj-lt"/>
                        </a:rPr>
                        <a:t>Watchful</a:t>
                      </a:r>
                      <a:r>
                        <a:rPr lang="en-GB" sz="1300" baseline="0" dirty="0" smtClean="0">
                          <a:latin typeface="+mj-lt"/>
                        </a:rPr>
                        <a:t> waiting</a:t>
                      </a:r>
                    </a:p>
                    <a:p>
                      <a:pPr marL="171450" indent="-171450">
                        <a:buClr>
                          <a:srgbClr val="E95531"/>
                        </a:buClr>
                        <a:buFont typeface="Arial" panose="020B0604020202020204" pitchFamily="34" charset="0"/>
                        <a:buChar char="•"/>
                      </a:pPr>
                      <a:r>
                        <a:rPr lang="en-GB" sz="1300" baseline="0" dirty="0" smtClean="0">
                          <a:latin typeface="+mj-lt"/>
                        </a:rPr>
                        <a:t>Radical prostatectomy </a:t>
                      </a:r>
                      <a:r>
                        <a:rPr lang="en-US" sz="1300" baseline="0" dirty="0" smtClean="0">
                          <a:latin typeface="+mj-lt"/>
                        </a:rPr>
                        <a:t>(in patients with life expectancy </a:t>
                      </a:r>
                      <a:r>
                        <a:rPr lang="en-US" sz="1300" baseline="0" dirty="0" smtClean="0">
                          <a:latin typeface="+mj-lt"/>
                        </a:rPr>
                        <a:t>&gt; 10 </a:t>
                      </a:r>
                      <a:r>
                        <a:rPr lang="en-US" sz="1300" baseline="0" dirty="0" smtClean="0">
                          <a:latin typeface="+mj-lt"/>
                        </a:rPr>
                        <a:t>years)</a:t>
                      </a:r>
                      <a:endParaRPr lang="en-GB" sz="1300" baseline="0" dirty="0" smtClean="0">
                        <a:latin typeface="+mj-lt"/>
                      </a:endParaRPr>
                    </a:p>
                    <a:p>
                      <a:pPr marL="171450" indent="-171450">
                        <a:buClr>
                          <a:srgbClr val="E95531"/>
                        </a:buClr>
                        <a:buFont typeface="Arial" panose="020B0604020202020204" pitchFamily="34" charset="0"/>
                        <a:buChar char="•"/>
                      </a:pPr>
                      <a:r>
                        <a:rPr lang="en-GB" sz="1300" baseline="0" dirty="0" smtClean="0">
                          <a:latin typeface="+mj-lt"/>
                        </a:rPr>
                        <a:t>Radiotherapy (total dose 76-78 Gy in combination with short-term ADT)</a:t>
                      </a:r>
                    </a:p>
                    <a:p>
                      <a:pPr marL="171450" indent="-171450">
                        <a:buClr>
                          <a:srgbClr val="E95531"/>
                        </a:buClr>
                        <a:buFont typeface="Arial" panose="020B0604020202020204" pitchFamily="34" charset="0"/>
                        <a:buChar char="•"/>
                      </a:pPr>
                      <a:r>
                        <a:rPr lang="en-GB" sz="1300" baseline="0" dirty="0" smtClean="0">
                          <a:latin typeface="+mj-lt"/>
                        </a:rPr>
                        <a:t>Androgen suppression monotherapy (symptomatic patients only)</a:t>
                      </a:r>
                      <a:endParaRPr lang="en-GB" sz="1300" baseline="0" dirty="0" smtClean="0">
                        <a:latin typeface="+mj-lt"/>
                        <a:cs typeface="Arial"/>
                      </a:endParaRPr>
                    </a:p>
                  </a:txBody>
                  <a:tcPr marL="101329" marR="101329" marT="50665" marB="50665">
                    <a:lnL>
                      <a:noFill/>
                    </a:lnL>
                    <a:lnR>
                      <a:noFill/>
                    </a:lnR>
                    <a:lnT>
                      <a:noFill/>
                    </a:lnT>
                    <a:lnB>
                      <a:noFill/>
                    </a:lnB>
                    <a:lnTlToBr w="12700" cmpd="sng">
                      <a:noFill/>
                      <a:prstDash val="solid"/>
                    </a:lnTlToBr>
                    <a:lnBlToTr w="12700" cmpd="sng">
                      <a:noFill/>
                      <a:prstDash val="solid"/>
                    </a:lnBlToTr>
                  </a:tcPr>
                </a:tc>
              </a:tr>
              <a:tr h="1114621">
                <a:tc>
                  <a:txBody>
                    <a:bodyPr/>
                    <a:lstStyle/>
                    <a:p>
                      <a:r>
                        <a:rPr lang="en-GB" sz="1300" dirty="0" smtClean="0">
                          <a:latin typeface="+mj-lt"/>
                        </a:rPr>
                        <a:t>High</a:t>
                      </a:r>
                      <a:r>
                        <a:rPr lang="en-GB" sz="1300" baseline="0" dirty="0" smtClean="0">
                          <a:latin typeface="+mj-lt"/>
                        </a:rPr>
                        <a:t> </a:t>
                      </a:r>
                      <a:r>
                        <a:rPr lang="en-GB" sz="1300" dirty="0" smtClean="0">
                          <a:latin typeface="+mj-lt"/>
                        </a:rPr>
                        <a:t>risk</a:t>
                      </a:r>
                      <a:endParaRPr lang="en-GB" sz="1300" dirty="0">
                        <a:latin typeface="+mj-lt"/>
                        <a:cs typeface="Arial"/>
                      </a:endParaRPr>
                    </a:p>
                  </a:txBody>
                  <a:tcPr marL="101329" marR="101329" marT="50665" marB="50665">
                    <a:lnL>
                      <a:noFill/>
                    </a:lnL>
                    <a:lnR>
                      <a:noFill/>
                    </a:lnR>
                    <a:lnT>
                      <a:noFill/>
                    </a:lnT>
                    <a:lnB>
                      <a:noFill/>
                    </a:lnB>
                    <a:lnTlToBr w="12700" cmpd="sng">
                      <a:noFill/>
                      <a:prstDash val="solid"/>
                    </a:lnTlToBr>
                    <a:lnBlToTr w="12700" cmpd="sng">
                      <a:noFill/>
                      <a:prstDash val="solid"/>
                    </a:lnBlToTr>
                  </a:tcPr>
                </a:tc>
                <a:tc>
                  <a:txBody>
                    <a:bodyPr/>
                    <a:lstStyle/>
                    <a:p>
                      <a:pPr marL="171450" indent="-171450">
                        <a:buClr>
                          <a:srgbClr val="E95531"/>
                        </a:buClr>
                        <a:buFont typeface="Arial" panose="020B0604020202020204" pitchFamily="34" charset="0"/>
                        <a:buChar char="•"/>
                      </a:pPr>
                      <a:r>
                        <a:rPr lang="en-GB" sz="1300" dirty="0" smtClean="0">
                          <a:latin typeface="+mj-lt"/>
                        </a:rPr>
                        <a:t>Watchful waiting</a:t>
                      </a:r>
                    </a:p>
                    <a:p>
                      <a:pPr marL="171450" indent="-171450">
                        <a:buClr>
                          <a:srgbClr val="E95531"/>
                        </a:buClr>
                        <a:buFont typeface="Arial" panose="020B0604020202020204" pitchFamily="34" charset="0"/>
                        <a:buChar char="•"/>
                      </a:pPr>
                      <a:r>
                        <a:rPr lang="en-GB" sz="1300" dirty="0" smtClean="0">
                          <a:latin typeface="+mj-lt"/>
                        </a:rPr>
                        <a:t>Radical prostatectomy (in patients with life expectancy &gt; 10</a:t>
                      </a:r>
                      <a:r>
                        <a:rPr lang="en-GB" sz="1300" baseline="0" dirty="0" smtClean="0">
                          <a:latin typeface="+mj-lt"/>
                        </a:rPr>
                        <a:t> years)</a:t>
                      </a:r>
                      <a:endParaRPr lang="en-GB" sz="1300" dirty="0" smtClean="0">
                        <a:latin typeface="+mj-lt"/>
                      </a:endParaRPr>
                    </a:p>
                    <a:p>
                      <a:pPr marL="171450" indent="-171450">
                        <a:buClr>
                          <a:srgbClr val="E95531"/>
                        </a:buClr>
                        <a:buFont typeface="Arial" panose="020B0604020202020204" pitchFamily="34" charset="0"/>
                        <a:buChar char="•"/>
                      </a:pPr>
                      <a:r>
                        <a:rPr lang="en-GB" sz="1300" dirty="0" smtClean="0">
                          <a:latin typeface="+mj-lt"/>
                        </a:rPr>
                        <a:t>Radiotherapy </a:t>
                      </a:r>
                      <a:r>
                        <a:rPr lang="en-GB" sz="1300" baseline="0" dirty="0" smtClean="0">
                          <a:latin typeface="+mj-lt"/>
                        </a:rPr>
                        <a:t>(total dose 76-78 Gy in combination with long-term ADT)</a:t>
                      </a:r>
                      <a:endParaRPr lang="en-GB" sz="1300" dirty="0" smtClean="0">
                        <a:latin typeface="+mj-lt"/>
                      </a:endParaRPr>
                    </a:p>
                    <a:p>
                      <a:pPr marL="171450" indent="-171450">
                        <a:buClr>
                          <a:srgbClr val="E95531"/>
                        </a:buClr>
                        <a:buFont typeface="Arial" panose="020B0604020202020204" pitchFamily="34" charset="0"/>
                        <a:buChar char="•"/>
                      </a:pPr>
                      <a:r>
                        <a:rPr lang="en-GB" sz="1300" dirty="0" smtClean="0">
                          <a:latin typeface="+mj-lt"/>
                        </a:rPr>
                        <a:t>Androgen suppression (asymptomatic</a:t>
                      </a:r>
                      <a:r>
                        <a:rPr lang="en-GB" sz="1300" baseline="0" dirty="0" smtClean="0">
                          <a:latin typeface="+mj-lt"/>
                        </a:rPr>
                        <a:t> and symptomatic patients unable/unwilling to receive any form of local treatment)</a:t>
                      </a:r>
                      <a:endParaRPr lang="en-GB" sz="1300" dirty="0">
                        <a:latin typeface="+mj-lt"/>
                        <a:cs typeface="Arial"/>
                      </a:endParaRPr>
                    </a:p>
                  </a:txBody>
                  <a:tcPr marL="101329" marR="101329" marT="50665" marB="50665">
                    <a:lnL>
                      <a:noFill/>
                    </a:lnL>
                    <a:lnR>
                      <a:noFill/>
                    </a:lnR>
                    <a:lnT>
                      <a:noFill/>
                    </a:lnT>
                    <a:lnB>
                      <a:noFill/>
                    </a:lnB>
                    <a:lnTlToBr w="12700" cmpd="sng">
                      <a:noFill/>
                      <a:prstDash val="solid"/>
                    </a:lnTlToBr>
                    <a:lnBlToTr w="12700" cmpd="sng">
                      <a:noFill/>
                      <a:prstDash val="solid"/>
                    </a:lnBlToTr>
                  </a:tcPr>
                </a:tc>
              </a:tr>
              <a:tr h="773503">
                <a:tc gridSpan="2">
                  <a:txBody>
                    <a:bodyPr/>
                    <a:lstStyle/>
                    <a:p>
                      <a:pPr marL="171450" indent="-171450">
                        <a:buClr>
                          <a:srgbClr val="E95531"/>
                        </a:buClr>
                        <a:buFont typeface="Arial" panose="020B0604020202020204" pitchFamily="34" charset="0"/>
                        <a:buChar char="•"/>
                      </a:pPr>
                      <a:r>
                        <a:rPr lang="en-GB" sz="1300" dirty="0" smtClean="0">
                          <a:latin typeface="+mj-lt"/>
                        </a:rPr>
                        <a:t>Patients suitable</a:t>
                      </a:r>
                      <a:r>
                        <a:rPr lang="en-GB" sz="1300" baseline="0" dirty="0" smtClean="0">
                          <a:latin typeface="+mj-lt"/>
                        </a:rPr>
                        <a:t> for several treatment strategies must have these options discussed with them.</a:t>
                      </a:r>
                    </a:p>
                    <a:p>
                      <a:pPr marL="171450" indent="-171450">
                        <a:buClr>
                          <a:srgbClr val="E95531"/>
                        </a:buClr>
                        <a:buFont typeface="Arial" panose="020B0604020202020204" pitchFamily="34" charset="0"/>
                        <a:buChar char="•"/>
                      </a:pPr>
                      <a:r>
                        <a:rPr lang="en-GB" sz="1300" baseline="0" dirty="0" smtClean="0">
                          <a:latin typeface="+mj-lt"/>
                        </a:rPr>
                        <a:t>All surgical approaches (open, laparoscopic or robotic) are acceptable for radical prostatectomy.</a:t>
                      </a:r>
                    </a:p>
                    <a:p>
                      <a:pPr marL="171450" indent="-171450">
                        <a:buClr>
                          <a:srgbClr val="E95531"/>
                        </a:buClr>
                        <a:buFont typeface="Arial" panose="020B0604020202020204" pitchFamily="34" charset="0"/>
                        <a:buChar char="•"/>
                      </a:pPr>
                      <a:r>
                        <a:rPr lang="en-GB" sz="1300" baseline="0" dirty="0" smtClean="0">
                          <a:latin typeface="+mj-lt"/>
                        </a:rPr>
                        <a:t>EBRT should be offered in all risk groups of nonmetastatic prostate cancer.</a:t>
                      </a:r>
                      <a:endParaRPr lang="en-GB" sz="1300" dirty="0">
                        <a:latin typeface="+mj-lt"/>
                        <a:cs typeface="Arial"/>
                      </a:endParaRPr>
                    </a:p>
                  </a:txBody>
                  <a:tcPr marL="101329" marR="101329" marT="50665" marB="50665">
                    <a:lnL>
                      <a:noFill/>
                    </a:lnL>
                    <a:lnR>
                      <a:noFill/>
                    </a:lnR>
                    <a:lnT>
                      <a:noFill/>
                    </a:lnT>
                    <a:lnB>
                      <a:noFill/>
                    </a:lnB>
                    <a:lnTlToBr w="12700" cmpd="sng">
                      <a:noFill/>
                      <a:prstDash val="solid"/>
                    </a:lnTlToBr>
                    <a:lnBlToTr w="12700" cmpd="sng">
                      <a:noFill/>
                      <a:prstDash val="solid"/>
                    </a:lnBlToTr>
                  </a:tcPr>
                </a:tc>
                <a:tc hMerge="1">
                  <a:txBody>
                    <a:bodyPr/>
                    <a:lstStyle/>
                    <a:p>
                      <a:pPr marL="285750" indent="-285750">
                        <a:buFont typeface="Arial"/>
                        <a:buChar char="•"/>
                      </a:pPr>
                      <a:endParaRPr lang="en-GB" dirty="0"/>
                    </a:p>
                  </a:txBody>
                  <a:tcPr/>
                </a:tc>
              </a:tr>
            </a:tbl>
          </a:graphicData>
        </a:graphic>
      </p:graphicFrame>
    </p:spTree>
    <p:extLst>
      <p:ext uri="{BB962C8B-B14F-4D97-AF65-F5344CB8AC3E}">
        <p14:creationId xmlns:p14="http://schemas.microsoft.com/office/powerpoint/2010/main" val="352730463"/>
      </p:ext>
    </p:extLst>
  </p:cSld>
  <p:clrMapOvr>
    <a:masterClrMapping/>
  </p:clrMapOvr>
  <p:transition spd="slow">
    <p:push dir="u"/>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6525" y="288139"/>
            <a:ext cx="7366244" cy="638175"/>
          </a:xfrm>
        </p:spPr>
        <p:txBody>
          <a:bodyPr>
            <a:noAutofit/>
          </a:bodyPr>
          <a:lstStyle/>
          <a:p>
            <a:r>
              <a:rPr lang="en-GB" sz="3000" b="1" dirty="0">
                <a:solidFill>
                  <a:schemeClr val="accent2">
                    <a:lumMod val="50000"/>
                  </a:schemeClr>
                </a:solidFill>
                <a:ea typeface="+mj-ea"/>
                <a:cs typeface="+mj-cs"/>
              </a:rPr>
              <a:t>NCCN Guidelines: Locally Advanced and Metastatic Prostate Cancer</a:t>
            </a:r>
          </a:p>
        </p:txBody>
      </p:sp>
      <p:sp>
        <p:nvSpPr>
          <p:cNvPr id="7" name="TextBox 6"/>
          <p:cNvSpPr txBox="1"/>
          <p:nvPr/>
        </p:nvSpPr>
        <p:spPr>
          <a:xfrm>
            <a:off x="6638545" y="6016000"/>
            <a:ext cx="2398766" cy="246221"/>
          </a:xfrm>
          <a:prstGeom prst="rect">
            <a:avLst/>
          </a:prstGeom>
          <a:noFill/>
        </p:spPr>
        <p:txBody>
          <a:bodyPr wrap="square" rtlCol="0">
            <a:spAutoFit/>
          </a:bodyPr>
          <a:lstStyle/>
          <a:p>
            <a:r>
              <a:rPr lang="en-GB" sz="1000" dirty="0" smtClean="0">
                <a:cs typeface="Arial"/>
              </a:rPr>
              <a:t>Adapted from NCCN </a:t>
            </a:r>
            <a:r>
              <a:rPr lang="en-GB" sz="1000" dirty="0">
                <a:cs typeface="Arial"/>
              </a:rPr>
              <a:t>G</a:t>
            </a:r>
            <a:r>
              <a:rPr lang="en-GB" sz="1000" dirty="0" smtClean="0">
                <a:cs typeface="Arial"/>
              </a:rPr>
              <a:t>uidelines, 2016</a:t>
            </a:r>
            <a:r>
              <a:rPr lang="en-GB" sz="1000" baseline="30000" dirty="0" smtClean="0">
                <a:cs typeface="Arial"/>
              </a:rPr>
              <a:t>1</a:t>
            </a:r>
            <a:endParaRPr lang="en-GB" sz="1000" baseline="30000" dirty="0">
              <a:cs typeface="Arial"/>
            </a:endParaRPr>
          </a:p>
        </p:txBody>
      </p:sp>
      <p:sp>
        <p:nvSpPr>
          <p:cNvPr id="3" name="TextBox 2"/>
          <p:cNvSpPr txBox="1"/>
          <p:nvPr/>
        </p:nvSpPr>
        <p:spPr>
          <a:xfrm>
            <a:off x="88650" y="5944771"/>
            <a:ext cx="4830495" cy="461665"/>
          </a:xfrm>
          <a:prstGeom prst="rect">
            <a:avLst/>
          </a:prstGeom>
          <a:noFill/>
        </p:spPr>
        <p:txBody>
          <a:bodyPr wrap="square" rtlCol="0">
            <a:spAutoFit/>
          </a:bodyPr>
          <a:lstStyle/>
          <a:p>
            <a:r>
              <a:rPr lang="en-GB" sz="1200" dirty="0">
                <a:cs typeface="Arial"/>
              </a:rPr>
              <a:t>ADT, androgen deprivation </a:t>
            </a:r>
            <a:r>
              <a:rPr lang="en-GB" sz="1200" dirty="0" smtClean="0">
                <a:cs typeface="Arial"/>
              </a:rPr>
              <a:t>therapy; EBRT</a:t>
            </a:r>
            <a:r>
              <a:rPr lang="en-GB" sz="1200" dirty="0">
                <a:cs typeface="Arial"/>
              </a:rPr>
              <a:t>, external beam </a:t>
            </a:r>
            <a:r>
              <a:rPr lang="en-GB" sz="1200" dirty="0" smtClean="0">
                <a:cs typeface="Arial"/>
              </a:rPr>
              <a:t>radiotherapy; PLND, </a:t>
            </a:r>
            <a:r>
              <a:rPr lang="en-GB" sz="1200" dirty="0">
                <a:cs typeface="Arial"/>
              </a:rPr>
              <a:t>pelvic lymph node </a:t>
            </a:r>
            <a:r>
              <a:rPr lang="en-GB" sz="1200" dirty="0" smtClean="0">
                <a:cs typeface="Arial"/>
              </a:rPr>
              <a:t>dissection.</a:t>
            </a:r>
            <a:endParaRPr lang="en-GB" sz="1200" dirty="0">
              <a:cs typeface="Arial"/>
            </a:endParaRPr>
          </a:p>
        </p:txBody>
      </p:sp>
      <p:sp>
        <p:nvSpPr>
          <p:cNvPr id="8" name="TextBox 7"/>
          <p:cNvSpPr txBox="1"/>
          <p:nvPr/>
        </p:nvSpPr>
        <p:spPr>
          <a:xfrm>
            <a:off x="503623" y="1089153"/>
            <a:ext cx="8267807" cy="338554"/>
          </a:xfrm>
          <a:prstGeom prst="rect">
            <a:avLst/>
          </a:prstGeom>
          <a:noFill/>
        </p:spPr>
        <p:txBody>
          <a:bodyPr wrap="square" rtlCol="0">
            <a:spAutoFit/>
          </a:bodyPr>
          <a:lstStyle/>
          <a:p>
            <a:pPr algn="ctr"/>
            <a:r>
              <a:rPr lang="en-GB" sz="1600" b="1" dirty="0" smtClean="0"/>
              <a:t>Treatment strategies for prostate cancer</a:t>
            </a:r>
            <a:r>
              <a:rPr lang="en-GB" sz="1600" b="1" baseline="30000" dirty="0" smtClean="0"/>
              <a:t>1</a:t>
            </a:r>
            <a:endParaRPr lang="en-GB" sz="1600" b="1" baseline="30000" dirty="0"/>
          </a:p>
        </p:txBody>
      </p:sp>
      <p:sp>
        <p:nvSpPr>
          <p:cNvPr id="11" name="Pentagon 10"/>
          <p:cNvSpPr/>
          <p:nvPr/>
        </p:nvSpPr>
        <p:spPr>
          <a:xfrm>
            <a:off x="-43103" y="1020483"/>
            <a:ext cx="696685" cy="387508"/>
          </a:xfrm>
          <a:prstGeom prst="homePlate">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10800000" scaled="1"/>
            <a:tileRect/>
          </a:gradFill>
          <a:ln>
            <a:no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sz="1600" dirty="0"/>
          </a:p>
        </p:txBody>
      </p:sp>
      <p:sp>
        <p:nvSpPr>
          <p:cNvPr id="12" name="TextBox 11"/>
          <p:cNvSpPr txBox="1"/>
          <p:nvPr/>
        </p:nvSpPr>
        <p:spPr>
          <a:xfrm>
            <a:off x="-27384" y="1044960"/>
            <a:ext cx="564322" cy="338554"/>
          </a:xfrm>
          <a:prstGeom prst="rect">
            <a:avLst/>
          </a:prstGeom>
          <a:noFill/>
        </p:spPr>
        <p:txBody>
          <a:bodyPr wrap="none" rtlCol="0">
            <a:spAutoFit/>
          </a:bodyPr>
          <a:lstStyle/>
          <a:p>
            <a:r>
              <a:rPr lang="en-US" sz="1600" spc="-38" dirty="0" smtClean="0">
                <a:solidFill>
                  <a:srgbClr val="A7381D"/>
                </a:solidFill>
                <a:ea typeface="+mj-ea"/>
                <a:cs typeface="+mj-cs"/>
              </a:rPr>
              <a:t>7/20</a:t>
            </a:r>
            <a:endParaRPr lang="en-GB" sz="1600" spc="-38" dirty="0">
              <a:solidFill>
                <a:srgbClr val="A7381D"/>
              </a:solidFill>
              <a:ea typeface="+mj-ea"/>
              <a:cs typeface="+mj-cs"/>
            </a:endParaRPr>
          </a:p>
        </p:txBody>
      </p:sp>
      <p:sp>
        <p:nvSpPr>
          <p:cNvPr id="10" name="Text Box 139"/>
          <p:cNvSpPr txBox="1">
            <a:spLocks noChangeArrowheads="1"/>
          </p:cNvSpPr>
          <p:nvPr/>
        </p:nvSpPr>
        <p:spPr bwMode="auto">
          <a:xfrm>
            <a:off x="88650" y="6373864"/>
            <a:ext cx="730346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Lst>
        </p:spPr>
        <p:txBody>
          <a:bodyPr wrap="square" anchor="b">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marL="228600" lvl="0" indent="-228600">
              <a:buFont typeface="+mj-lt"/>
              <a:buAutoNum type="arabicPeriod"/>
              <a:defRPr/>
            </a:pPr>
            <a:r>
              <a:rPr lang="en-GB" sz="800" dirty="0" smtClean="0">
                <a:latin typeface="+mn-lt"/>
                <a:cs typeface="Arial"/>
              </a:rPr>
              <a:t>Coit DG, et al. </a:t>
            </a:r>
            <a:r>
              <a:rPr lang="en-GB" sz="800" i="1" dirty="0" smtClean="0">
                <a:latin typeface="+mn-lt"/>
                <a:cs typeface="Arial"/>
              </a:rPr>
              <a:t>J Natl Compr Canc Netw. </a:t>
            </a:r>
            <a:r>
              <a:rPr lang="en-GB" sz="800" dirty="0" smtClean="0">
                <a:latin typeface="+mn-lt"/>
                <a:cs typeface="Arial"/>
              </a:rPr>
              <a:t>2016;14(4):450-473.</a:t>
            </a:r>
            <a:endParaRPr lang="en-GB" sz="800" dirty="0">
              <a:latin typeface="+mn-lt"/>
            </a:endParaRPr>
          </a:p>
        </p:txBody>
      </p:sp>
      <p:sp>
        <p:nvSpPr>
          <p:cNvPr id="13" name="AutoShape 3"/>
          <p:cNvSpPr>
            <a:spLocks noChangeAspect="1" noChangeArrowheads="1" noTextEdit="1"/>
          </p:cNvSpPr>
          <p:nvPr/>
        </p:nvSpPr>
        <p:spPr bwMode="auto">
          <a:xfrm>
            <a:off x="88650" y="1460817"/>
            <a:ext cx="8948660" cy="45140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87" name="Group 86"/>
          <p:cNvGrpSpPr/>
          <p:nvPr/>
        </p:nvGrpSpPr>
        <p:grpSpPr>
          <a:xfrm>
            <a:off x="90238" y="1460817"/>
            <a:ext cx="8926203" cy="4467420"/>
            <a:chOff x="595313" y="1212850"/>
            <a:chExt cx="8202613" cy="4105275"/>
          </a:xfrm>
          <a:effectLst>
            <a:outerShdw blurRad="114300" dist="76200" dir="5400000" algn="ctr" rotWithShape="0">
              <a:srgbClr val="000000">
                <a:alpha val="29000"/>
              </a:srgbClr>
            </a:outerShdw>
          </a:effectLst>
        </p:grpSpPr>
        <p:sp>
          <p:nvSpPr>
            <p:cNvPr id="14" name="Rectangle 5"/>
            <p:cNvSpPr>
              <a:spLocks noChangeArrowheads="1"/>
            </p:cNvSpPr>
            <p:nvPr/>
          </p:nvSpPr>
          <p:spPr bwMode="auto">
            <a:xfrm flipH="1">
              <a:off x="601663" y="1219200"/>
              <a:ext cx="4094163" cy="344488"/>
            </a:xfrm>
            <a:prstGeom prst="round1Rect">
              <a:avLst>
                <a:gd name="adj" fmla="val 50000"/>
              </a:avLst>
            </a:prstGeom>
            <a:solidFill>
              <a:srgbClr val="E95531"/>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Rectangle 6"/>
            <p:cNvSpPr>
              <a:spLocks noChangeArrowheads="1"/>
            </p:cNvSpPr>
            <p:nvPr/>
          </p:nvSpPr>
          <p:spPr bwMode="auto">
            <a:xfrm>
              <a:off x="4695825" y="1219200"/>
              <a:ext cx="4095750" cy="344488"/>
            </a:xfrm>
            <a:prstGeom prst="round1Rect">
              <a:avLst>
                <a:gd name="adj" fmla="val 42473"/>
              </a:avLst>
            </a:prstGeom>
            <a:solidFill>
              <a:srgbClr val="E95531"/>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Rectangle 7"/>
            <p:cNvSpPr>
              <a:spLocks noChangeArrowheads="1"/>
            </p:cNvSpPr>
            <p:nvPr/>
          </p:nvSpPr>
          <p:spPr bwMode="auto">
            <a:xfrm>
              <a:off x="601663" y="1563688"/>
              <a:ext cx="4094163" cy="457200"/>
            </a:xfrm>
            <a:prstGeom prst="rect">
              <a:avLst/>
            </a:prstGeom>
            <a:solidFill>
              <a:srgbClr val="FACAC7"/>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Rectangle 8"/>
            <p:cNvSpPr>
              <a:spLocks noChangeArrowheads="1"/>
            </p:cNvSpPr>
            <p:nvPr/>
          </p:nvSpPr>
          <p:spPr bwMode="auto">
            <a:xfrm>
              <a:off x="4695825" y="1563688"/>
              <a:ext cx="4095750" cy="457200"/>
            </a:xfrm>
            <a:prstGeom prst="rect">
              <a:avLst/>
            </a:prstGeom>
            <a:solidFill>
              <a:srgbClr val="FACAC7"/>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Rectangle 9"/>
            <p:cNvSpPr>
              <a:spLocks noChangeArrowheads="1"/>
            </p:cNvSpPr>
            <p:nvPr/>
          </p:nvSpPr>
          <p:spPr bwMode="auto">
            <a:xfrm>
              <a:off x="601663" y="2020888"/>
              <a:ext cx="4094163" cy="457200"/>
            </a:xfrm>
            <a:prstGeom prst="rect">
              <a:avLst/>
            </a:prstGeom>
            <a:solidFill>
              <a:srgbClr val="ECB1C4"/>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Rectangle 10"/>
            <p:cNvSpPr>
              <a:spLocks noChangeArrowheads="1"/>
            </p:cNvSpPr>
            <p:nvPr/>
          </p:nvSpPr>
          <p:spPr bwMode="auto">
            <a:xfrm>
              <a:off x="4695825" y="2020888"/>
              <a:ext cx="4095750" cy="457200"/>
            </a:xfrm>
            <a:prstGeom prst="rect">
              <a:avLst/>
            </a:prstGeom>
            <a:solidFill>
              <a:srgbClr val="ECB1C4"/>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Rectangle 11"/>
            <p:cNvSpPr>
              <a:spLocks noChangeArrowheads="1"/>
            </p:cNvSpPr>
            <p:nvPr/>
          </p:nvSpPr>
          <p:spPr bwMode="auto">
            <a:xfrm>
              <a:off x="601663" y="2478088"/>
              <a:ext cx="4094163" cy="457200"/>
            </a:xfrm>
            <a:prstGeom prst="rect">
              <a:avLst/>
            </a:prstGeom>
            <a:solidFill>
              <a:srgbClr val="FACAC7"/>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Rectangle 12"/>
            <p:cNvSpPr>
              <a:spLocks noChangeArrowheads="1"/>
            </p:cNvSpPr>
            <p:nvPr/>
          </p:nvSpPr>
          <p:spPr bwMode="auto">
            <a:xfrm>
              <a:off x="4695825" y="2478088"/>
              <a:ext cx="4095750" cy="457200"/>
            </a:xfrm>
            <a:prstGeom prst="rect">
              <a:avLst/>
            </a:prstGeom>
            <a:solidFill>
              <a:srgbClr val="FACAC7"/>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Rectangle 13"/>
            <p:cNvSpPr>
              <a:spLocks noChangeArrowheads="1"/>
            </p:cNvSpPr>
            <p:nvPr/>
          </p:nvSpPr>
          <p:spPr bwMode="auto">
            <a:xfrm flipH="1" flipV="1">
              <a:off x="601663" y="2935288"/>
              <a:ext cx="4094163" cy="2376488"/>
            </a:xfrm>
            <a:prstGeom prst="round1Rect">
              <a:avLst>
                <a:gd name="adj" fmla="val 8651"/>
              </a:avLst>
            </a:prstGeom>
            <a:solidFill>
              <a:srgbClr val="ECB1C4"/>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Rectangle 14"/>
            <p:cNvSpPr>
              <a:spLocks noChangeArrowheads="1"/>
            </p:cNvSpPr>
            <p:nvPr/>
          </p:nvSpPr>
          <p:spPr bwMode="auto">
            <a:xfrm>
              <a:off x="4695825" y="2935288"/>
              <a:ext cx="4095750" cy="1371600"/>
            </a:xfrm>
            <a:prstGeom prst="rect">
              <a:avLst/>
            </a:prstGeom>
            <a:solidFill>
              <a:srgbClr val="ECB1C4"/>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Rectangle 15"/>
            <p:cNvSpPr>
              <a:spLocks noChangeArrowheads="1"/>
            </p:cNvSpPr>
            <p:nvPr/>
          </p:nvSpPr>
          <p:spPr bwMode="auto">
            <a:xfrm flipV="1">
              <a:off x="4695825" y="4306888"/>
              <a:ext cx="4095750" cy="1004888"/>
            </a:xfrm>
            <a:prstGeom prst="round1Rect">
              <a:avLst>
                <a:gd name="adj" fmla="val 20458"/>
              </a:avLst>
            </a:prstGeom>
            <a:solidFill>
              <a:srgbClr val="FACAC7"/>
            </a:solidFill>
            <a:ln>
              <a:noFill/>
            </a:ln>
          </p:spPr>
          <p:txBody>
            <a:bodyPr vert="horz" wrap="square" lIns="91440" tIns="45720" rIns="91440" bIns="45720" numCol="1" anchor="t" anchorCtr="0" compatLnSpc="1">
              <a:prstTxWarp prst="textNoShape">
                <a:avLst/>
              </a:prstTxWarp>
            </a:bodyPr>
            <a:lstStyle/>
            <a:p>
              <a:endParaRPr lang="en-US"/>
            </a:p>
          </p:txBody>
        </p:sp>
        <p:sp>
          <p:nvSpPr>
            <p:cNvPr id="25" name="Line 16"/>
            <p:cNvSpPr>
              <a:spLocks noChangeShapeType="1"/>
            </p:cNvSpPr>
            <p:nvPr/>
          </p:nvSpPr>
          <p:spPr bwMode="auto">
            <a:xfrm>
              <a:off x="4695825" y="1212850"/>
              <a:ext cx="0" cy="4105275"/>
            </a:xfrm>
            <a:prstGeom prst="line">
              <a:avLst/>
            </a:prstGeom>
            <a:noFill/>
            <a:ln w="12700">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Line 17"/>
            <p:cNvSpPr>
              <a:spLocks noChangeShapeType="1"/>
            </p:cNvSpPr>
            <p:nvPr/>
          </p:nvSpPr>
          <p:spPr bwMode="auto">
            <a:xfrm>
              <a:off x="595313" y="1563688"/>
              <a:ext cx="8202613" cy="0"/>
            </a:xfrm>
            <a:prstGeom prst="line">
              <a:avLst/>
            </a:prstGeom>
            <a:noFill/>
            <a:ln w="12700">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Line 18"/>
            <p:cNvSpPr>
              <a:spLocks noChangeShapeType="1"/>
            </p:cNvSpPr>
            <p:nvPr/>
          </p:nvSpPr>
          <p:spPr bwMode="auto">
            <a:xfrm>
              <a:off x="595313" y="2020888"/>
              <a:ext cx="8202613" cy="0"/>
            </a:xfrm>
            <a:prstGeom prst="line">
              <a:avLst/>
            </a:prstGeom>
            <a:noFill/>
            <a:ln w="12700">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Line 19"/>
            <p:cNvSpPr>
              <a:spLocks noChangeShapeType="1"/>
            </p:cNvSpPr>
            <p:nvPr/>
          </p:nvSpPr>
          <p:spPr bwMode="auto">
            <a:xfrm>
              <a:off x="595313" y="2478088"/>
              <a:ext cx="8202613" cy="0"/>
            </a:xfrm>
            <a:prstGeom prst="line">
              <a:avLst/>
            </a:prstGeom>
            <a:noFill/>
            <a:ln w="12700">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Line 20"/>
            <p:cNvSpPr>
              <a:spLocks noChangeShapeType="1"/>
            </p:cNvSpPr>
            <p:nvPr/>
          </p:nvSpPr>
          <p:spPr bwMode="auto">
            <a:xfrm>
              <a:off x="595313" y="2935288"/>
              <a:ext cx="8202613" cy="0"/>
            </a:xfrm>
            <a:prstGeom prst="line">
              <a:avLst/>
            </a:prstGeom>
            <a:noFill/>
            <a:ln w="12700">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Line 21"/>
            <p:cNvSpPr>
              <a:spLocks noChangeShapeType="1"/>
            </p:cNvSpPr>
            <p:nvPr/>
          </p:nvSpPr>
          <p:spPr bwMode="auto">
            <a:xfrm>
              <a:off x="4689475" y="4306888"/>
              <a:ext cx="4108450" cy="0"/>
            </a:xfrm>
            <a:prstGeom prst="line">
              <a:avLst/>
            </a:prstGeom>
            <a:noFill/>
            <a:ln w="12700">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graphicFrame>
        <p:nvGraphicFramePr>
          <p:cNvPr id="88" name="Content Placeholder 5"/>
          <p:cNvGraphicFramePr>
            <a:graphicFrameLocks noGrp="1"/>
          </p:cNvGraphicFramePr>
          <p:nvPr>
            <p:ph idx="1"/>
            <p:extLst>
              <p:ext uri="{D42A27DB-BD31-4B8C-83A1-F6EECF244321}">
                <p14:modId xmlns:p14="http://schemas.microsoft.com/office/powerpoint/2010/main" val="2137628959"/>
              </p:ext>
            </p:extLst>
          </p:nvPr>
        </p:nvGraphicFramePr>
        <p:xfrm>
          <a:off x="104522" y="1483416"/>
          <a:ext cx="8896370" cy="4498030"/>
        </p:xfrm>
        <a:graphic>
          <a:graphicData uri="http://schemas.openxmlformats.org/drawingml/2006/table">
            <a:tbl>
              <a:tblPr firstRow="1" bandRow="1">
                <a:tableStyleId>{2D5ABB26-0587-4C30-8999-92F81FD0307C}</a:tableStyleId>
              </a:tblPr>
              <a:tblGrid>
                <a:gridCol w="4448185"/>
                <a:gridCol w="4448185"/>
              </a:tblGrid>
              <a:tr h="224977">
                <a:tc>
                  <a:txBody>
                    <a:bodyPr/>
                    <a:lstStyle/>
                    <a:p>
                      <a:r>
                        <a:rPr lang="en-GB" sz="1400" b="1" dirty="0" smtClean="0">
                          <a:solidFill>
                            <a:schemeClr val="bg1"/>
                          </a:solidFill>
                          <a:latin typeface="+mj-lt"/>
                        </a:rPr>
                        <a:t>Disease state</a:t>
                      </a:r>
                      <a:endParaRPr lang="en-GB" sz="1400" b="1" dirty="0">
                        <a:solidFill>
                          <a:schemeClr val="bg1"/>
                        </a:solidFill>
                        <a:latin typeface="+mj-lt"/>
                        <a:cs typeface="Arial"/>
                      </a:endParaRPr>
                    </a:p>
                  </a:txBody>
                  <a:tcPr marL="99506" marR="99506" marT="49753" marB="49753">
                    <a:lnL>
                      <a:noFill/>
                    </a:lnL>
                    <a:lnR>
                      <a:noFill/>
                    </a:lnR>
                    <a:lnT>
                      <a:noFill/>
                    </a:lnT>
                    <a:lnB>
                      <a:noFill/>
                    </a:lnB>
                    <a:lnTlToBr w="12700" cmpd="sng">
                      <a:noFill/>
                      <a:prstDash val="solid"/>
                    </a:lnTlToBr>
                    <a:lnBlToTr w="12700" cmpd="sng">
                      <a:noFill/>
                      <a:prstDash val="solid"/>
                    </a:lnBlToTr>
                  </a:tcPr>
                </a:tc>
                <a:tc>
                  <a:txBody>
                    <a:bodyPr/>
                    <a:lstStyle/>
                    <a:p>
                      <a:r>
                        <a:rPr lang="en-GB" sz="1400" b="1" dirty="0" smtClean="0">
                          <a:solidFill>
                            <a:schemeClr val="bg1"/>
                          </a:solidFill>
                          <a:latin typeface="+mj-lt"/>
                        </a:rPr>
                        <a:t>Treatment </a:t>
                      </a:r>
                      <a:r>
                        <a:rPr lang="en-GB" sz="1400" b="1" kern="1200" dirty="0" smtClean="0">
                          <a:solidFill>
                            <a:schemeClr val="bg1"/>
                          </a:solidFill>
                          <a:latin typeface="+mj-lt"/>
                        </a:rPr>
                        <a:t>strategies</a:t>
                      </a:r>
                      <a:endParaRPr lang="en-GB" sz="1400" b="1" dirty="0">
                        <a:solidFill>
                          <a:schemeClr val="bg1"/>
                        </a:solidFill>
                        <a:latin typeface="+mj-lt"/>
                        <a:cs typeface="Arial"/>
                      </a:endParaRPr>
                    </a:p>
                  </a:txBody>
                  <a:tcPr marL="99506" marR="99506" marT="49753" marB="49753">
                    <a:lnL>
                      <a:noFill/>
                    </a:lnL>
                    <a:lnR>
                      <a:noFill/>
                    </a:lnR>
                    <a:lnT>
                      <a:noFill/>
                    </a:lnT>
                    <a:lnB>
                      <a:noFill/>
                    </a:lnB>
                    <a:lnTlToBr w="12700" cmpd="sng">
                      <a:noFill/>
                      <a:prstDash val="solid"/>
                    </a:lnTlToBr>
                    <a:lnBlToTr w="12700" cmpd="sng">
                      <a:noFill/>
                      <a:prstDash val="solid"/>
                    </a:lnBlToTr>
                  </a:tcPr>
                </a:tc>
              </a:tr>
              <a:tr h="378402">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GB" sz="1400" dirty="0" smtClean="0">
                          <a:latin typeface="+mj-lt"/>
                        </a:rPr>
                        <a:t>Locally advanced disease treatment (any T, N1, M0)</a:t>
                      </a:r>
                    </a:p>
                    <a:p>
                      <a:endParaRPr lang="en-GB" sz="1400" dirty="0">
                        <a:latin typeface="+mj-lt"/>
                        <a:cs typeface="Arial"/>
                      </a:endParaRPr>
                    </a:p>
                  </a:txBody>
                  <a:tcPr marL="99506" marR="99506" marT="49753" marB="49753">
                    <a:lnL>
                      <a:noFill/>
                    </a:lnL>
                    <a:lnR>
                      <a:noFill/>
                    </a:lnR>
                    <a:lnT>
                      <a:noFill/>
                    </a:lnT>
                    <a:lnB>
                      <a:noFill/>
                    </a:lnB>
                    <a:lnTlToBr w="12700" cmpd="sng">
                      <a:noFill/>
                      <a:prstDash val="solid"/>
                    </a:lnTlToBr>
                    <a:lnBlToTr w="12700" cmpd="sng">
                      <a:noFill/>
                      <a:prstDash val="solid"/>
                    </a:lnBlToTr>
                  </a:tcPr>
                </a:tc>
                <a:tc>
                  <a:txBody>
                    <a:bodyPr/>
                    <a:lstStyle/>
                    <a:p>
                      <a:pPr marL="171450" indent="-171450">
                        <a:buClr>
                          <a:srgbClr val="E95531"/>
                        </a:buClr>
                        <a:buFont typeface="Arial" panose="020B0604020202020204" pitchFamily="34" charset="0"/>
                        <a:buChar char="•"/>
                      </a:pPr>
                      <a:r>
                        <a:rPr lang="en-GB" sz="1400" dirty="0" smtClean="0">
                          <a:latin typeface="+mj-lt"/>
                        </a:rPr>
                        <a:t>EBRT +</a:t>
                      </a:r>
                      <a:r>
                        <a:rPr lang="en-GB" sz="1400" baseline="0" dirty="0" smtClean="0">
                          <a:latin typeface="+mj-lt"/>
                        </a:rPr>
                        <a:t> </a:t>
                      </a:r>
                      <a:r>
                        <a:rPr lang="en-GB" sz="1400" dirty="0" smtClean="0">
                          <a:latin typeface="+mj-lt"/>
                        </a:rPr>
                        <a:t>ADT</a:t>
                      </a:r>
                    </a:p>
                    <a:p>
                      <a:pPr marL="171450" indent="-171450">
                        <a:buClr>
                          <a:srgbClr val="E95531"/>
                        </a:buClr>
                        <a:buFont typeface="Arial" panose="020B0604020202020204" pitchFamily="34" charset="0"/>
                        <a:buChar char="•"/>
                      </a:pPr>
                      <a:r>
                        <a:rPr lang="en-GB" sz="1400" dirty="0" smtClean="0">
                          <a:latin typeface="+mj-lt"/>
                        </a:rPr>
                        <a:t>ADT</a:t>
                      </a:r>
                      <a:endParaRPr lang="en-GB" sz="1400" dirty="0">
                        <a:latin typeface="+mj-lt"/>
                        <a:cs typeface="Arial"/>
                      </a:endParaRPr>
                    </a:p>
                  </a:txBody>
                  <a:tcPr marL="99506" marR="99506" marT="49753" marB="49753">
                    <a:lnL>
                      <a:noFill/>
                    </a:lnL>
                    <a:lnR>
                      <a:noFill/>
                    </a:lnR>
                    <a:lnT>
                      <a:noFill/>
                    </a:lnT>
                    <a:lnB>
                      <a:noFill/>
                    </a:lnB>
                    <a:lnTlToBr w="12700" cmpd="sng">
                      <a:noFill/>
                      <a:prstDash val="solid"/>
                    </a:lnTlToBr>
                    <a:lnBlToTr w="12700" cmpd="sng">
                      <a:noFill/>
                      <a:prstDash val="solid"/>
                    </a:lnBlToTr>
                  </a:tcPr>
                </a:tc>
              </a:tr>
              <a:tr h="378402">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GB" sz="1400" dirty="0" smtClean="0">
                          <a:latin typeface="+mj-lt"/>
                        </a:rPr>
                        <a:t>Metastatic</a:t>
                      </a:r>
                      <a:r>
                        <a:rPr lang="en-GB" sz="1400" baseline="0" dirty="0" smtClean="0">
                          <a:latin typeface="+mj-lt"/>
                        </a:rPr>
                        <a:t> disease treatment (any T, N, M1)</a:t>
                      </a:r>
                      <a:endParaRPr lang="en-GB" sz="1400" baseline="30000" dirty="0" smtClean="0">
                        <a:latin typeface="+mj-lt"/>
                      </a:endParaRPr>
                    </a:p>
                    <a:p>
                      <a:endParaRPr lang="en-GB" sz="1400" b="0" dirty="0">
                        <a:solidFill>
                          <a:schemeClr val="tx1"/>
                        </a:solidFill>
                        <a:latin typeface="+mj-lt"/>
                        <a:cs typeface="Arial"/>
                      </a:endParaRPr>
                    </a:p>
                  </a:txBody>
                  <a:tcPr marL="99506" marR="99506" marT="49753" marB="49753">
                    <a:lnL>
                      <a:noFill/>
                    </a:lnL>
                    <a:lnR>
                      <a:noFill/>
                    </a:lnR>
                    <a:lnT>
                      <a:noFill/>
                    </a:lnT>
                    <a:lnB>
                      <a:noFill/>
                    </a:lnB>
                    <a:lnTlToBr w="12700" cmpd="sng">
                      <a:noFill/>
                      <a:prstDash val="solid"/>
                    </a:lnTlToBr>
                    <a:lnBlToTr w="12700" cmpd="sng">
                      <a:noFill/>
                      <a:prstDash val="solid"/>
                    </a:lnBlToTr>
                  </a:tcPr>
                </a:tc>
                <a:tc>
                  <a:txBody>
                    <a:bodyPr/>
                    <a:lstStyle/>
                    <a:p>
                      <a:pPr marL="171450" marR="0" indent="-171450" algn="l" defTabSz="685800" rtl="0" eaLnBrk="1" fontAlgn="auto" latinLnBrk="0" hangingPunct="1">
                        <a:lnSpc>
                          <a:spcPct val="100000"/>
                        </a:lnSpc>
                        <a:spcBef>
                          <a:spcPts val="0"/>
                        </a:spcBef>
                        <a:spcAft>
                          <a:spcPts val="0"/>
                        </a:spcAft>
                        <a:buClr>
                          <a:srgbClr val="E95531"/>
                        </a:buClr>
                        <a:buSzTx/>
                        <a:buFont typeface="Arial" panose="020B0604020202020204" pitchFamily="34" charset="0"/>
                        <a:buChar char="•"/>
                        <a:tabLst/>
                        <a:defRPr/>
                      </a:pPr>
                      <a:r>
                        <a:rPr lang="en-GB" sz="1400" dirty="0" smtClean="0">
                          <a:latin typeface="+mj-lt"/>
                        </a:rPr>
                        <a:t>ADT (gold standard)</a:t>
                      </a:r>
                    </a:p>
                    <a:p>
                      <a:pPr marL="171450" indent="-171450">
                        <a:buClr>
                          <a:srgbClr val="E95531"/>
                        </a:buClr>
                        <a:buFont typeface="Arial" panose="020B0604020202020204" pitchFamily="34" charset="0"/>
                        <a:buChar char="•"/>
                      </a:pPr>
                      <a:endParaRPr lang="en-GB" sz="1400" dirty="0">
                        <a:latin typeface="+mj-lt"/>
                        <a:cs typeface="Arial"/>
                      </a:endParaRPr>
                    </a:p>
                  </a:txBody>
                  <a:tcPr marL="99506" marR="99506" marT="49753" marB="49753">
                    <a:lnL>
                      <a:noFill/>
                    </a:lnL>
                    <a:lnR>
                      <a:noFill/>
                    </a:lnR>
                    <a:lnT>
                      <a:noFill/>
                    </a:lnT>
                    <a:lnB>
                      <a:noFill/>
                    </a:lnB>
                    <a:lnTlToBr w="12700" cmpd="sng">
                      <a:noFill/>
                      <a:prstDash val="solid"/>
                    </a:lnTlToBr>
                    <a:lnBlToTr w="12700" cmpd="sng">
                      <a:noFill/>
                      <a:prstDash val="solid"/>
                    </a:lnBlToTr>
                  </a:tcPr>
                </a:tc>
              </a:tr>
              <a:tr h="378402">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GB" sz="1400" dirty="0" smtClean="0">
                          <a:latin typeface="+mj-lt"/>
                        </a:rPr>
                        <a:t>Radical prostatectomy biochemical failure</a:t>
                      </a:r>
                    </a:p>
                    <a:p>
                      <a:endParaRPr lang="en-GB" sz="1400" b="0" dirty="0" smtClean="0">
                        <a:solidFill>
                          <a:schemeClr val="tx1"/>
                        </a:solidFill>
                        <a:latin typeface="+mj-lt"/>
                        <a:cs typeface="Arial"/>
                      </a:endParaRPr>
                    </a:p>
                  </a:txBody>
                  <a:tcPr marL="99506" marR="99506" marT="49753" marB="49753">
                    <a:lnL>
                      <a:noFill/>
                    </a:lnL>
                    <a:lnR>
                      <a:noFill/>
                    </a:lnR>
                    <a:lnT>
                      <a:noFill/>
                    </a:lnT>
                    <a:lnB>
                      <a:noFill/>
                    </a:lnB>
                    <a:lnTlToBr w="12700" cmpd="sng">
                      <a:noFill/>
                      <a:prstDash val="solid"/>
                    </a:lnTlToBr>
                    <a:lnBlToTr w="12700" cmpd="sng">
                      <a:noFill/>
                      <a:prstDash val="solid"/>
                    </a:lnBlToTr>
                  </a:tcPr>
                </a:tc>
                <a:tc>
                  <a:txBody>
                    <a:bodyPr/>
                    <a:lstStyle/>
                    <a:p>
                      <a:pPr marL="171450" marR="0" indent="-171450" algn="l" defTabSz="685800" rtl="0" eaLnBrk="1" fontAlgn="auto" latinLnBrk="0" hangingPunct="1">
                        <a:lnSpc>
                          <a:spcPct val="100000"/>
                        </a:lnSpc>
                        <a:spcBef>
                          <a:spcPts val="0"/>
                        </a:spcBef>
                        <a:spcAft>
                          <a:spcPts val="0"/>
                        </a:spcAft>
                        <a:buClr>
                          <a:srgbClr val="E95531"/>
                        </a:buClr>
                        <a:buSzTx/>
                        <a:buFont typeface="Arial" panose="020B0604020202020204" pitchFamily="34" charset="0"/>
                        <a:buChar char="•"/>
                        <a:tabLst/>
                        <a:defRPr/>
                      </a:pPr>
                      <a:r>
                        <a:rPr lang="en-GB" sz="1400" dirty="0" smtClean="0">
                          <a:latin typeface="+mj-lt"/>
                        </a:rPr>
                        <a:t>EBRT ± ADT</a:t>
                      </a:r>
                    </a:p>
                    <a:p>
                      <a:pPr marL="171450" marR="0" indent="-171450" algn="l" defTabSz="685800" rtl="0" eaLnBrk="1" fontAlgn="auto" latinLnBrk="0" hangingPunct="1">
                        <a:lnSpc>
                          <a:spcPct val="100000"/>
                        </a:lnSpc>
                        <a:spcBef>
                          <a:spcPts val="0"/>
                        </a:spcBef>
                        <a:spcAft>
                          <a:spcPts val="0"/>
                        </a:spcAft>
                        <a:buClr>
                          <a:srgbClr val="E95531"/>
                        </a:buClr>
                        <a:buSzTx/>
                        <a:buFont typeface="Arial" panose="020B0604020202020204" pitchFamily="34" charset="0"/>
                        <a:buChar char="•"/>
                        <a:tabLst/>
                        <a:defRPr/>
                      </a:pPr>
                      <a:r>
                        <a:rPr lang="en-GB" sz="1400" dirty="0" smtClean="0">
                          <a:latin typeface="+mj-lt"/>
                        </a:rPr>
                        <a:t>Observation</a:t>
                      </a:r>
                      <a:endParaRPr lang="en-GB" sz="1400" dirty="0" smtClean="0">
                        <a:latin typeface="+mj-lt"/>
                        <a:cs typeface="Arial"/>
                      </a:endParaRPr>
                    </a:p>
                  </a:txBody>
                  <a:tcPr marL="99506" marR="99506" marT="49753" marB="49753">
                    <a:lnL>
                      <a:noFill/>
                    </a:lnL>
                    <a:lnR>
                      <a:noFill/>
                    </a:lnR>
                    <a:lnT>
                      <a:noFill/>
                    </a:lnT>
                    <a:lnB>
                      <a:noFill/>
                    </a:lnB>
                    <a:lnTlToBr w="12700" cmpd="sng">
                      <a:noFill/>
                      <a:prstDash val="solid"/>
                    </a:lnTlToBr>
                    <a:lnBlToTr w="12700" cmpd="sng">
                      <a:noFill/>
                      <a:prstDash val="solid"/>
                    </a:lnBlToTr>
                  </a:tcPr>
                </a:tc>
              </a:tr>
              <a:tr h="1019240">
                <a:tc rowSpan="2">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GB" sz="1400" dirty="0" smtClean="0">
                          <a:latin typeface="+mj-lt"/>
                        </a:rPr>
                        <a:t>Radiation therapy</a:t>
                      </a:r>
                      <a:r>
                        <a:rPr lang="en-GB" sz="1400" baseline="0" dirty="0" smtClean="0">
                          <a:latin typeface="+mj-lt"/>
                        </a:rPr>
                        <a:t> recurrence</a:t>
                      </a:r>
                      <a:endParaRPr lang="en-GB" sz="1400" dirty="0" smtClean="0">
                        <a:latin typeface="+mj-lt"/>
                      </a:endParaRPr>
                    </a:p>
                    <a:p>
                      <a:endParaRPr lang="en-GB" sz="1400" b="0" dirty="0">
                        <a:solidFill>
                          <a:schemeClr val="tx1"/>
                        </a:solidFill>
                        <a:latin typeface="+mj-lt"/>
                        <a:cs typeface="Arial"/>
                      </a:endParaRPr>
                    </a:p>
                  </a:txBody>
                  <a:tcPr marL="99506" marR="99506" marT="49753" marB="49753">
                    <a:lnL>
                      <a:noFill/>
                    </a:lnL>
                    <a:lnR>
                      <a:noFill/>
                    </a:lnR>
                    <a:lnT>
                      <a:noFill/>
                    </a:lnT>
                    <a:lnB>
                      <a:noFill/>
                    </a:lnB>
                    <a:lnTlToBr w="12700" cmpd="sng">
                      <a:noFill/>
                      <a:prstDash val="solid"/>
                    </a:lnTlToBr>
                    <a:lnBlToTr w="12700" cmpd="sng">
                      <a:noFill/>
                      <a:prstDash val="solid"/>
                    </a:lnBlToTr>
                  </a:tcPr>
                </a:tc>
                <a:tc>
                  <a:txBody>
                    <a:bodyPr/>
                    <a:lstStyle/>
                    <a:p>
                      <a:pPr marL="171450" marR="0" indent="-171450" algn="l" defTabSz="685800" rtl="0" eaLnBrk="1" fontAlgn="auto" latinLnBrk="0" hangingPunct="1">
                        <a:lnSpc>
                          <a:spcPct val="100000"/>
                        </a:lnSpc>
                        <a:spcBef>
                          <a:spcPts val="0"/>
                        </a:spcBef>
                        <a:spcAft>
                          <a:spcPts val="0"/>
                        </a:spcAft>
                        <a:buClr>
                          <a:srgbClr val="E95531"/>
                        </a:buClr>
                        <a:buSzTx/>
                        <a:buFont typeface="Arial" panose="020B0604020202020204" pitchFamily="34" charset="0"/>
                        <a:buChar char="•"/>
                        <a:tabLst/>
                        <a:defRPr/>
                      </a:pPr>
                      <a:r>
                        <a:rPr lang="en-GB" sz="1350" b="1" dirty="0" smtClean="0">
                          <a:latin typeface="+mj-lt"/>
                        </a:rPr>
                        <a:t>First-line</a:t>
                      </a:r>
                    </a:p>
                    <a:p>
                      <a:pPr marL="365760" indent="-171450">
                        <a:buClr>
                          <a:srgbClr val="E95531"/>
                        </a:buClr>
                        <a:buFont typeface="Calibri Light" panose="020F0302020204030204" pitchFamily="34" charset="0"/>
                        <a:buChar char="–"/>
                      </a:pPr>
                      <a:r>
                        <a:rPr lang="en-GB" sz="1350" dirty="0" smtClean="0">
                          <a:latin typeface="+mj-lt"/>
                        </a:rPr>
                        <a:t>Radical prostatectomy</a:t>
                      </a:r>
                      <a:r>
                        <a:rPr lang="en-GB" sz="1350" baseline="0" dirty="0" smtClean="0">
                          <a:latin typeface="+mj-lt"/>
                        </a:rPr>
                        <a:t> + PLND</a:t>
                      </a:r>
                    </a:p>
                    <a:p>
                      <a:pPr marL="365760" indent="-171450">
                        <a:buClr>
                          <a:srgbClr val="E95531"/>
                        </a:buClr>
                        <a:buFont typeface="Calibri Light" panose="020F0302020204030204" pitchFamily="34" charset="0"/>
                        <a:buChar char="–"/>
                      </a:pPr>
                      <a:r>
                        <a:rPr lang="en-GB" sz="1350" baseline="0" dirty="0" smtClean="0">
                          <a:latin typeface="+mj-lt"/>
                        </a:rPr>
                        <a:t>Cryosurgery</a:t>
                      </a:r>
                    </a:p>
                    <a:p>
                      <a:pPr marL="365760" indent="-171450">
                        <a:buClr>
                          <a:srgbClr val="E95531"/>
                        </a:buClr>
                        <a:buFont typeface="Calibri Light" panose="020F0302020204030204" pitchFamily="34" charset="0"/>
                        <a:buChar char="–"/>
                      </a:pPr>
                      <a:r>
                        <a:rPr lang="en-GB" sz="1350" baseline="0" dirty="0" smtClean="0">
                          <a:latin typeface="+mj-lt"/>
                        </a:rPr>
                        <a:t>Brachytherapy</a:t>
                      </a:r>
                    </a:p>
                    <a:p>
                      <a:pPr marL="365760" indent="-171450">
                        <a:buClr>
                          <a:srgbClr val="E95531"/>
                        </a:buClr>
                        <a:buFont typeface="Calibri Light" panose="020F0302020204030204" pitchFamily="34" charset="0"/>
                        <a:buChar char="–"/>
                      </a:pPr>
                      <a:r>
                        <a:rPr lang="en-GB" sz="1350" baseline="0" dirty="0" smtClean="0">
                          <a:latin typeface="+mj-lt"/>
                        </a:rPr>
                        <a:t>Observation</a:t>
                      </a:r>
                    </a:p>
                    <a:p>
                      <a:pPr marL="365760" indent="-171450">
                        <a:buClr>
                          <a:srgbClr val="E95531"/>
                        </a:buClr>
                        <a:buFont typeface="Calibri Light" panose="020F0302020204030204" pitchFamily="34" charset="0"/>
                        <a:buChar char="–"/>
                      </a:pPr>
                      <a:r>
                        <a:rPr lang="en-GB" sz="1350" baseline="0" dirty="0" smtClean="0">
                          <a:latin typeface="+mj-lt"/>
                        </a:rPr>
                        <a:t>ADT</a:t>
                      </a:r>
                    </a:p>
                    <a:p>
                      <a:pPr marL="365760" indent="-171450">
                        <a:buClr>
                          <a:srgbClr val="E95531"/>
                        </a:buClr>
                        <a:buFont typeface="Calibri Light" panose="020F0302020204030204" pitchFamily="34" charset="0"/>
                        <a:buChar char="–"/>
                      </a:pPr>
                      <a:r>
                        <a:rPr lang="en-GB" sz="1350" baseline="0" dirty="0" smtClean="0">
                          <a:latin typeface="+mj-lt"/>
                        </a:rPr>
                        <a:t>Clinical trial</a:t>
                      </a:r>
                      <a:endParaRPr lang="en-GB" sz="1350" dirty="0" smtClean="0">
                        <a:latin typeface="+mj-lt"/>
                        <a:cs typeface="Arial"/>
                      </a:endParaRPr>
                    </a:p>
                  </a:txBody>
                  <a:tcPr marL="99506" marR="99506" marT="0" marB="49753">
                    <a:lnL>
                      <a:noFill/>
                    </a:lnL>
                    <a:lnR>
                      <a:noFill/>
                    </a:lnR>
                    <a:lnT>
                      <a:noFill/>
                    </a:lnT>
                    <a:lnB>
                      <a:noFill/>
                    </a:lnB>
                    <a:lnTlToBr w="12700" cmpd="sng">
                      <a:noFill/>
                      <a:prstDash val="solid"/>
                    </a:lnTlToBr>
                    <a:lnBlToTr w="12700" cmpd="sng">
                      <a:noFill/>
                      <a:prstDash val="solid"/>
                    </a:lnBlToTr>
                  </a:tcPr>
                </a:tc>
              </a:tr>
              <a:tr h="838674">
                <a:tc vMerge="1">
                  <a:txBody>
                    <a:bodyPr/>
                    <a:lstStyle/>
                    <a:p>
                      <a:endParaRPr lang="en-GB" sz="1200" dirty="0">
                        <a:latin typeface="+mn-lt"/>
                        <a:cs typeface="Arial"/>
                      </a:endParaRPr>
                    </a:p>
                  </a:txBody>
                  <a:tcPr/>
                </a:tc>
                <a:tc>
                  <a:txBody>
                    <a:bodyPr/>
                    <a:lstStyle/>
                    <a:p>
                      <a:pPr marL="171450" indent="-171450">
                        <a:buClr>
                          <a:srgbClr val="E95531"/>
                        </a:buClr>
                        <a:buFont typeface="Arial" panose="020B0604020202020204" pitchFamily="34" charset="0"/>
                        <a:buChar char="•"/>
                      </a:pPr>
                      <a:r>
                        <a:rPr lang="en-GB" sz="1400" b="1" dirty="0" smtClean="0">
                          <a:latin typeface="+mj-lt"/>
                        </a:rPr>
                        <a:t>Second-line</a:t>
                      </a:r>
                    </a:p>
                    <a:p>
                      <a:pPr marL="365760" indent="-171450">
                        <a:buClr>
                          <a:srgbClr val="E95531"/>
                        </a:buClr>
                        <a:buFont typeface="Calibri Light" panose="020F0302020204030204" pitchFamily="34" charset="0"/>
                        <a:buChar char="–"/>
                      </a:pPr>
                      <a:r>
                        <a:rPr lang="en-GB" sz="1400" dirty="0" smtClean="0">
                          <a:latin typeface="+mj-lt"/>
                        </a:rPr>
                        <a:t>Cisplatin/etoposide</a:t>
                      </a:r>
                    </a:p>
                    <a:p>
                      <a:pPr marL="365760" indent="-171450">
                        <a:buClr>
                          <a:srgbClr val="E95531"/>
                        </a:buClr>
                        <a:buFont typeface="Calibri Light" panose="020F0302020204030204" pitchFamily="34" charset="0"/>
                        <a:buChar char="–"/>
                      </a:pPr>
                      <a:r>
                        <a:rPr lang="en-GB" sz="1400" dirty="0" smtClean="0">
                          <a:latin typeface="+mj-lt"/>
                        </a:rPr>
                        <a:t>Carboplatin/etoposide</a:t>
                      </a:r>
                    </a:p>
                    <a:p>
                      <a:pPr marL="365760" indent="-171450">
                        <a:buClr>
                          <a:srgbClr val="E95531"/>
                        </a:buClr>
                        <a:buFont typeface="Calibri Light" panose="020F0302020204030204" pitchFamily="34" charset="0"/>
                        <a:buChar char="–"/>
                      </a:pPr>
                      <a:r>
                        <a:rPr lang="en-GB" sz="1400" dirty="0" smtClean="0">
                          <a:latin typeface="+mj-lt"/>
                        </a:rPr>
                        <a:t>Docetaxel/carboplatin</a:t>
                      </a:r>
                    </a:p>
                    <a:p>
                      <a:pPr marL="365760" indent="-171450">
                        <a:buClr>
                          <a:srgbClr val="E95531"/>
                        </a:buClr>
                        <a:buFont typeface="Calibri Light" panose="020F0302020204030204" pitchFamily="34" charset="0"/>
                        <a:buChar char="–"/>
                      </a:pPr>
                      <a:r>
                        <a:rPr lang="en-GB" sz="1400" dirty="0" smtClean="0">
                          <a:latin typeface="+mj-lt"/>
                        </a:rPr>
                        <a:t>Clinical</a:t>
                      </a:r>
                      <a:r>
                        <a:rPr lang="en-GB" sz="1400" baseline="0" dirty="0" smtClean="0">
                          <a:latin typeface="+mj-lt"/>
                        </a:rPr>
                        <a:t> trial</a:t>
                      </a:r>
                      <a:endParaRPr lang="en-GB" sz="1400" dirty="0">
                        <a:latin typeface="+mj-lt"/>
                        <a:cs typeface="Arial"/>
                      </a:endParaRPr>
                    </a:p>
                  </a:txBody>
                  <a:tcPr marL="99506" marR="99506" marT="0" marB="49753">
                    <a:lnL>
                      <a:noFill/>
                    </a:lnL>
                    <a:lnR>
                      <a:noFill/>
                    </a:lnR>
                    <a:lnT>
                      <a:noFill/>
                    </a:lnT>
                    <a:lnB>
                      <a:noFill/>
                    </a:lnB>
                    <a:lnTlToBr w="12700" cmpd="sng">
                      <a:noFill/>
                      <a:prstDash val="solid"/>
                    </a:lnTlToBr>
                    <a:lnBlToTr w="12700" cmpd="sng">
                      <a:noFill/>
                      <a:prstDash val="solid"/>
                    </a:lnBlToTr>
                  </a:tcPr>
                </a:tc>
              </a:tr>
            </a:tbl>
          </a:graphicData>
        </a:graphic>
      </p:graphicFrame>
    </p:spTree>
    <p:extLst>
      <p:ext uri="{BB962C8B-B14F-4D97-AF65-F5344CB8AC3E}">
        <p14:creationId xmlns:p14="http://schemas.microsoft.com/office/powerpoint/2010/main" val="2568029257"/>
      </p:ext>
    </p:extLst>
  </p:cSld>
  <p:clrMapOvr>
    <a:masterClrMapping/>
  </p:clrMapOvr>
  <p:transition spd="slow">
    <p:push dir="u"/>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6" name="Group 55"/>
          <p:cNvGrpSpPr/>
          <p:nvPr/>
        </p:nvGrpSpPr>
        <p:grpSpPr>
          <a:xfrm>
            <a:off x="571498" y="1438574"/>
            <a:ext cx="7728380" cy="3744755"/>
            <a:chOff x="560388" y="1689103"/>
            <a:chExt cx="8280403" cy="2600331"/>
          </a:xfrm>
        </p:grpSpPr>
        <p:grpSp>
          <p:nvGrpSpPr>
            <p:cNvPr id="6" name="Group 4"/>
            <p:cNvGrpSpPr>
              <a:grpSpLocks noChangeAspect="1"/>
            </p:cNvGrpSpPr>
            <p:nvPr/>
          </p:nvGrpSpPr>
          <p:grpSpPr bwMode="auto">
            <a:xfrm>
              <a:off x="560388" y="1689103"/>
              <a:ext cx="8280403" cy="2600331"/>
              <a:chOff x="353" y="1064"/>
              <a:chExt cx="5216" cy="1638"/>
            </a:xfrm>
            <a:effectLst>
              <a:outerShdw blurRad="114300" dist="76200" dir="5400000" algn="ctr" rotWithShape="0">
                <a:srgbClr val="000000">
                  <a:alpha val="29000"/>
                </a:srgbClr>
              </a:outerShdw>
            </a:effectLst>
          </p:grpSpPr>
          <p:sp>
            <p:nvSpPr>
              <p:cNvPr id="15" name="Rectangle 7"/>
              <p:cNvSpPr>
                <a:spLocks noChangeArrowheads="1"/>
              </p:cNvSpPr>
              <p:nvPr/>
            </p:nvSpPr>
            <p:spPr bwMode="auto">
              <a:xfrm>
                <a:off x="365" y="1302"/>
                <a:ext cx="2594" cy="483"/>
              </a:xfrm>
              <a:prstGeom prst="rect">
                <a:avLst/>
              </a:prstGeom>
              <a:solidFill>
                <a:srgbClr val="FACAC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91440" rIns="91440" bIns="45720" numCol="1" anchor="t" anchorCtr="0" compatLnSpc="1">
                <a:prstTxWarp prst="textNoShape">
                  <a:avLst/>
                </a:prstTxWarp>
              </a:bodyPr>
              <a:lstStyle/>
              <a:p>
                <a:endParaRPr lang="en-US"/>
              </a:p>
            </p:txBody>
          </p:sp>
          <p:sp>
            <p:nvSpPr>
              <p:cNvPr id="16" name="Rectangle 8"/>
              <p:cNvSpPr>
                <a:spLocks noChangeArrowheads="1"/>
              </p:cNvSpPr>
              <p:nvPr/>
            </p:nvSpPr>
            <p:spPr bwMode="auto">
              <a:xfrm>
                <a:off x="2959" y="1302"/>
                <a:ext cx="2594" cy="483"/>
              </a:xfrm>
              <a:prstGeom prst="rect">
                <a:avLst/>
              </a:prstGeom>
              <a:solidFill>
                <a:srgbClr val="FACAC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91440" rIns="91440" bIns="45720" numCol="1" anchor="t" anchorCtr="0" compatLnSpc="1">
                <a:prstTxWarp prst="textNoShape">
                  <a:avLst/>
                </a:prstTxWarp>
              </a:bodyPr>
              <a:lstStyle/>
              <a:p>
                <a:endParaRPr lang="en-US"/>
              </a:p>
            </p:txBody>
          </p:sp>
          <p:sp>
            <p:nvSpPr>
              <p:cNvPr id="10" name="AutoShape 3"/>
              <p:cNvSpPr>
                <a:spLocks noChangeAspect="1" noChangeArrowheads="1" noTextEdit="1"/>
              </p:cNvSpPr>
              <p:nvPr/>
            </p:nvSpPr>
            <p:spPr bwMode="auto">
              <a:xfrm>
                <a:off x="360" y="1064"/>
                <a:ext cx="5209" cy="1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91440" rIns="91440" bIns="45720" numCol="1" anchor="t" anchorCtr="0" compatLnSpc="1">
                <a:prstTxWarp prst="textNoShape">
                  <a:avLst/>
                </a:prstTxWarp>
              </a:bodyPr>
              <a:lstStyle/>
              <a:p>
                <a:endParaRPr lang="en-US"/>
              </a:p>
            </p:txBody>
          </p:sp>
          <p:sp>
            <p:nvSpPr>
              <p:cNvPr id="13" name="Rectangle 5"/>
              <p:cNvSpPr>
                <a:spLocks noChangeArrowheads="1"/>
              </p:cNvSpPr>
              <p:nvPr/>
            </p:nvSpPr>
            <p:spPr bwMode="auto">
              <a:xfrm flipH="1">
                <a:off x="365" y="1069"/>
                <a:ext cx="2594" cy="233"/>
              </a:xfrm>
              <a:prstGeom prst="round1Rect">
                <a:avLst>
                  <a:gd name="adj" fmla="val 40701"/>
                </a:avLst>
              </a:prstGeom>
              <a:solidFill>
                <a:srgbClr val="E9553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91440" rIns="91440" bIns="45720" numCol="1" anchor="t" anchorCtr="0" compatLnSpc="1">
                <a:prstTxWarp prst="textNoShape">
                  <a:avLst/>
                </a:prstTxWarp>
              </a:bodyPr>
              <a:lstStyle/>
              <a:p>
                <a:endParaRPr lang="en-US"/>
              </a:p>
            </p:txBody>
          </p:sp>
          <p:sp>
            <p:nvSpPr>
              <p:cNvPr id="14" name="Rectangle 6"/>
              <p:cNvSpPr>
                <a:spLocks noChangeArrowheads="1"/>
              </p:cNvSpPr>
              <p:nvPr/>
            </p:nvSpPr>
            <p:spPr bwMode="auto">
              <a:xfrm>
                <a:off x="2959" y="1069"/>
                <a:ext cx="2594" cy="233"/>
              </a:xfrm>
              <a:prstGeom prst="round1Rect">
                <a:avLst>
                  <a:gd name="adj" fmla="val 40701"/>
                </a:avLst>
              </a:prstGeom>
              <a:solidFill>
                <a:srgbClr val="E9553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91440" rIns="91440" bIns="45720" numCol="1" anchor="t" anchorCtr="0" compatLnSpc="1">
                <a:prstTxWarp prst="textNoShape">
                  <a:avLst/>
                </a:prstTxWarp>
              </a:bodyPr>
              <a:lstStyle/>
              <a:p>
                <a:endParaRPr lang="en-US"/>
              </a:p>
            </p:txBody>
          </p:sp>
          <p:sp>
            <p:nvSpPr>
              <p:cNvPr id="17" name="Rectangle 9"/>
              <p:cNvSpPr>
                <a:spLocks noChangeArrowheads="1"/>
              </p:cNvSpPr>
              <p:nvPr/>
            </p:nvSpPr>
            <p:spPr bwMode="auto">
              <a:xfrm flipH="1" flipV="1">
                <a:off x="353" y="1785"/>
                <a:ext cx="2606" cy="906"/>
              </a:xfrm>
              <a:prstGeom prst="round1Rect">
                <a:avLst>
                  <a:gd name="adj" fmla="val 12037"/>
                </a:avLst>
              </a:prstGeom>
              <a:solidFill>
                <a:srgbClr val="ECB1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91440" rIns="91440" bIns="45720" numCol="1" anchor="t" anchorCtr="0" compatLnSpc="1">
                <a:prstTxWarp prst="textNoShape">
                  <a:avLst/>
                </a:prstTxWarp>
              </a:bodyPr>
              <a:lstStyle/>
              <a:p>
                <a:endParaRPr lang="en-US"/>
              </a:p>
            </p:txBody>
          </p:sp>
          <p:sp>
            <p:nvSpPr>
              <p:cNvPr id="18" name="Rectangle 10"/>
              <p:cNvSpPr>
                <a:spLocks noChangeArrowheads="1"/>
              </p:cNvSpPr>
              <p:nvPr/>
            </p:nvSpPr>
            <p:spPr bwMode="auto">
              <a:xfrm flipV="1">
                <a:off x="2947" y="1785"/>
                <a:ext cx="2606" cy="906"/>
              </a:xfrm>
              <a:prstGeom prst="round1Rect">
                <a:avLst>
                  <a:gd name="adj" fmla="val 11111"/>
                </a:avLst>
              </a:prstGeom>
              <a:solidFill>
                <a:srgbClr val="ECB1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91440" rIns="91440" bIns="45720" numCol="1" anchor="t" anchorCtr="0" compatLnSpc="1">
                <a:prstTxWarp prst="textNoShape">
                  <a:avLst/>
                </a:prstTxWarp>
              </a:bodyPr>
              <a:lstStyle/>
              <a:p>
                <a:endParaRPr lang="en-US"/>
              </a:p>
            </p:txBody>
          </p:sp>
          <p:sp>
            <p:nvSpPr>
              <p:cNvPr id="19" name="Line 11"/>
              <p:cNvSpPr>
                <a:spLocks noChangeShapeType="1"/>
              </p:cNvSpPr>
              <p:nvPr/>
            </p:nvSpPr>
            <p:spPr bwMode="auto">
              <a:xfrm>
                <a:off x="2745" y="1065"/>
                <a:ext cx="0" cy="1637"/>
              </a:xfrm>
              <a:prstGeom prst="line">
                <a:avLst/>
              </a:prstGeom>
              <a:noFill/>
              <a:ln w="12700">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91440" rIns="91440" bIns="45720" numCol="1" anchor="t" anchorCtr="0" compatLnSpc="1">
                <a:prstTxWarp prst="textNoShape">
                  <a:avLst/>
                </a:prstTxWarp>
              </a:bodyPr>
              <a:lstStyle/>
              <a:p>
                <a:endParaRPr lang="en-US"/>
              </a:p>
            </p:txBody>
          </p:sp>
          <p:sp>
            <p:nvSpPr>
              <p:cNvPr id="20" name="Line 12"/>
              <p:cNvSpPr>
                <a:spLocks noChangeShapeType="1"/>
              </p:cNvSpPr>
              <p:nvPr/>
            </p:nvSpPr>
            <p:spPr bwMode="auto">
              <a:xfrm>
                <a:off x="361" y="1302"/>
                <a:ext cx="5196" cy="0"/>
              </a:xfrm>
              <a:prstGeom prst="line">
                <a:avLst/>
              </a:prstGeom>
              <a:noFill/>
              <a:ln w="12700">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91440" rIns="91440" bIns="45720" numCol="1" anchor="t" anchorCtr="0" compatLnSpc="1">
                <a:prstTxWarp prst="textNoShape">
                  <a:avLst/>
                </a:prstTxWarp>
              </a:bodyPr>
              <a:lstStyle/>
              <a:p>
                <a:endParaRPr lang="en-US"/>
              </a:p>
            </p:txBody>
          </p:sp>
          <p:sp>
            <p:nvSpPr>
              <p:cNvPr id="21" name="Line 13"/>
              <p:cNvSpPr>
                <a:spLocks noChangeShapeType="1"/>
              </p:cNvSpPr>
              <p:nvPr/>
            </p:nvSpPr>
            <p:spPr bwMode="auto">
              <a:xfrm>
                <a:off x="361" y="1774"/>
                <a:ext cx="5196" cy="0"/>
              </a:xfrm>
              <a:prstGeom prst="line">
                <a:avLst/>
              </a:prstGeom>
              <a:noFill/>
              <a:ln w="12700">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91440" rIns="91440" bIns="45720" numCol="1" anchor="t" anchorCtr="0" compatLnSpc="1">
                <a:prstTxWarp prst="textNoShape">
                  <a:avLst/>
                </a:prstTxWarp>
              </a:bodyPr>
              <a:lstStyle/>
              <a:p>
                <a:endParaRPr lang="en-US"/>
              </a:p>
            </p:txBody>
          </p:sp>
          <p:sp>
            <p:nvSpPr>
              <p:cNvPr id="24" name="Line 16"/>
              <p:cNvSpPr>
                <a:spLocks noChangeShapeType="1"/>
              </p:cNvSpPr>
              <p:nvPr/>
            </p:nvSpPr>
            <p:spPr bwMode="auto">
              <a:xfrm>
                <a:off x="361" y="1069"/>
                <a:ext cx="5196" cy="0"/>
              </a:xfrm>
              <a:prstGeom prst="line">
                <a:avLst/>
              </a:prstGeom>
              <a:noFill/>
              <a:ln w="12700">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91440" rIns="91440" bIns="45720" numCol="1" anchor="t" anchorCtr="0" compatLnSpc="1">
                <a:prstTxWarp prst="textNoShape">
                  <a:avLst/>
                </a:prstTxWarp>
              </a:bodyPr>
              <a:lstStyle/>
              <a:p>
                <a:endParaRPr lang="en-US"/>
              </a:p>
            </p:txBody>
          </p:sp>
        </p:grpSp>
        <p:graphicFrame>
          <p:nvGraphicFramePr>
            <p:cNvPr id="55" name="Content Placeholder 3"/>
            <p:cNvGraphicFramePr>
              <a:graphicFrameLocks/>
            </p:cNvGraphicFramePr>
            <p:nvPr>
              <p:extLst>
                <p:ext uri="{D42A27DB-BD31-4B8C-83A1-F6EECF244321}">
                  <p14:modId xmlns:p14="http://schemas.microsoft.com/office/powerpoint/2010/main" val="4294829363"/>
                </p:ext>
              </p:extLst>
            </p:nvPr>
          </p:nvGraphicFramePr>
          <p:xfrm>
            <a:off x="725491" y="1747337"/>
            <a:ext cx="7931145" cy="2408043"/>
          </p:xfrm>
          <a:graphic>
            <a:graphicData uri="http://schemas.openxmlformats.org/drawingml/2006/table">
              <a:tbl>
                <a:tblPr firstRow="1" bandRow="1">
                  <a:tableStyleId>{2D5ABB26-0587-4C30-8999-92F81FD0307C}</a:tableStyleId>
                </a:tblPr>
                <a:tblGrid>
                  <a:gridCol w="3701203"/>
                  <a:gridCol w="3701203"/>
                </a:tblGrid>
                <a:tr h="433158">
                  <a:tc>
                    <a:txBody>
                      <a:bodyPr/>
                      <a:lstStyle/>
                      <a:p>
                        <a:r>
                          <a:rPr lang="en-GB" sz="1400" b="1" baseline="0" dirty="0" smtClean="0">
                            <a:solidFill>
                              <a:schemeClr val="bg1"/>
                            </a:solidFill>
                            <a:latin typeface="+mj-lt"/>
                          </a:rPr>
                          <a:t>Disease state</a:t>
                        </a:r>
                        <a:endParaRPr lang="en-GB" sz="1400" b="1" baseline="0" dirty="0">
                          <a:solidFill>
                            <a:schemeClr val="bg1"/>
                          </a:solidFill>
                          <a:latin typeface="+mj-lt"/>
                          <a:cs typeface="Arial"/>
                        </a:endParaRPr>
                      </a:p>
                    </a:txBody>
                    <a:tcPr marT="0">
                      <a:lnL>
                        <a:noFill/>
                      </a:lnL>
                      <a:lnR>
                        <a:noFill/>
                      </a:lnR>
                      <a:lnT>
                        <a:noFill/>
                      </a:lnT>
                      <a:lnB>
                        <a:noFill/>
                      </a:lnB>
                      <a:lnTlToBr w="12700" cmpd="sng">
                        <a:noFill/>
                        <a:prstDash val="solid"/>
                      </a:lnTlToBr>
                      <a:lnBlToTr w="12700" cmpd="sng">
                        <a:noFill/>
                        <a:prstDash val="solid"/>
                      </a:lnBlToTr>
                    </a:tcPr>
                  </a:tc>
                  <a:tc>
                    <a:txBody>
                      <a:bodyPr/>
                      <a:lstStyle/>
                      <a:p>
                        <a:r>
                          <a:rPr lang="en-GB" sz="1400" b="1" baseline="0" dirty="0" smtClean="0">
                            <a:solidFill>
                              <a:schemeClr val="bg1"/>
                            </a:solidFill>
                            <a:latin typeface="+mj-lt"/>
                          </a:rPr>
                          <a:t>Treatment strategies</a:t>
                        </a:r>
                        <a:endParaRPr lang="en-GB" sz="1400" b="1" baseline="0" dirty="0">
                          <a:solidFill>
                            <a:schemeClr val="bg1"/>
                          </a:solidFill>
                          <a:latin typeface="+mj-lt"/>
                          <a:cs typeface="Arial"/>
                        </a:endParaRPr>
                      </a:p>
                    </a:txBody>
                    <a:tcPr marT="0">
                      <a:lnL>
                        <a:noFill/>
                      </a:lnL>
                      <a:lnR>
                        <a:noFill/>
                      </a:lnR>
                      <a:lnT>
                        <a:noFill/>
                      </a:lnT>
                      <a:lnB>
                        <a:noFill/>
                      </a:lnB>
                      <a:lnTlToBr w="12700" cmpd="sng">
                        <a:noFill/>
                        <a:prstDash val="solid"/>
                      </a:lnTlToBr>
                      <a:lnBlToTr w="12700" cmpd="sng">
                        <a:noFill/>
                        <a:prstDash val="solid"/>
                      </a:lnBlToTr>
                    </a:tcPr>
                  </a:tc>
                </a:tr>
                <a:tr h="1236362">
                  <a:tc>
                    <a:txBody>
                      <a:bodyPr/>
                      <a:lstStyle/>
                      <a:p>
                        <a:pPr marL="0" marR="0" indent="0" algn="l" defTabSz="685800" rtl="0" eaLnBrk="1" fontAlgn="auto" latinLnBrk="0" hangingPunct="1">
                          <a:lnSpc>
                            <a:spcPct val="100000"/>
                          </a:lnSpc>
                          <a:spcBef>
                            <a:spcPts val="0"/>
                          </a:spcBef>
                          <a:spcAft>
                            <a:spcPts val="0"/>
                          </a:spcAft>
                          <a:buClrTx/>
                          <a:buSzTx/>
                          <a:buFont typeface="Arial"/>
                          <a:buNone/>
                          <a:tabLst/>
                          <a:defRPr/>
                        </a:pPr>
                        <a:r>
                          <a:rPr lang="en-GB" sz="1400" baseline="0" dirty="0" smtClean="0">
                            <a:latin typeface="+mj-lt"/>
                          </a:rPr>
                          <a:t>Locally advanced disease treatment</a:t>
                        </a:r>
                      </a:p>
                      <a:p>
                        <a:pPr marL="0" indent="0">
                          <a:buFont typeface="Arial"/>
                          <a:buNone/>
                        </a:pPr>
                        <a:endParaRPr lang="en-GB" sz="1400" b="0" dirty="0" smtClean="0">
                          <a:solidFill>
                            <a:srgbClr val="000000"/>
                          </a:solidFill>
                          <a:latin typeface="+mj-lt"/>
                          <a:cs typeface="Arial"/>
                        </a:endParaRPr>
                      </a:p>
                    </a:txBody>
                    <a:tcPr marT="182880">
                      <a:lnL>
                        <a:noFill/>
                      </a:lnL>
                      <a:lnR>
                        <a:noFill/>
                      </a:lnR>
                      <a:lnT>
                        <a:noFill/>
                      </a:lnT>
                      <a:lnB>
                        <a:noFill/>
                      </a:lnB>
                      <a:lnTlToBr w="12700" cmpd="sng">
                        <a:noFill/>
                        <a:prstDash val="solid"/>
                      </a:lnTlToBr>
                      <a:lnBlToTr w="12700" cmpd="sng">
                        <a:noFill/>
                        <a:prstDash val="solid"/>
                      </a:lnBlToTr>
                    </a:tcPr>
                  </a:tc>
                  <a:tc>
                    <a:txBody>
                      <a:bodyPr/>
                      <a:lstStyle/>
                      <a:p>
                        <a:pPr marL="171450" indent="-171450">
                          <a:buClr>
                            <a:srgbClr val="E95531"/>
                          </a:buClr>
                          <a:buFont typeface="Arial" panose="020B0604020202020204" pitchFamily="34" charset="0"/>
                          <a:buChar char="•"/>
                        </a:pPr>
                        <a:r>
                          <a:rPr lang="en-GB" sz="1400" dirty="0" smtClean="0">
                            <a:latin typeface="+mj-lt"/>
                          </a:rPr>
                          <a:t>Neoadjuvant ADT + radical radiotherapy + adjuvant ADT</a:t>
                        </a:r>
                      </a:p>
                      <a:p>
                        <a:pPr marL="171450" marR="0" indent="-171450" algn="l" defTabSz="685800" rtl="0" eaLnBrk="1" fontAlgn="auto" latinLnBrk="0" hangingPunct="1">
                          <a:lnSpc>
                            <a:spcPct val="100000"/>
                          </a:lnSpc>
                          <a:spcBef>
                            <a:spcPts val="0"/>
                          </a:spcBef>
                          <a:spcAft>
                            <a:spcPts val="0"/>
                          </a:spcAft>
                          <a:buClr>
                            <a:srgbClr val="E95531"/>
                          </a:buClr>
                          <a:buSzTx/>
                          <a:buFont typeface="Arial" panose="020B0604020202020204" pitchFamily="34" charset="0"/>
                          <a:buChar char="•"/>
                          <a:tabLst/>
                          <a:defRPr/>
                        </a:pPr>
                        <a:r>
                          <a:rPr lang="en-GB" sz="1400" dirty="0" smtClean="0">
                            <a:latin typeface="+mj-lt"/>
                          </a:rPr>
                          <a:t>Radical prostatectomy + pelvic lymphadenectomy</a:t>
                        </a:r>
                        <a:endParaRPr lang="en-GB" sz="1400" dirty="0" smtClean="0">
                          <a:latin typeface="+mj-lt"/>
                          <a:cs typeface="Arial"/>
                        </a:endParaRPr>
                      </a:p>
                    </a:txBody>
                    <a:tcPr marT="182880">
                      <a:lnL>
                        <a:noFill/>
                      </a:lnL>
                      <a:lnR>
                        <a:noFill/>
                      </a:lnR>
                      <a:lnT>
                        <a:noFill/>
                      </a:lnT>
                      <a:lnB>
                        <a:noFill/>
                      </a:lnB>
                      <a:lnTlToBr w="12700" cmpd="sng">
                        <a:noFill/>
                        <a:prstDash val="solid"/>
                      </a:lnTlToBr>
                      <a:lnBlToTr w="12700" cmpd="sng">
                        <a:noFill/>
                        <a:prstDash val="solid"/>
                      </a:lnBlToTr>
                    </a:tcPr>
                  </a:tc>
                </a:tr>
                <a:tr h="370840">
                  <a:tc>
                    <a:txBody>
                      <a:bodyPr/>
                      <a:lstStyle/>
                      <a:p>
                        <a:pPr marL="0" marR="0" indent="0" algn="l" defTabSz="685800" rtl="0" eaLnBrk="1" fontAlgn="auto" latinLnBrk="0" hangingPunct="1">
                          <a:lnSpc>
                            <a:spcPct val="100000"/>
                          </a:lnSpc>
                          <a:spcBef>
                            <a:spcPts val="0"/>
                          </a:spcBef>
                          <a:spcAft>
                            <a:spcPts val="0"/>
                          </a:spcAft>
                          <a:buClrTx/>
                          <a:buSzTx/>
                          <a:buFont typeface="Arial"/>
                          <a:buNone/>
                          <a:tabLst/>
                          <a:defRPr/>
                        </a:pPr>
                        <a:r>
                          <a:rPr lang="en-GB" sz="1400" dirty="0" smtClean="0">
                            <a:latin typeface="+mj-lt"/>
                          </a:rPr>
                          <a:t>Metastatic</a:t>
                        </a:r>
                        <a:r>
                          <a:rPr lang="en-GB" sz="1400" baseline="0" dirty="0" smtClean="0">
                            <a:latin typeface="+mj-lt"/>
                          </a:rPr>
                          <a:t> disease treatment</a:t>
                        </a:r>
                        <a:endParaRPr lang="en-GB" sz="1400" baseline="30000" dirty="0" smtClean="0">
                          <a:latin typeface="+mj-lt"/>
                        </a:endParaRPr>
                      </a:p>
                      <a:p>
                        <a:pPr marL="274320" indent="-274320">
                          <a:buFont typeface="Arial"/>
                          <a:buChar char="•"/>
                        </a:pPr>
                        <a:endParaRPr lang="en-GB" sz="1400" b="0" dirty="0">
                          <a:solidFill>
                            <a:srgbClr val="000000"/>
                          </a:solidFill>
                          <a:latin typeface="+mj-lt"/>
                          <a:cs typeface="Arial"/>
                        </a:endParaRPr>
                      </a:p>
                    </a:txBody>
                    <a:tcPr>
                      <a:lnL>
                        <a:noFill/>
                      </a:lnL>
                      <a:lnR>
                        <a:noFill/>
                      </a:lnR>
                      <a:lnT>
                        <a:noFill/>
                      </a:lnT>
                      <a:lnB>
                        <a:noFill/>
                      </a:lnB>
                      <a:lnTlToBr w="12700" cmpd="sng">
                        <a:noFill/>
                        <a:prstDash val="solid"/>
                      </a:lnTlToBr>
                      <a:lnBlToTr w="12700" cmpd="sng">
                        <a:noFill/>
                        <a:prstDash val="solid"/>
                      </a:lnBlToTr>
                    </a:tcPr>
                  </a:tc>
                  <a:tc>
                    <a:txBody>
                      <a:bodyPr/>
                      <a:lstStyle/>
                      <a:p>
                        <a:pPr marL="171450" indent="-171450">
                          <a:buClr>
                            <a:srgbClr val="E95531"/>
                          </a:buClr>
                          <a:buFont typeface="Arial" panose="020B0604020202020204" pitchFamily="34" charset="0"/>
                          <a:buChar char="•"/>
                        </a:pPr>
                        <a:r>
                          <a:rPr lang="en-GB" sz="1400" dirty="0" smtClean="0">
                            <a:latin typeface="+mj-lt"/>
                          </a:rPr>
                          <a:t>Continuous ADT as first-line treatment for hormone-naïve disease</a:t>
                        </a:r>
                      </a:p>
                      <a:p>
                        <a:pPr marL="171450" indent="-171450">
                          <a:buClr>
                            <a:srgbClr val="E95531"/>
                          </a:buClr>
                          <a:buFont typeface="Arial" panose="020B0604020202020204" pitchFamily="34" charset="0"/>
                          <a:buChar char="•"/>
                        </a:pPr>
                        <a:r>
                          <a:rPr lang="en-GB" sz="1400" dirty="0" smtClean="0">
                            <a:latin typeface="+mj-lt"/>
                          </a:rPr>
                          <a:t>Patients</a:t>
                        </a:r>
                        <a:r>
                          <a:rPr lang="en-GB" sz="1400" baseline="0" dirty="0" smtClean="0">
                            <a:latin typeface="+mj-lt"/>
                          </a:rPr>
                          <a:t> to be informed that regular exercise during ADT treatment reduces fatigue and improves quality of life</a:t>
                        </a:r>
                        <a:endParaRPr lang="en-GB" sz="1400" dirty="0" smtClean="0">
                          <a:latin typeface="+mj-lt"/>
                        </a:endParaRPr>
                      </a:p>
                      <a:p>
                        <a:pPr marL="171450" indent="-171450">
                          <a:buClr>
                            <a:srgbClr val="E95531"/>
                          </a:buClr>
                          <a:buFont typeface="Arial" panose="020B0604020202020204" pitchFamily="34" charset="0"/>
                          <a:buChar char="•"/>
                        </a:pPr>
                        <a:r>
                          <a:rPr lang="en-GB" sz="1400" dirty="0" smtClean="0">
                            <a:latin typeface="+mj-lt"/>
                          </a:rPr>
                          <a:t>ADT + docetaxel recommended</a:t>
                        </a:r>
                        <a:r>
                          <a:rPr lang="en-GB" sz="1400" baseline="0" dirty="0" smtClean="0">
                            <a:latin typeface="+mj-lt"/>
                          </a:rPr>
                          <a:t> as first-line treatment for hormone-naïve disease in patients fit enough for chemotherapy</a:t>
                        </a:r>
                        <a:endParaRPr lang="en-GB" sz="1400" dirty="0" smtClean="0">
                          <a:latin typeface="+mj-lt"/>
                          <a:cs typeface="Arial"/>
                        </a:endParaRPr>
                      </a:p>
                    </a:txBody>
                    <a:tcPr>
                      <a:lnL>
                        <a:noFill/>
                      </a:lnL>
                      <a:lnR>
                        <a:noFill/>
                      </a:lnR>
                      <a:lnT>
                        <a:noFill/>
                      </a:lnT>
                      <a:lnB>
                        <a:noFill/>
                      </a:lnB>
                      <a:lnTlToBr w="12700" cmpd="sng">
                        <a:noFill/>
                        <a:prstDash val="solid"/>
                      </a:lnTlToBr>
                      <a:lnBlToTr w="12700" cmpd="sng">
                        <a:noFill/>
                        <a:prstDash val="solid"/>
                      </a:lnBlToTr>
                    </a:tcPr>
                  </a:tc>
                </a:tr>
              </a:tbl>
            </a:graphicData>
          </a:graphic>
        </p:graphicFrame>
      </p:grpSp>
      <p:sp>
        <p:nvSpPr>
          <p:cNvPr id="2" name="Title 1"/>
          <p:cNvSpPr>
            <a:spLocks noGrp="1"/>
          </p:cNvSpPr>
          <p:nvPr>
            <p:ph type="title"/>
          </p:nvPr>
        </p:nvSpPr>
        <p:spPr>
          <a:xfrm>
            <a:off x="136525" y="256312"/>
            <a:ext cx="7346706" cy="638175"/>
          </a:xfrm>
        </p:spPr>
        <p:txBody>
          <a:bodyPr>
            <a:noAutofit/>
          </a:bodyPr>
          <a:lstStyle/>
          <a:p>
            <a:r>
              <a:rPr lang="en-GB" sz="3000" b="1" dirty="0">
                <a:solidFill>
                  <a:schemeClr val="accent2">
                    <a:lumMod val="50000"/>
                  </a:schemeClr>
                </a:solidFill>
                <a:ea typeface="+mj-ea"/>
                <a:cs typeface="+mj-cs"/>
              </a:rPr>
              <a:t>ESMO Guidelines: </a:t>
            </a:r>
            <a:r>
              <a:rPr lang="en-GB" sz="3000" b="1" dirty="0" smtClean="0">
                <a:solidFill>
                  <a:schemeClr val="accent2">
                    <a:lumMod val="50000"/>
                  </a:schemeClr>
                </a:solidFill>
                <a:ea typeface="+mj-ea"/>
                <a:cs typeface="+mj-cs"/>
              </a:rPr>
              <a:t>Locally </a:t>
            </a:r>
            <a:r>
              <a:rPr lang="en-GB" sz="3000" b="1" dirty="0">
                <a:solidFill>
                  <a:schemeClr val="accent2">
                    <a:lumMod val="50000"/>
                  </a:schemeClr>
                </a:solidFill>
                <a:ea typeface="+mj-ea"/>
                <a:cs typeface="+mj-cs"/>
              </a:rPr>
              <a:t>Advanced and Metastatic Prostate Cancer</a:t>
            </a:r>
          </a:p>
        </p:txBody>
      </p:sp>
      <p:sp>
        <p:nvSpPr>
          <p:cNvPr id="7" name="TextBox 6"/>
          <p:cNvSpPr txBox="1"/>
          <p:nvPr/>
        </p:nvSpPr>
        <p:spPr>
          <a:xfrm>
            <a:off x="6537856" y="5285838"/>
            <a:ext cx="1762022" cy="246221"/>
          </a:xfrm>
          <a:prstGeom prst="rect">
            <a:avLst/>
          </a:prstGeom>
          <a:noFill/>
        </p:spPr>
        <p:txBody>
          <a:bodyPr wrap="none" rtlCol="0">
            <a:spAutoFit/>
          </a:bodyPr>
          <a:lstStyle/>
          <a:p>
            <a:pPr algn="r"/>
            <a:r>
              <a:rPr lang="en-GB" sz="1000" dirty="0" smtClean="0">
                <a:cs typeface="Arial"/>
              </a:rPr>
              <a:t>Adapted from Parker, 2015</a:t>
            </a:r>
            <a:r>
              <a:rPr lang="en-GB" sz="1000" baseline="30000" dirty="0" smtClean="0">
                <a:cs typeface="Arial"/>
              </a:rPr>
              <a:t>1</a:t>
            </a:r>
            <a:endParaRPr lang="en-GB" sz="1000" baseline="30000" dirty="0">
              <a:cs typeface="Arial"/>
            </a:endParaRPr>
          </a:p>
        </p:txBody>
      </p:sp>
      <p:sp>
        <p:nvSpPr>
          <p:cNvPr id="9" name="Text Box 139"/>
          <p:cNvSpPr txBox="1">
            <a:spLocks noChangeArrowheads="1"/>
          </p:cNvSpPr>
          <p:nvPr/>
        </p:nvSpPr>
        <p:spPr bwMode="auto">
          <a:xfrm>
            <a:off x="140020" y="6385104"/>
            <a:ext cx="730346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Lst>
        </p:spPr>
        <p:txBody>
          <a:bodyPr wrap="square" anchor="b">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marL="228600" lvl="0" indent="-228600">
              <a:buFont typeface="+mj-lt"/>
              <a:buAutoNum type="arabicPeriod"/>
              <a:defRPr/>
            </a:pPr>
            <a:r>
              <a:rPr lang="en-GB" sz="800" dirty="0" smtClean="0">
                <a:latin typeface="+mn-lt"/>
              </a:rPr>
              <a:t>Parker C, et al. </a:t>
            </a:r>
            <a:r>
              <a:rPr lang="en-GB" sz="800" i="1" dirty="0" smtClean="0">
                <a:latin typeface="+mn-lt"/>
              </a:rPr>
              <a:t>Ann Oncol. </a:t>
            </a:r>
            <a:r>
              <a:rPr lang="en-GB" sz="800" dirty="0" smtClean="0">
                <a:latin typeface="+mn-lt"/>
              </a:rPr>
              <a:t>2015;26(Suppl 5):v69-v77. </a:t>
            </a:r>
            <a:endParaRPr lang="en-GB" sz="800" dirty="0">
              <a:latin typeface="+mn-lt"/>
            </a:endParaRPr>
          </a:p>
        </p:txBody>
      </p:sp>
      <p:sp>
        <p:nvSpPr>
          <p:cNvPr id="3" name="TextBox 2"/>
          <p:cNvSpPr txBox="1"/>
          <p:nvPr/>
        </p:nvSpPr>
        <p:spPr>
          <a:xfrm>
            <a:off x="577846" y="5247391"/>
            <a:ext cx="4581513" cy="276999"/>
          </a:xfrm>
          <a:prstGeom prst="rect">
            <a:avLst/>
          </a:prstGeom>
          <a:noFill/>
        </p:spPr>
        <p:txBody>
          <a:bodyPr wrap="square" rtlCol="0">
            <a:spAutoFit/>
          </a:bodyPr>
          <a:lstStyle/>
          <a:p>
            <a:r>
              <a:rPr lang="en-GB" sz="1200" dirty="0">
                <a:cs typeface="Arial"/>
              </a:rPr>
              <a:t>ADT, </a:t>
            </a:r>
            <a:r>
              <a:rPr lang="en-GB" sz="1200" dirty="0" smtClean="0">
                <a:cs typeface="Arial"/>
              </a:rPr>
              <a:t>androgen </a:t>
            </a:r>
            <a:r>
              <a:rPr lang="en-GB" sz="1200" dirty="0">
                <a:cs typeface="Arial"/>
              </a:rPr>
              <a:t>deprivation </a:t>
            </a:r>
            <a:r>
              <a:rPr lang="en-GB" sz="1200" dirty="0" smtClean="0">
                <a:cs typeface="Arial"/>
              </a:rPr>
              <a:t>therapy</a:t>
            </a:r>
            <a:r>
              <a:rPr lang="en-GB" sz="1200" dirty="0" smtClean="0"/>
              <a:t>.</a:t>
            </a:r>
            <a:endParaRPr lang="en-GB" sz="1200" dirty="0">
              <a:cs typeface="Arial"/>
            </a:endParaRPr>
          </a:p>
        </p:txBody>
      </p:sp>
      <p:sp>
        <p:nvSpPr>
          <p:cNvPr id="8" name="TextBox 7"/>
          <p:cNvSpPr txBox="1"/>
          <p:nvPr/>
        </p:nvSpPr>
        <p:spPr>
          <a:xfrm>
            <a:off x="571500" y="1086492"/>
            <a:ext cx="8267807" cy="338554"/>
          </a:xfrm>
          <a:prstGeom prst="rect">
            <a:avLst/>
          </a:prstGeom>
          <a:noFill/>
        </p:spPr>
        <p:txBody>
          <a:bodyPr wrap="square" rtlCol="0">
            <a:spAutoFit/>
          </a:bodyPr>
          <a:lstStyle/>
          <a:p>
            <a:pPr algn="ctr"/>
            <a:r>
              <a:rPr lang="en-GB" sz="1600" b="1" dirty="0"/>
              <a:t>Therapeutic strategies for </a:t>
            </a:r>
            <a:r>
              <a:rPr lang="en-GB" sz="1600" b="1" dirty="0" smtClean="0"/>
              <a:t>locally </a:t>
            </a:r>
            <a:r>
              <a:rPr lang="en-GB" sz="1600" b="1" dirty="0"/>
              <a:t>advanced and </a:t>
            </a:r>
            <a:r>
              <a:rPr lang="en-GB" sz="1600" b="1" dirty="0" smtClean="0"/>
              <a:t>metastatic prostate </a:t>
            </a:r>
            <a:r>
              <a:rPr lang="en-GB" sz="1600" b="1" dirty="0"/>
              <a:t>cancer</a:t>
            </a:r>
            <a:r>
              <a:rPr lang="en-GB" sz="1600" b="1" baseline="30000" dirty="0"/>
              <a:t>1</a:t>
            </a:r>
          </a:p>
        </p:txBody>
      </p:sp>
      <p:sp>
        <p:nvSpPr>
          <p:cNvPr id="11" name="Pentagon 10"/>
          <p:cNvSpPr/>
          <p:nvPr/>
        </p:nvSpPr>
        <p:spPr>
          <a:xfrm>
            <a:off x="-43103" y="1020483"/>
            <a:ext cx="696685" cy="387508"/>
          </a:xfrm>
          <a:prstGeom prst="homePlate">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10800000" scaled="1"/>
            <a:tileRect/>
          </a:gradFill>
          <a:ln>
            <a:no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sz="1600" dirty="0"/>
          </a:p>
        </p:txBody>
      </p:sp>
      <p:sp>
        <p:nvSpPr>
          <p:cNvPr id="12" name="TextBox 11"/>
          <p:cNvSpPr txBox="1"/>
          <p:nvPr/>
        </p:nvSpPr>
        <p:spPr>
          <a:xfrm>
            <a:off x="-27384" y="1044960"/>
            <a:ext cx="564322" cy="338554"/>
          </a:xfrm>
          <a:prstGeom prst="rect">
            <a:avLst/>
          </a:prstGeom>
          <a:noFill/>
        </p:spPr>
        <p:txBody>
          <a:bodyPr wrap="none" rtlCol="0">
            <a:spAutoFit/>
          </a:bodyPr>
          <a:lstStyle/>
          <a:p>
            <a:r>
              <a:rPr lang="en-US" sz="1600" spc="-38" dirty="0" smtClean="0">
                <a:solidFill>
                  <a:srgbClr val="A7381D"/>
                </a:solidFill>
                <a:ea typeface="+mj-ea"/>
                <a:cs typeface="+mj-cs"/>
              </a:rPr>
              <a:t>8/20</a:t>
            </a:r>
            <a:endParaRPr lang="en-GB" sz="1600" spc="-38" dirty="0">
              <a:solidFill>
                <a:srgbClr val="A7381D"/>
              </a:solidFill>
              <a:ea typeface="+mj-ea"/>
              <a:cs typeface="+mj-cs"/>
            </a:endParaRPr>
          </a:p>
        </p:txBody>
      </p:sp>
    </p:spTree>
    <p:extLst>
      <p:ext uri="{BB962C8B-B14F-4D97-AF65-F5344CB8AC3E}">
        <p14:creationId xmlns:p14="http://schemas.microsoft.com/office/powerpoint/2010/main" val="3019106337"/>
      </p:ext>
    </p:extLst>
  </p:cSld>
  <p:clrMapOvr>
    <a:masterClrMapping/>
  </p:clrMapOvr>
  <p:transition spd="slow">
    <p:push dir="u"/>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6525" y="299130"/>
            <a:ext cx="6868155" cy="638175"/>
          </a:xfrm>
        </p:spPr>
        <p:txBody>
          <a:bodyPr>
            <a:noAutofit/>
          </a:bodyPr>
          <a:lstStyle/>
          <a:p>
            <a:r>
              <a:rPr lang="en-GB" sz="3000" b="1" dirty="0">
                <a:solidFill>
                  <a:schemeClr val="accent2">
                    <a:lumMod val="50000"/>
                  </a:schemeClr>
                </a:solidFill>
                <a:ea typeface="+mj-ea"/>
                <a:cs typeface="+mj-cs"/>
              </a:rPr>
              <a:t>EAU Guidelines: </a:t>
            </a:r>
            <a:r>
              <a:rPr lang="en-GB" sz="3000" b="1" dirty="0" smtClean="0">
                <a:solidFill>
                  <a:schemeClr val="accent2">
                    <a:lumMod val="50000"/>
                  </a:schemeClr>
                </a:solidFill>
                <a:ea typeface="+mj-ea"/>
                <a:cs typeface="+mj-cs"/>
              </a:rPr>
              <a:t/>
            </a:r>
            <a:br>
              <a:rPr lang="en-GB" sz="3000" b="1" dirty="0" smtClean="0">
                <a:solidFill>
                  <a:schemeClr val="accent2">
                    <a:lumMod val="50000"/>
                  </a:schemeClr>
                </a:solidFill>
                <a:ea typeface="+mj-ea"/>
                <a:cs typeface="+mj-cs"/>
              </a:rPr>
            </a:br>
            <a:r>
              <a:rPr lang="en-GB" sz="3000" b="1" dirty="0" smtClean="0">
                <a:solidFill>
                  <a:schemeClr val="accent2">
                    <a:lumMod val="50000"/>
                  </a:schemeClr>
                </a:solidFill>
                <a:ea typeface="+mj-ea"/>
                <a:cs typeface="+mj-cs"/>
              </a:rPr>
              <a:t>Locally </a:t>
            </a:r>
            <a:r>
              <a:rPr lang="en-GB" sz="3000" b="1" dirty="0">
                <a:solidFill>
                  <a:schemeClr val="accent2">
                    <a:lumMod val="50000"/>
                  </a:schemeClr>
                </a:solidFill>
                <a:ea typeface="+mj-ea"/>
                <a:cs typeface="+mj-cs"/>
              </a:rPr>
              <a:t>Advanced Prostate Cancer</a:t>
            </a:r>
          </a:p>
        </p:txBody>
      </p:sp>
      <p:sp>
        <p:nvSpPr>
          <p:cNvPr id="6" name="TextBox 5"/>
          <p:cNvSpPr txBox="1"/>
          <p:nvPr/>
        </p:nvSpPr>
        <p:spPr>
          <a:xfrm>
            <a:off x="6627322" y="5757903"/>
            <a:ext cx="2211983" cy="246221"/>
          </a:xfrm>
          <a:prstGeom prst="rect">
            <a:avLst/>
          </a:prstGeom>
          <a:noFill/>
        </p:spPr>
        <p:txBody>
          <a:bodyPr wrap="square" rtlCol="0">
            <a:spAutoFit/>
          </a:bodyPr>
          <a:lstStyle/>
          <a:p>
            <a:pPr algn="r"/>
            <a:r>
              <a:rPr lang="en-GB" sz="1000" dirty="0" smtClean="0">
                <a:cs typeface="Arial"/>
              </a:rPr>
              <a:t>Adapted from Mottet, 2015</a:t>
            </a:r>
            <a:r>
              <a:rPr lang="en-GB" sz="1000" baseline="30000" dirty="0" smtClean="0">
                <a:cs typeface="Arial"/>
              </a:rPr>
              <a:t>1</a:t>
            </a:r>
            <a:endParaRPr lang="en-GB" sz="1000" baseline="30000" dirty="0">
              <a:cs typeface="Arial"/>
            </a:endParaRPr>
          </a:p>
        </p:txBody>
      </p:sp>
      <p:sp>
        <p:nvSpPr>
          <p:cNvPr id="9" name="Text Box 139"/>
          <p:cNvSpPr txBox="1">
            <a:spLocks noChangeArrowheads="1"/>
          </p:cNvSpPr>
          <p:nvPr/>
        </p:nvSpPr>
        <p:spPr bwMode="auto">
          <a:xfrm>
            <a:off x="140020" y="6396976"/>
            <a:ext cx="730346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Lst>
        </p:spPr>
        <p:txBody>
          <a:bodyPr wrap="square" anchor="b">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marL="228600" lvl="0" indent="-228600">
              <a:buFont typeface="+mj-lt"/>
              <a:buAutoNum type="arabicPeriod"/>
              <a:defRPr/>
            </a:pPr>
            <a:r>
              <a:rPr lang="en-GB" sz="800" dirty="0" smtClean="0">
                <a:latin typeface="+mn-lt"/>
              </a:rPr>
              <a:t>http://uroweb.org/wp-content/uploads/09-Prostate-Cancer_LR.pdf. Accessed April 8, 2016.</a:t>
            </a:r>
            <a:endParaRPr lang="en-GB" sz="800" b="1" dirty="0">
              <a:latin typeface="+mn-lt"/>
            </a:endParaRPr>
          </a:p>
        </p:txBody>
      </p:sp>
      <p:sp>
        <p:nvSpPr>
          <p:cNvPr id="3" name="TextBox 2"/>
          <p:cNvSpPr txBox="1"/>
          <p:nvPr/>
        </p:nvSpPr>
        <p:spPr>
          <a:xfrm>
            <a:off x="48619" y="5731747"/>
            <a:ext cx="6649130" cy="646331"/>
          </a:xfrm>
          <a:prstGeom prst="rect">
            <a:avLst/>
          </a:prstGeom>
          <a:noFill/>
        </p:spPr>
        <p:txBody>
          <a:bodyPr wrap="square" rtlCol="0">
            <a:spAutoFit/>
          </a:bodyPr>
          <a:lstStyle/>
          <a:p>
            <a:r>
              <a:rPr lang="en-GB" sz="1200" dirty="0">
                <a:cs typeface="Arial"/>
              </a:rPr>
              <a:t>ADT, androgen deprivation therapy; EBRT, external beam </a:t>
            </a:r>
            <a:r>
              <a:rPr lang="en-GB" sz="1200" dirty="0" smtClean="0">
                <a:cs typeface="Arial"/>
              </a:rPr>
              <a:t>radiotherapy; </a:t>
            </a:r>
            <a:r>
              <a:rPr lang="en-GB" sz="1200" dirty="0">
                <a:cs typeface="Arial"/>
              </a:rPr>
              <a:t>eLND, </a:t>
            </a:r>
            <a:r>
              <a:rPr lang="en-GB" sz="1200" dirty="0" smtClean="0">
                <a:cs typeface="Arial"/>
              </a:rPr>
              <a:t>extended </a:t>
            </a:r>
            <a:r>
              <a:rPr lang="en-GB" sz="1200" dirty="0">
                <a:cs typeface="Arial"/>
              </a:rPr>
              <a:t>lymph node dissection; pN1, </a:t>
            </a:r>
            <a:r>
              <a:rPr lang="en-GB" sz="1200" dirty="0" smtClean="0">
                <a:cs typeface="Arial"/>
              </a:rPr>
              <a:t>immediate </a:t>
            </a:r>
            <a:r>
              <a:rPr lang="en-GB" sz="1200" dirty="0">
                <a:cs typeface="Arial"/>
              </a:rPr>
              <a:t>(adjuvant) </a:t>
            </a:r>
            <a:r>
              <a:rPr lang="en-GB" sz="1200" dirty="0" smtClean="0">
                <a:cs typeface="Arial"/>
              </a:rPr>
              <a:t>postoperative </a:t>
            </a:r>
            <a:r>
              <a:rPr lang="en-GB" sz="1200" dirty="0">
                <a:cs typeface="Arial"/>
              </a:rPr>
              <a:t>external irradiation after radical </a:t>
            </a:r>
            <a:r>
              <a:rPr lang="en-GB" sz="1200" dirty="0" smtClean="0">
                <a:cs typeface="Arial"/>
              </a:rPr>
              <a:t>prostatectomy; PSA</a:t>
            </a:r>
            <a:r>
              <a:rPr lang="en-GB" sz="1200" dirty="0">
                <a:cs typeface="Arial"/>
              </a:rPr>
              <a:t>, </a:t>
            </a:r>
            <a:r>
              <a:rPr lang="en-GB" sz="1200" dirty="0" smtClean="0">
                <a:cs typeface="Arial"/>
              </a:rPr>
              <a:t>prostate-specific antigen.</a:t>
            </a:r>
            <a:endParaRPr lang="en-GB" sz="1200" dirty="0">
              <a:cs typeface="Arial"/>
            </a:endParaRPr>
          </a:p>
        </p:txBody>
      </p:sp>
      <p:sp>
        <p:nvSpPr>
          <p:cNvPr id="8" name="TextBox 7"/>
          <p:cNvSpPr txBox="1"/>
          <p:nvPr/>
        </p:nvSpPr>
        <p:spPr>
          <a:xfrm>
            <a:off x="571499" y="1085678"/>
            <a:ext cx="8267807" cy="338554"/>
          </a:xfrm>
          <a:prstGeom prst="rect">
            <a:avLst/>
          </a:prstGeom>
          <a:noFill/>
        </p:spPr>
        <p:txBody>
          <a:bodyPr wrap="square" rtlCol="0">
            <a:spAutoFit/>
          </a:bodyPr>
          <a:lstStyle/>
          <a:p>
            <a:pPr algn="ctr"/>
            <a:r>
              <a:rPr lang="en-GB" sz="1600" b="1" dirty="0" smtClean="0"/>
              <a:t>Primary treatment guidelines </a:t>
            </a:r>
            <a:r>
              <a:rPr lang="en-GB" sz="1600" b="1" dirty="0"/>
              <a:t>for </a:t>
            </a:r>
            <a:r>
              <a:rPr lang="en-GB" sz="1600" b="1" dirty="0" smtClean="0"/>
              <a:t>locally </a:t>
            </a:r>
            <a:r>
              <a:rPr lang="en-GB" sz="1600" b="1" dirty="0"/>
              <a:t>advanced prostate </a:t>
            </a:r>
            <a:r>
              <a:rPr lang="en-GB" sz="1600" b="1" dirty="0" smtClean="0"/>
              <a:t>cancer</a:t>
            </a:r>
            <a:r>
              <a:rPr lang="en-GB" sz="1600" b="1" baseline="30000" dirty="0" smtClean="0"/>
              <a:t>1</a:t>
            </a:r>
            <a:endParaRPr lang="en-GB" sz="1600" b="1" baseline="30000" dirty="0"/>
          </a:p>
        </p:txBody>
      </p:sp>
      <p:sp>
        <p:nvSpPr>
          <p:cNvPr id="11" name="Pentagon 10"/>
          <p:cNvSpPr/>
          <p:nvPr/>
        </p:nvSpPr>
        <p:spPr>
          <a:xfrm>
            <a:off x="-43103" y="1020483"/>
            <a:ext cx="696685" cy="387508"/>
          </a:xfrm>
          <a:prstGeom prst="homePlate">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10800000" scaled="1"/>
            <a:tileRect/>
          </a:gradFill>
          <a:ln>
            <a:no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sz="1600" dirty="0"/>
          </a:p>
        </p:txBody>
      </p:sp>
      <p:sp>
        <p:nvSpPr>
          <p:cNvPr id="12" name="TextBox 11"/>
          <p:cNvSpPr txBox="1"/>
          <p:nvPr/>
        </p:nvSpPr>
        <p:spPr>
          <a:xfrm>
            <a:off x="-27384" y="1044960"/>
            <a:ext cx="564322" cy="338554"/>
          </a:xfrm>
          <a:prstGeom prst="rect">
            <a:avLst/>
          </a:prstGeom>
          <a:noFill/>
        </p:spPr>
        <p:txBody>
          <a:bodyPr wrap="none" rtlCol="0">
            <a:spAutoFit/>
          </a:bodyPr>
          <a:lstStyle/>
          <a:p>
            <a:r>
              <a:rPr lang="en-GB" sz="1600" spc="-38" dirty="0" smtClean="0">
                <a:solidFill>
                  <a:srgbClr val="A7381D"/>
                </a:solidFill>
                <a:ea typeface="+mj-ea"/>
                <a:cs typeface="+mj-cs"/>
              </a:rPr>
              <a:t>9/20</a:t>
            </a:r>
            <a:endParaRPr lang="en-GB" sz="1600" spc="-38" dirty="0">
              <a:solidFill>
                <a:srgbClr val="A7381D"/>
              </a:solidFill>
              <a:ea typeface="+mj-ea"/>
              <a:cs typeface="+mj-cs"/>
            </a:endParaRPr>
          </a:p>
        </p:txBody>
      </p:sp>
      <p:grpSp>
        <p:nvGrpSpPr>
          <p:cNvPr id="132" name="Group 131"/>
          <p:cNvGrpSpPr/>
          <p:nvPr/>
        </p:nvGrpSpPr>
        <p:grpSpPr>
          <a:xfrm>
            <a:off x="41743" y="1445801"/>
            <a:ext cx="9020550" cy="4265619"/>
            <a:chOff x="573088" y="1638300"/>
            <a:chExt cx="8331200" cy="2755900"/>
          </a:xfrm>
          <a:effectLst>
            <a:outerShdw blurRad="114300" dist="76200" dir="5400000" algn="ctr" rotWithShape="0">
              <a:srgbClr val="000000">
                <a:alpha val="29000"/>
              </a:srgbClr>
            </a:outerShdw>
          </a:effectLst>
        </p:grpSpPr>
        <p:sp>
          <p:nvSpPr>
            <p:cNvPr id="14" name="Rectangle 5"/>
            <p:cNvSpPr>
              <a:spLocks noChangeArrowheads="1"/>
            </p:cNvSpPr>
            <p:nvPr/>
          </p:nvSpPr>
          <p:spPr bwMode="auto">
            <a:xfrm flipH="1">
              <a:off x="579438" y="1644650"/>
              <a:ext cx="2165350" cy="457200"/>
            </a:xfrm>
            <a:prstGeom prst="round1Rect">
              <a:avLst>
                <a:gd name="adj" fmla="val 36112"/>
              </a:avLst>
            </a:prstGeom>
            <a:solidFill>
              <a:srgbClr val="E95531"/>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Rectangle 6"/>
            <p:cNvSpPr>
              <a:spLocks noChangeArrowheads="1"/>
            </p:cNvSpPr>
            <p:nvPr/>
          </p:nvSpPr>
          <p:spPr bwMode="auto">
            <a:xfrm>
              <a:off x="2744788" y="1646238"/>
              <a:ext cx="6153150" cy="457200"/>
            </a:xfrm>
            <a:prstGeom prst="round1Rect">
              <a:avLst>
                <a:gd name="adj" fmla="val 33334"/>
              </a:avLst>
            </a:prstGeom>
            <a:solidFill>
              <a:srgbClr val="E95531"/>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Rectangle 7"/>
            <p:cNvSpPr>
              <a:spLocks noChangeArrowheads="1"/>
            </p:cNvSpPr>
            <p:nvPr/>
          </p:nvSpPr>
          <p:spPr bwMode="auto">
            <a:xfrm>
              <a:off x="579438" y="2101850"/>
              <a:ext cx="2165350" cy="1370013"/>
            </a:xfrm>
            <a:prstGeom prst="rect">
              <a:avLst/>
            </a:prstGeom>
            <a:solidFill>
              <a:srgbClr val="FACAC7"/>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Rectangle 8"/>
            <p:cNvSpPr>
              <a:spLocks noChangeArrowheads="1"/>
            </p:cNvSpPr>
            <p:nvPr/>
          </p:nvSpPr>
          <p:spPr bwMode="auto">
            <a:xfrm>
              <a:off x="2744788" y="2103438"/>
              <a:ext cx="6153150" cy="1370013"/>
            </a:xfrm>
            <a:prstGeom prst="rect">
              <a:avLst/>
            </a:prstGeom>
            <a:solidFill>
              <a:srgbClr val="FACAC7"/>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Rectangle 9"/>
            <p:cNvSpPr>
              <a:spLocks noChangeArrowheads="1"/>
            </p:cNvSpPr>
            <p:nvPr/>
          </p:nvSpPr>
          <p:spPr bwMode="auto">
            <a:xfrm>
              <a:off x="579438" y="3471863"/>
              <a:ext cx="2165350" cy="457200"/>
            </a:xfrm>
            <a:prstGeom prst="rect">
              <a:avLst/>
            </a:prstGeom>
            <a:solidFill>
              <a:srgbClr val="ECB1C4"/>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Rectangle 10"/>
            <p:cNvSpPr>
              <a:spLocks noChangeArrowheads="1"/>
            </p:cNvSpPr>
            <p:nvPr/>
          </p:nvSpPr>
          <p:spPr bwMode="auto">
            <a:xfrm>
              <a:off x="2744788" y="3473450"/>
              <a:ext cx="6153150" cy="457200"/>
            </a:xfrm>
            <a:prstGeom prst="rect">
              <a:avLst/>
            </a:prstGeom>
            <a:solidFill>
              <a:srgbClr val="ECB1C4"/>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Rectangle 11"/>
            <p:cNvSpPr>
              <a:spLocks noChangeArrowheads="1"/>
            </p:cNvSpPr>
            <p:nvPr/>
          </p:nvSpPr>
          <p:spPr bwMode="auto">
            <a:xfrm flipH="1" flipV="1">
              <a:off x="579438" y="3929063"/>
              <a:ext cx="2165350" cy="457200"/>
            </a:xfrm>
            <a:prstGeom prst="round1Rect">
              <a:avLst>
                <a:gd name="adj" fmla="val 36112"/>
              </a:avLst>
            </a:prstGeom>
            <a:solidFill>
              <a:srgbClr val="FACAC7"/>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Rectangle 12"/>
            <p:cNvSpPr>
              <a:spLocks noChangeArrowheads="1"/>
            </p:cNvSpPr>
            <p:nvPr/>
          </p:nvSpPr>
          <p:spPr bwMode="auto">
            <a:xfrm flipV="1">
              <a:off x="2744788" y="3930650"/>
              <a:ext cx="6153150" cy="457200"/>
            </a:xfrm>
            <a:prstGeom prst="round1Rect">
              <a:avLst>
                <a:gd name="adj" fmla="val 38889"/>
              </a:avLst>
            </a:prstGeom>
            <a:solidFill>
              <a:srgbClr val="FACAC7"/>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Line 13"/>
            <p:cNvSpPr>
              <a:spLocks noChangeShapeType="1"/>
            </p:cNvSpPr>
            <p:nvPr/>
          </p:nvSpPr>
          <p:spPr bwMode="auto">
            <a:xfrm>
              <a:off x="2744788" y="1638300"/>
              <a:ext cx="0" cy="2755900"/>
            </a:xfrm>
            <a:prstGeom prst="line">
              <a:avLst/>
            </a:prstGeom>
            <a:noFill/>
            <a:ln w="12700">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Line 14"/>
            <p:cNvSpPr>
              <a:spLocks noChangeShapeType="1"/>
            </p:cNvSpPr>
            <p:nvPr/>
          </p:nvSpPr>
          <p:spPr bwMode="auto">
            <a:xfrm>
              <a:off x="573088" y="2103438"/>
              <a:ext cx="8331200" cy="0"/>
            </a:xfrm>
            <a:prstGeom prst="line">
              <a:avLst/>
            </a:prstGeom>
            <a:noFill/>
            <a:ln w="12700">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9" name="Line 14"/>
            <p:cNvSpPr>
              <a:spLocks noChangeShapeType="1"/>
            </p:cNvSpPr>
            <p:nvPr/>
          </p:nvSpPr>
          <p:spPr bwMode="auto">
            <a:xfrm>
              <a:off x="573088" y="3473451"/>
              <a:ext cx="8331200" cy="0"/>
            </a:xfrm>
            <a:prstGeom prst="line">
              <a:avLst/>
            </a:prstGeom>
            <a:noFill/>
            <a:ln w="12700">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0" name="Line 14"/>
            <p:cNvSpPr>
              <a:spLocks noChangeShapeType="1"/>
            </p:cNvSpPr>
            <p:nvPr/>
          </p:nvSpPr>
          <p:spPr bwMode="auto">
            <a:xfrm>
              <a:off x="573088" y="3929063"/>
              <a:ext cx="8331200" cy="0"/>
            </a:xfrm>
            <a:prstGeom prst="line">
              <a:avLst/>
            </a:prstGeom>
            <a:noFill/>
            <a:ln w="12700">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graphicFrame>
        <p:nvGraphicFramePr>
          <p:cNvPr id="131" name="Content Placeholder 6"/>
          <p:cNvGraphicFramePr>
            <a:graphicFrameLocks noGrp="1"/>
          </p:cNvGraphicFramePr>
          <p:nvPr>
            <p:ph idx="1"/>
            <p:extLst>
              <p:ext uri="{D42A27DB-BD31-4B8C-83A1-F6EECF244321}">
                <p14:modId xmlns:p14="http://schemas.microsoft.com/office/powerpoint/2010/main" val="355456222"/>
              </p:ext>
            </p:extLst>
          </p:nvPr>
        </p:nvGraphicFramePr>
        <p:xfrm>
          <a:off x="136524" y="1411490"/>
          <a:ext cx="9007475" cy="4187240"/>
        </p:xfrm>
        <a:graphic>
          <a:graphicData uri="http://schemas.openxmlformats.org/drawingml/2006/table">
            <a:tbl>
              <a:tblPr firstRow="1" bandRow="1">
                <a:tableStyleId>{2D5ABB26-0587-4C30-8999-92F81FD0307C}</a:tableStyleId>
              </a:tblPr>
              <a:tblGrid>
                <a:gridCol w="2273301"/>
                <a:gridCol w="6734174"/>
              </a:tblGrid>
              <a:tr h="747510">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GB" sz="1400" b="1" dirty="0" smtClean="0">
                          <a:solidFill>
                            <a:schemeClr val="bg1"/>
                          </a:solidFill>
                          <a:latin typeface="+mj-lt"/>
                        </a:rPr>
                        <a:t>Recurrence-risk</a:t>
                      </a:r>
                      <a:r>
                        <a:rPr lang="en-GB" sz="1400" b="1" baseline="0" dirty="0" smtClean="0">
                          <a:solidFill>
                            <a:schemeClr val="bg1"/>
                          </a:solidFill>
                          <a:latin typeface="+mj-lt"/>
                        </a:rPr>
                        <a:t> of l</a:t>
                      </a:r>
                      <a:r>
                        <a:rPr lang="en-GB" sz="1400" b="1" dirty="0" smtClean="0">
                          <a:solidFill>
                            <a:schemeClr val="bg1"/>
                          </a:solidFill>
                          <a:latin typeface="+mj-lt"/>
                        </a:rPr>
                        <a:t>ocally</a:t>
                      </a:r>
                      <a:r>
                        <a:rPr lang="en-GB" sz="1400" b="1" baseline="0" dirty="0" smtClean="0">
                          <a:solidFill>
                            <a:schemeClr val="bg1"/>
                          </a:solidFill>
                          <a:latin typeface="+mj-lt"/>
                        </a:rPr>
                        <a:t> advanced disease</a:t>
                      </a:r>
                      <a:endParaRPr lang="en-GB" sz="1400" b="1" baseline="30000" dirty="0" smtClean="0">
                        <a:solidFill>
                          <a:schemeClr val="bg1"/>
                        </a:solidFill>
                        <a:latin typeface="+mj-lt"/>
                        <a:cs typeface="Arial"/>
                      </a:endParaRPr>
                    </a:p>
                  </a:txBody>
                  <a:tcPr marL="99006" marR="99006" marT="49503" marB="49503">
                    <a:lnL>
                      <a:noFill/>
                    </a:lnL>
                    <a:lnR>
                      <a:noFill/>
                    </a:lnR>
                    <a:lnT>
                      <a:noFill/>
                    </a:lnT>
                    <a:lnB>
                      <a:noFill/>
                    </a:lnB>
                    <a:lnTlToBr w="12700" cmpd="sng">
                      <a:noFill/>
                      <a:prstDash val="solid"/>
                    </a:lnTlToBr>
                    <a:lnBlToTr w="12700" cmpd="sng">
                      <a:noFill/>
                      <a:prstDash val="solid"/>
                    </a:lnBlToTr>
                  </a:tcPr>
                </a:tc>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GB" sz="1400" b="1" dirty="0" smtClean="0">
                          <a:solidFill>
                            <a:schemeClr val="bg1"/>
                          </a:solidFill>
                          <a:latin typeface="+mj-lt"/>
                        </a:rPr>
                        <a:t>Treatment guidelines</a:t>
                      </a:r>
                      <a:endParaRPr lang="en-GB" sz="1400" b="1" baseline="30000" dirty="0" smtClean="0">
                        <a:solidFill>
                          <a:schemeClr val="bg1"/>
                        </a:solidFill>
                        <a:latin typeface="+mj-lt"/>
                        <a:cs typeface="Arial"/>
                      </a:endParaRPr>
                    </a:p>
                  </a:txBody>
                  <a:tcPr marL="99006" marR="99006" marT="91440" marB="49503">
                    <a:lnL>
                      <a:noFill/>
                    </a:lnL>
                    <a:lnR>
                      <a:noFill/>
                    </a:lnR>
                    <a:lnT>
                      <a:noFill/>
                    </a:lnT>
                    <a:lnB>
                      <a:noFill/>
                    </a:lnB>
                    <a:lnTlToBr w="12700" cmpd="sng">
                      <a:noFill/>
                      <a:prstDash val="solid"/>
                    </a:lnTlToBr>
                    <a:lnBlToTr w="12700" cmpd="sng">
                      <a:noFill/>
                      <a:prstDash val="solid"/>
                    </a:lnBlToTr>
                  </a:tcPr>
                </a:tc>
              </a:tr>
              <a:tr h="2095500">
                <a:tc>
                  <a:txBody>
                    <a:bodyPr/>
                    <a:lstStyle/>
                    <a:p>
                      <a:r>
                        <a:rPr lang="en-GB" sz="1400" dirty="0" smtClean="0">
                          <a:latin typeface="+mj-lt"/>
                        </a:rPr>
                        <a:t>High-risk prostate cancer</a:t>
                      </a:r>
                      <a:endParaRPr lang="en-GB" sz="1400" dirty="0">
                        <a:latin typeface="+mj-lt"/>
                        <a:cs typeface="Arial"/>
                      </a:endParaRPr>
                    </a:p>
                  </a:txBody>
                  <a:tcPr marL="99006" marR="99006" marT="49503" marB="49503">
                    <a:lnL>
                      <a:noFill/>
                    </a:lnL>
                    <a:lnR>
                      <a:noFill/>
                    </a:lnR>
                    <a:lnT>
                      <a:noFill/>
                    </a:lnT>
                    <a:lnB>
                      <a:noFill/>
                    </a:lnB>
                    <a:lnTlToBr w="12700" cmpd="sng">
                      <a:noFill/>
                      <a:prstDash val="solid"/>
                    </a:lnTlToBr>
                    <a:lnBlToTr w="12700" cmpd="sng">
                      <a:noFill/>
                      <a:prstDash val="solid"/>
                    </a:lnBlToTr>
                  </a:tcPr>
                </a:tc>
                <a:tc>
                  <a:txBody>
                    <a:bodyPr/>
                    <a:lstStyle/>
                    <a:p>
                      <a:pPr marL="171450" indent="-171450">
                        <a:buClr>
                          <a:srgbClr val="E95531"/>
                        </a:buClr>
                        <a:buFont typeface="Arial" panose="020B0604020202020204" pitchFamily="34" charset="0"/>
                        <a:buChar char="•"/>
                      </a:pPr>
                      <a:r>
                        <a:rPr lang="en-GB" sz="1400" dirty="0" smtClean="0">
                          <a:latin typeface="+mj-lt"/>
                        </a:rPr>
                        <a:t>Watchful waiting</a:t>
                      </a:r>
                    </a:p>
                    <a:p>
                      <a:pPr marL="354330" lvl="1" indent="-171450">
                        <a:buClr>
                          <a:srgbClr val="E95531"/>
                        </a:buClr>
                        <a:buFont typeface="Calibri Light" panose="020F0302020204030204" pitchFamily="34" charset="0"/>
                        <a:buChar char="–"/>
                      </a:pPr>
                      <a:r>
                        <a:rPr lang="en-GB" sz="1400" dirty="0" smtClean="0">
                          <a:latin typeface="+mj-lt"/>
                        </a:rPr>
                        <a:t>Deferred ADT treatment</a:t>
                      </a:r>
                      <a:r>
                        <a:rPr lang="en-GB" sz="1400" baseline="0" dirty="0" smtClean="0">
                          <a:latin typeface="+mj-lt"/>
                        </a:rPr>
                        <a:t> policy </a:t>
                      </a:r>
                      <a:r>
                        <a:rPr lang="en-GB" sz="1400" dirty="0" smtClean="0">
                          <a:latin typeface="+mj-lt"/>
                        </a:rPr>
                        <a:t>in asymptomatic</a:t>
                      </a:r>
                      <a:r>
                        <a:rPr lang="en-GB" sz="1400" baseline="0" dirty="0" smtClean="0">
                          <a:latin typeface="+mj-lt"/>
                        </a:rPr>
                        <a:t> patients unwilling or unable to receive any form of local treatment</a:t>
                      </a:r>
                    </a:p>
                    <a:p>
                      <a:pPr marL="274320" indent="-274320">
                        <a:buClr>
                          <a:srgbClr val="E95531"/>
                        </a:buClr>
                        <a:buFont typeface="Arial"/>
                        <a:buChar char="•"/>
                      </a:pPr>
                      <a:r>
                        <a:rPr lang="en-GB" sz="1400" baseline="0" dirty="0" smtClean="0">
                          <a:latin typeface="+mj-lt"/>
                        </a:rPr>
                        <a:t>Radical prostatectomy in selected patients (cT3b-T4 or any T N1) in a multimodality setting</a:t>
                      </a:r>
                    </a:p>
                    <a:p>
                      <a:pPr marL="274320" indent="-274320">
                        <a:buClr>
                          <a:srgbClr val="E95531"/>
                        </a:buClr>
                        <a:buFont typeface="Arial"/>
                        <a:buChar char="•"/>
                      </a:pPr>
                      <a:r>
                        <a:rPr lang="en-GB" sz="1400" baseline="0" dirty="0" smtClean="0">
                          <a:latin typeface="+mj-lt"/>
                        </a:rPr>
                        <a:t>Adjuvant EBRT in above patients with an undetectable PSA following radical prostatectomy and patients informed about salvage irradiation when PSA increases</a:t>
                      </a:r>
                    </a:p>
                    <a:p>
                      <a:pPr marL="274320" indent="-274320">
                        <a:buClr>
                          <a:srgbClr val="E95531"/>
                        </a:buClr>
                        <a:buFont typeface="Arial"/>
                        <a:buChar char="•"/>
                      </a:pPr>
                      <a:r>
                        <a:rPr lang="en-GB" sz="1400" baseline="0" dirty="0" smtClean="0">
                          <a:latin typeface="+mj-lt"/>
                        </a:rPr>
                        <a:t>Radiotherapy + long-term ADT in patients with cN0 prostate cancer</a:t>
                      </a:r>
                      <a:endParaRPr lang="en-GB" sz="1400" baseline="0" dirty="0" smtClean="0">
                        <a:latin typeface="+mj-lt"/>
                        <a:cs typeface="Arial"/>
                      </a:endParaRPr>
                    </a:p>
                  </a:txBody>
                  <a:tcPr marL="99006" marR="99006" marT="49503" marB="49503">
                    <a:lnL>
                      <a:noFill/>
                    </a:lnL>
                    <a:lnR>
                      <a:noFill/>
                    </a:lnR>
                    <a:lnT>
                      <a:noFill/>
                    </a:lnT>
                    <a:lnB>
                      <a:noFill/>
                    </a:lnB>
                    <a:lnTlToBr w="12700" cmpd="sng">
                      <a:noFill/>
                      <a:prstDash val="solid"/>
                    </a:lnTlToBr>
                    <a:lnBlToTr w="12700" cmpd="sng">
                      <a:noFill/>
                      <a:prstDash val="solid"/>
                    </a:lnBlToTr>
                  </a:tcPr>
                </a:tc>
              </a:tr>
              <a:tr h="605144">
                <a:tc>
                  <a:txBody>
                    <a:bodyPr/>
                    <a:lstStyle/>
                    <a:p>
                      <a:r>
                        <a:rPr lang="en-GB" sz="1400" dirty="0" smtClean="0">
                          <a:latin typeface="+mj-lt"/>
                        </a:rPr>
                        <a:t>Cancer</a:t>
                      </a:r>
                      <a:r>
                        <a:rPr lang="en-GB" sz="1400" baseline="0" dirty="0" smtClean="0">
                          <a:latin typeface="+mj-lt"/>
                        </a:rPr>
                        <a:t> spreads to the regional lymph nodes (</a:t>
                      </a:r>
                      <a:r>
                        <a:rPr lang="en-GB" sz="1400" dirty="0" smtClean="0">
                          <a:latin typeface="+mj-lt"/>
                        </a:rPr>
                        <a:t>cN1)</a:t>
                      </a:r>
                      <a:endParaRPr lang="en-GB" sz="1400" dirty="0">
                        <a:latin typeface="+mj-lt"/>
                        <a:cs typeface="Arial"/>
                      </a:endParaRPr>
                    </a:p>
                  </a:txBody>
                  <a:tcPr marL="99006" marR="99006" marT="49503" marB="49503">
                    <a:lnL>
                      <a:noFill/>
                    </a:lnL>
                    <a:lnR>
                      <a:noFill/>
                    </a:lnR>
                    <a:lnT>
                      <a:noFill/>
                    </a:lnT>
                    <a:lnB>
                      <a:noFill/>
                    </a:lnB>
                    <a:lnTlToBr w="12700" cmpd="sng">
                      <a:noFill/>
                      <a:prstDash val="solid"/>
                    </a:lnTlToBr>
                    <a:lnBlToTr w="12700" cmpd="sng">
                      <a:noFill/>
                      <a:prstDash val="solid"/>
                    </a:lnBlToTr>
                  </a:tcPr>
                </a:tc>
                <a:tc>
                  <a:txBody>
                    <a:bodyPr/>
                    <a:lstStyle/>
                    <a:p>
                      <a:pPr marL="274320" marR="0" indent="-274320" algn="l" defTabSz="685800" rtl="0" eaLnBrk="1" fontAlgn="auto" latinLnBrk="0" hangingPunct="1">
                        <a:lnSpc>
                          <a:spcPct val="100000"/>
                        </a:lnSpc>
                        <a:spcBef>
                          <a:spcPts val="0"/>
                        </a:spcBef>
                        <a:spcAft>
                          <a:spcPts val="0"/>
                        </a:spcAft>
                        <a:buClr>
                          <a:srgbClr val="E95531"/>
                        </a:buClr>
                        <a:buSzTx/>
                        <a:buFont typeface="Arial"/>
                        <a:buChar char="•"/>
                        <a:tabLst/>
                        <a:defRPr/>
                      </a:pPr>
                      <a:r>
                        <a:rPr lang="en-GB" sz="1400" baseline="0" dirty="0" smtClean="0">
                          <a:latin typeface="+mj-lt"/>
                        </a:rPr>
                        <a:t>Pelvic external irradiation in combination with immediate long-term ADT in patients with cN + prostate cancer</a:t>
                      </a:r>
                      <a:endParaRPr lang="en-GB" sz="1400" baseline="0" dirty="0" smtClean="0">
                        <a:latin typeface="+mj-lt"/>
                        <a:cs typeface="Arial"/>
                      </a:endParaRPr>
                    </a:p>
                  </a:txBody>
                  <a:tcPr marL="99006" marR="99006" marT="49503" marB="49503">
                    <a:lnL>
                      <a:noFill/>
                    </a:lnL>
                    <a:lnR>
                      <a:noFill/>
                    </a:lnR>
                    <a:lnT>
                      <a:noFill/>
                    </a:lnT>
                    <a:lnB>
                      <a:noFill/>
                    </a:lnB>
                    <a:lnTlToBr w="12700" cmpd="sng">
                      <a:noFill/>
                      <a:prstDash val="solid"/>
                    </a:lnTlToBr>
                    <a:lnBlToTr w="12700" cmpd="sng">
                      <a:noFill/>
                      <a:prstDash val="solid"/>
                    </a:lnBlToTr>
                  </a:tcPr>
                </a:tc>
              </a:tr>
              <a:tr h="605144">
                <a:tc>
                  <a:txBody>
                    <a:bodyPr/>
                    <a:lstStyle/>
                    <a:p>
                      <a:r>
                        <a:rPr lang="en-GB" sz="1400" dirty="0" smtClean="0">
                          <a:latin typeface="+mj-lt"/>
                        </a:rPr>
                        <a:t>pN1</a:t>
                      </a:r>
                      <a:r>
                        <a:rPr lang="en-GB" sz="1400" baseline="0" dirty="0" smtClean="0">
                          <a:latin typeface="+mj-lt"/>
                        </a:rPr>
                        <a:t> after eLND </a:t>
                      </a:r>
                      <a:endParaRPr lang="en-GB" sz="1400" dirty="0">
                        <a:latin typeface="+mj-lt"/>
                        <a:cs typeface="Arial"/>
                      </a:endParaRPr>
                    </a:p>
                  </a:txBody>
                  <a:tcPr marL="99006" marR="99006" marT="198012" marB="49503">
                    <a:lnL>
                      <a:noFill/>
                    </a:lnL>
                    <a:lnR>
                      <a:noFill/>
                    </a:lnR>
                    <a:lnT>
                      <a:noFill/>
                    </a:lnT>
                    <a:lnB>
                      <a:noFill/>
                    </a:lnB>
                    <a:lnTlToBr w="12700" cmpd="sng">
                      <a:noFill/>
                      <a:prstDash val="solid"/>
                    </a:lnTlToBr>
                    <a:lnBlToTr w="12700" cmpd="sng">
                      <a:noFill/>
                      <a:prstDash val="solid"/>
                    </a:lnBlToTr>
                  </a:tcPr>
                </a:tc>
                <a:tc>
                  <a:txBody>
                    <a:bodyPr/>
                    <a:lstStyle/>
                    <a:p>
                      <a:pPr marL="274320" indent="-274320">
                        <a:buClr>
                          <a:srgbClr val="E95531"/>
                        </a:buClr>
                        <a:buFont typeface="Arial"/>
                        <a:buChar char="•"/>
                      </a:pPr>
                      <a:r>
                        <a:rPr lang="en-GB" sz="1400" baseline="0" dirty="0" smtClean="0">
                          <a:latin typeface="+mj-lt"/>
                        </a:rPr>
                        <a:t>Adjuvant ADT as the standard of care</a:t>
                      </a:r>
                    </a:p>
                    <a:p>
                      <a:pPr marL="274320" indent="-274320">
                        <a:buClr>
                          <a:srgbClr val="E95531"/>
                        </a:buClr>
                        <a:buFont typeface="Arial"/>
                        <a:buChar char="•"/>
                      </a:pPr>
                      <a:r>
                        <a:rPr lang="en-GB" sz="1400" baseline="0" dirty="0" smtClean="0">
                          <a:latin typeface="+mj-lt"/>
                        </a:rPr>
                        <a:t>Adjuvant ADT + radiotherapy</a:t>
                      </a:r>
                      <a:endParaRPr lang="en-GB" sz="1400" baseline="0" dirty="0" smtClean="0">
                        <a:latin typeface="+mj-lt"/>
                        <a:cs typeface="Arial"/>
                      </a:endParaRPr>
                    </a:p>
                  </a:txBody>
                  <a:tcPr marL="99006" marR="99006" marT="49503" marB="49503">
                    <a:lnL>
                      <a:noFill/>
                    </a:lnL>
                    <a:lnR>
                      <a:noFill/>
                    </a:lnR>
                    <a:lnT>
                      <a:noFill/>
                    </a:lnT>
                    <a:lnB>
                      <a:noFill/>
                    </a:lnB>
                    <a:lnTlToBr w="12700" cmpd="sng">
                      <a:noFill/>
                      <a:prstDash val="solid"/>
                    </a:lnTlToBr>
                    <a:lnBlToTr w="12700" cmpd="sng">
                      <a:noFill/>
                      <a:prstDash val="solid"/>
                    </a:lnBlToTr>
                  </a:tcPr>
                </a:tc>
              </a:tr>
            </a:tbl>
          </a:graphicData>
        </a:graphic>
      </p:graphicFrame>
    </p:spTree>
    <p:extLst>
      <p:ext uri="{BB962C8B-B14F-4D97-AF65-F5344CB8AC3E}">
        <p14:creationId xmlns:p14="http://schemas.microsoft.com/office/powerpoint/2010/main" val="2181367325"/>
      </p:ext>
    </p:extLst>
  </p:cSld>
  <p:clrMapOvr>
    <a:masterClrMapping/>
  </p:clrMapOvr>
  <p:transition spd="slow">
    <p:push dir="u"/>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0" name="Group 59"/>
          <p:cNvGrpSpPr/>
          <p:nvPr/>
        </p:nvGrpSpPr>
        <p:grpSpPr>
          <a:xfrm>
            <a:off x="64960" y="1447356"/>
            <a:ext cx="8987445" cy="3085456"/>
            <a:chOff x="352425" y="1625600"/>
            <a:chExt cx="8439150" cy="2424394"/>
          </a:xfrm>
          <a:effectLst>
            <a:outerShdw blurRad="114300" dist="76200" dir="5400000" algn="ctr" rotWithShape="0">
              <a:srgbClr val="000000">
                <a:alpha val="29000"/>
              </a:srgbClr>
            </a:outerShdw>
          </a:effectLst>
        </p:grpSpPr>
        <p:sp>
          <p:nvSpPr>
            <p:cNvPr id="14" name="Rectangle 5"/>
            <p:cNvSpPr>
              <a:spLocks noChangeArrowheads="1"/>
            </p:cNvSpPr>
            <p:nvPr/>
          </p:nvSpPr>
          <p:spPr bwMode="auto">
            <a:xfrm flipH="1">
              <a:off x="360362" y="1631950"/>
              <a:ext cx="2347913" cy="523801"/>
            </a:xfrm>
            <a:prstGeom prst="round1Rect">
              <a:avLst>
                <a:gd name="adj" fmla="val 32522"/>
              </a:avLst>
            </a:prstGeom>
            <a:solidFill>
              <a:srgbClr val="E95531"/>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Rectangle 6"/>
            <p:cNvSpPr>
              <a:spLocks noChangeArrowheads="1"/>
            </p:cNvSpPr>
            <p:nvPr/>
          </p:nvSpPr>
          <p:spPr bwMode="auto">
            <a:xfrm>
              <a:off x="2708275" y="1633538"/>
              <a:ext cx="6057900" cy="523801"/>
            </a:xfrm>
            <a:prstGeom prst="round1Rect">
              <a:avLst>
                <a:gd name="adj" fmla="val 40449"/>
              </a:avLst>
            </a:prstGeom>
            <a:solidFill>
              <a:srgbClr val="E95531"/>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AutoShape 3"/>
            <p:cNvSpPr>
              <a:spLocks noChangeAspect="1" noChangeArrowheads="1" noTextEdit="1"/>
            </p:cNvSpPr>
            <p:nvPr/>
          </p:nvSpPr>
          <p:spPr bwMode="auto">
            <a:xfrm>
              <a:off x="352425" y="1625600"/>
              <a:ext cx="8439150" cy="2338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Rectangle 7"/>
            <p:cNvSpPr>
              <a:spLocks noChangeArrowheads="1"/>
            </p:cNvSpPr>
            <p:nvPr/>
          </p:nvSpPr>
          <p:spPr bwMode="auto">
            <a:xfrm>
              <a:off x="360363" y="2155752"/>
              <a:ext cx="2347913" cy="384040"/>
            </a:xfrm>
            <a:prstGeom prst="rect">
              <a:avLst/>
            </a:prstGeom>
            <a:solidFill>
              <a:srgbClr val="FACAC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Rectangle 8"/>
            <p:cNvSpPr>
              <a:spLocks noChangeArrowheads="1"/>
            </p:cNvSpPr>
            <p:nvPr/>
          </p:nvSpPr>
          <p:spPr bwMode="auto">
            <a:xfrm>
              <a:off x="2708275" y="2157339"/>
              <a:ext cx="6057900" cy="384040"/>
            </a:xfrm>
            <a:prstGeom prst="rect">
              <a:avLst/>
            </a:prstGeom>
            <a:solidFill>
              <a:srgbClr val="FACAC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Rectangle 9"/>
            <p:cNvSpPr>
              <a:spLocks noChangeArrowheads="1"/>
            </p:cNvSpPr>
            <p:nvPr/>
          </p:nvSpPr>
          <p:spPr bwMode="auto">
            <a:xfrm>
              <a:off x="356867" y="2546142"/>
              <a:ext cx="2351409" cy="291425"/>
            </a:xfrm>
            <a:prstGeom prst="rect">
              <a:avLst/>
            </a:prstGeom>
            <a:solidFill>
              <a:srgbClr val="ECB1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Rectangle 10"/>
            <p:cNvSpPr>
              <a:spLocks noChangeArrowheads="1"/>
            </p:cNvSpPr>
            <p:nvPr/>
          </p:nvSpPr>
          <p:spPr bwMode="auto">
            <a:xfrm>
              <a:off x="2699253" y="2547731"/>
              <a:ext cx="6066922" cy="291425"/>
            </a:xfrm>
            <a:prstGeom prst="rect">
              <a:avLst/>
            </a:prstGeom>
            <a:solidFill>
              <a:srgbClr val="ECB1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Rectangle 11"/>
            <p:cNvSpPr>
              <a:spLocks noChangeArrowheads="1"/>
            </p:cNvSpPr>
            <p:nvPr/>
          </p:nvSpPr>
          <p:spPr bwMode="auto">
            <a:xfrm>
              <a:off x="360363" y="2836257"/>
              <a:ext cx="2354261" cy="253297"/>
            </a:xfrm>
            <a:prstGeom prst="rect">
              <a:avLst/>
            </a:prstGeom>
            <a:solidFill>
              <a:srgbClr val="FACAC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Rectangle 12"/>
            <p:cNvSpPr>
              <a:spLocks noChangeArrowheads="1"/>
            </p:cNvSpPr>
            <p:nvPr/>
          </p:nvSpPr>
          <p:spPr bwMode="auto">
            <a:xfrm>
              <a:off x="2708274" y="2837844"/>
              <a:ext cx="6074279" cy="253297"/>
            </a:xfrm>
            <a:prstGeom prst="rect">
              <a:avLst/>
            </a:prstGeom>
            <a:solidFill>
              <a:srgbClr val="FACAC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Rectangle 13"/>
            <p:cNvSpPr>
              <a:spLocks noChangeArrowheads="1"/>
            </p:cNvSpPr>
            <p:nvPr/>
          </p:nvSpPr>
          <p:spPr bwMode="auto">
            <a:xfrm flipH="1" flipV="1">
              <a:off x="360362" y="3091142"/>
              <a:ext cx="2347913" cy="958852"/>
            </a:xfrm>
            <a:prstGeom prst="round1Rect">
              <a:avLst>
                <a:gd name="adj" fmla="val 12395"/>
              </a:avLst>
            </a:prstGeom>
            <a:solidFill>
              <a:srgbClr val="ECB1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Rectangle 14"/>
            <p:cNvSpPr>
              <a:spLocks noChangeArrowheads="1"/>
            </p:cNvSpPr>
            <p:nvPr/>
          </p:nvSpPr>
          <p:spPr bwMode="auto">
            <a:xfrm flipV="1">
              <a:off x="2708275" y="3092450"/>
              <a:ext cx="6057900" cy="957360"/>
            </a:xfrm>
            <a:prstGeom prst="round1Rect">
              <a:avLst>
                <a:gd name="adj" fmla="val 11318"/>
              </a:avLst>
            </a:prstGeom>
            <a:solidFill>
              <a:srgbClr val="ECB1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Line 15"/>
            <p:cNvSpPr>
              <a:spLocks noChangeShapeType="1"/>
            </p:cNvSpPr>
            <p:nvPr/>
          </p:nvSpPr>
          <p:spPr bwMode="auto">
            <a:xfrm>
              <a:off x="2577099" y="1625600"/>
              <a:ext cx="6349" cy="2424394"/>
            </a:xfrm>
            <a:prstGeom prst="line">
              <a:avLst/>
            </a:prstGeom>
            <a:noFill/>
            <a:ln w="12700">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Line 16"/>
            <p:cNvSpPr>
              <a:spLocks noChangeShapeType="1"/>
            </p:cNvSpPr>
            <p:nvPr/>
          </p:nvSpPr>
          <p:spPr bwMode="auto">
            <a:xfrm>
              <a:off x="354013" y="2150486"/>
              <a:ext cx="8418513" cy="0"/>
            </a:xfrm>
            <a:prstGeom prst="line">
              <a:avLst/>
            </a:prstGeom>
            <a:noFill/>
            <a:ln w="12700">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Line 17"/>
            <p:cNvSpPr>
              <a:spLocks noChangeShapeType="1"/>
            </p:cNvSpPr>
            <p:nvPr/>
          </p:nvSpPr>
          <p:spPr bwMode="auto">
            <a:xfrm>
              <a:off x="354013" y="2547731"/>
              <a:ext cx="8418513" cy="0"/>
            </a:xfrm>
            <a:prstGeom prst="line">
              <a:avLst/>
            </a:prstGeom>
            <a:noFill/>
            <a:ln w="12700">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Line 18"/>
            <p:cNvSpPr>
              <a:spLocks noChangeShapeType="1"/>
            </p:cNvSpPr>
            <p:nvPr/>
          </p:nvSpPr>
          <p:spPr bwMode="auto">
            <a:xfrm>
              <a:off x="354013" y="2837844"/>
              <a:ext cx="8418513" cy="0"/>
            </a:xfrm>
            <a:prstGeom prst="line">
              <a:avLst/>
            </a:prstGeom>
            <a:noFill/>
            <a:ln w="12700">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Line 19"/>
            <p:cNvSpPr>
              <a:spLocks noChangeShapeType="1"/>
            </p:cNvSpPr>
            <p:nvPr/>
          </p:nvSpPr>
          <p:spPr bwMode="auto">
            <a:xfrm>
              <a:off x="354013" y="3091143"/>
              <a:ext cx="8418513" cy="0"/>
            </a:xfrm>
            <a:prstGeom prst="line">
              <a:avLst/>
            </a:prstGeom>
            <a:noFill/>
            <a:ln w="12700">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graphicFrame>
        <p:nvGraphicFramePr>
          <p:cNvPr id="61" name="Content Placeholder 6"/>
          <p:cNvGraphicFramePr>
            <a:graphicFrameLocks noGrp="1"/>
          </p:cNvGraphicFramePr>
          <p:nvPr>
            <p:ph idx="1"/>
            <p:extLst>
              <p:ext uri="{D42A27DB-BD31-4B8C-83A1-F6EECF244321}">
                <p14:modId xmlns:p14="http://schemas.microsoft.com/office/powerpoint/2010/main" val="33709880"/>
              </p:ext>
            </p:extLst>
          </p:nvPr>
        </p:nvGraphicFramePr>
        <p:xfrm>
          <a:off x="149224" y="1530297"/>
          <a:ext cx="8953463" cy="2958752"/>
        </p:xfrm>
        <a:graphic>
          <a:graphicData uri="http://schemas.openxmlformats.org/drawingml/2006/table">
            <a:tbl>
              <a:tblPr firstRow="1" bandRow="1">
                <a:tableStyleId>{2D5ABB26-0587-4C30-8999-92F81FD0307C}</a:tableStyleId>
              </a:tblPr>
              <a:tblGrid>
                <a:gridCol w="2501568"/>
                <a:gridCol w="6451895"/>
              </a:tblGrid>
              <a:tr h="484776">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GB" sz="1500" b="1" dirty="0" smtClean="0">
                          <a:solidFill>
                            <a:schemeClr val="bg1"/>
                          </a:solidFill>
                          <a:latin typeface="+mj-lt"/>
                        </a:rPr>
                        <a:t>Metastatic disease treatment</a:t>
                      </a:r>
                      <a:endParaRPr lang="en-GB" sz="1500" b="1" baseline="30000" dirty="0" smtClean="0">
                        <a:solidFill>
                          <a:schemeClr val="bg1"/>
                        </a:solidFill>
                        <a:latin typeface="+mj-lt"/>
                        <a:cs typeface="Arial"/>
                      </a:endParaRPr>
                    </a:p>
                  </a:txBody>
                  <a:tcPr marL="97381" marR="97381" marT="48690" marB="48690">
                    <a:lnL>
                      <a:noFill/>
                    </a:lnL>
                    <a:lnR>
                      <a:noFill/>
                    </a:lnR>
                    <a:lnT>
                      <a:noFill/>
                    </a:lnT>
                    <a:lnB>
                      <a:noFill/>
                    </a:lnB>
                    <a:lnTlToBr w="12700" cmpd="sng">
                      <a:noFill/>
                      <a:prstDash val="solid"/>
                    </a:lnTlToBr>
                    <a:lnBlToTr w="12700" cmpd="sng">
                      <a:noFill/>
                      <a:prstDash val="solid"/>
                    </a:lnBlToTr>
                  </a:tcPr>
                </a:tc>
                <a:tc>
                  <a:txBody>
                    <a:bodyPr/>
                    <a:lstStyle/>
                    <a:p>
                      <a:r>
                        <a:rPr lang="en-GB" sz="1500" b="1" dirty="0" smtClean="0">
                          <a:solidFill>
                            <a:schemeClr val="bg1"/>
                          </a:solidFill>
                          <a:latin typeface="+mj-lt"/>
                        </a:rPr>
                        <a:t>Treatment guidelines</a:t>
                      </a:r>
                      <a:endParaRPr lang="en-GB" sz="1500" b="1" dirty="0">
                        <a:solidFill>
                          <a:schemeClr val="bg1"/>
                        </a:solidFill>
                        <a:latin typeface="+mj-lt"/>
                      </a:endParaRPr>
                    </a:p>
                  </a:txBody>
                  <a:tcPr marL="97381" marR="97381" marT="48690" marB="48690">
                    <a:lnL>
                      <a:noFill/>
                    </a:lnL>
                    <a:lnR>
                      <a:noFill/>
                    </a:lnR>
                    <a:lnT>
                      <a:noFill/>
                    </a:lnT>
                    <a:lnB>
                      <a:noFill/>
                    </a:lnB>
                    <a:lnTlToBr w="12700" cmpd="sng">
                      <a:noFill/>
                      <a:prstDash val="solid"/>
                    </a:lnTlToBr>
                    <a:lnBlToTr w="12700" cmpd="sng">
                      <a:noFill/>
                      <a:prstDash val="solid"/>
                    </a:lnBlToTr>
                  </a:tcPr>
                </a:tc>
              </a:tr>
              <a:tr h="458132">
                <a:tc>
                  <a:txBody>
                    <a:bodyPr/>
                    <a:lstStyle/>
                    <a:p>
                      <a:pPr marL="0" indent="0">
                        <a:buFont typeface="Arial"/>
                        <a:buNone/>
                      </a:pPr>
                      <a:r>
                        <a:rPr lang="en-GB" sz="1400" dirty="0" smtClean="0">
                          <a:latin typeface="+mj-lt"/>
                        </a:rPr>
                        <a:t>Watchful waiting</a:t>
                      </a:r>
                      <a:endParaRPr lang="en-GB" sz="1400" dirty="0" smtClean="0">
                        <a:latin typeface="+mj-lt"/>
                        <a:cs typeface="Arial"/>
                      </a:endParaRPr>
                    </a:p>
                  </a:txBody>
                  <a:tcPr marL="97381" marR="97381" marT="97381" marB="48690">
                    <a:lnL>
                      <a:noFill/>
                    </a:lnL>
                    <a:lnR>
                      <a:noFill/>
                    </a:lnR>
                    <a:lnT>
                      <a:noFill/>
                    </a:lnT>
                    <a:lnB>
                      <a:noFill/>
                    </a:lnB>
                    <a:lnTlToBr w="12700" cmpd="sng">
                      <a:noFill/>
                      <a:prstDash val="solid"/>
                    </a:lnTlToBr>
                    <a:lnBlToTr w="12700" cmpd="sng">
                      <a:noFill/>
                      <a:prstDash val="solid"/>
                    </a:lnBlToTr>
                  </a:tcPr>
                </a:tc>
                <a:tc>
                  <a:txBody>
                    <a:bodyPr/>
                    <a:lstStyle/>
                    <a:p>
                      <a:pPr marL="171450" marR="0" indent="-171450" algn="l" defTabSz="685800" rtl="0" eaLnBrk="1" fontAlgn="auto" latinLnBrk="0" hangingPunct="1">
                        <a:lnSpc>
                          <a:spcPct val="100000"/>
                        </a:lnSpc>
                        <a:spcBef>
                          <a:spcPts val="0"/>
                        </a:spcBef>
                        <a:spcAft>
                          <a:spcPts val="0"/>
                        </a:spcAft>
                        <a:buClr>
                          <a:srgbClr val="E95531"/>
                        </a:buClr>
                        <a:buSzTx/>
                        <a:buFont typeface="Arial" panose="020B0604020202020204" pitchFamily="34" charset="0"/>
                        <a:buChar char="•"/>
                        <a:tabLst/>
                        <a:defRPr/>
                      </a:pPr>
                      <a:r>
                        <a:rPr lang="en-GB" sz="1400" dirty="0" smtClean="0">
                          <a:latin typeface="+mj-lt"/>
                        </a:rPr>
                        <a:t>Only in asymptomatic patients</a:t>
                      </a:r>
                    </a:p>
                    <a:p>
                      <a:pPr marL="171450" marR="0" indent="-171450" algn="l" defTabSz="685800" rtl="0" eaLnBrk="1" fontAlgn="auto" latinLnBrk="0" hangingPunct="1">
                        <a:lnSpc>
                          <a:spcPct val="100000"/>
                        </a:lnSpc>
                        <a:spcBef>
                          <a:spcPts val="0"/>
                        </a:spcBef>
                        <a:spcAft>
                          <a:spcPts val="0"/>
                        </a:spcAft>
                        <a:buClr>
                          <a:srgbClr val="E95531"/>
                        </a:buClr>
                        <a:buSzTx/>
                        <a:buFont typeface="Arial" panose="020B0604020202020204" pitchFamily="34" charset="0"/>
                        <a:buChar char="•"/>
                        <a:tabLst/>
                        <a:defRPr/>
                      </a:pPr>
                      <a:r>
                        <a:rPr lang="en-GB" sz="1400" dirty="0" smtClean="0">
                          <a:latin typeface="+mj-lt"/>
                        </a:rPr>
                        <a:t>Deferred castration to be discussed with a well-informed patient</a:t>
                      </a:r>
                      <a:endParaRPr lang="en-GB" sz="1400" dirty="0" smtClean="0">
                        <a:latin typeface="+mj-lt"/>
                        <a:cs typeface="Arial"/>
                      </a:endParaRPr>
                    </a:p>
                  </a:txBody>
                  <a:tcPr marL="97381" marR="97381" marT="48690" marB="48690">
                    <a:lnL>
                      <a:noFill/>
                    </a:lnL>
                    <a:lnR>
                      <a:noFill/>
                    </a:lnR>
                    <a:lnT>
                      <a:noFill/>
                    </a:lnT>
                    <a:lnB>
                      <a:noFill/>
                    </a:lnB>
                    <a:lnTlToBr w="12700" cmpd="sng">
                      <a:noFill/>
                      <a:prstDash val="solid"/>
                    </a:lnTlToBr>
                    <a:lnBlToTr w="12700" cmpd="sng">
                      <a:noFill/>
                      <a:prstDash val="solid"/>
                    </a:lnBlToTr>
                  </a:tcPr>
                </a:tc>
              </a:tr>
              <a:tr h="314190">
                <a:tc>
                  <a:txBody>
                    <a:bodyPr/>
                    <a:lstStyle/>
                    <a:p>
                      <a:pPr marL="0" indent="0">
                        <a:buFont typeface="Arial"/>
                        <a:buNone/>
                      </a:pPr>
                      <a:r>
                        <a:rPr lang="en-GB" sz="1400" baseline="0" dirty="0" smtClean="0">
                          <a:latin typeface="+mj-lt"/>
                        </a:rPr>
                        <a:t>Radical prostatectomy</a:t>
                      </a:r>
                      <a:endParaRPr lang="en-GB" sz="1400" baseline="0" dirty="0" smtClean="0">
                        <a:latin typeface="+mj-lt"/>
                        <a:cs typeface="Arial"/>
                      </a:endParaRPr>
                    </a:p>
                  </a:txBody>
                  <a:tcPr marL="97381" marR="97381" marT="97381" marB="48690">
                    <a:lnL>
                      <a:noFill/>
                    </a:lnL>
                    <a:lnR>
                      <a:noFill/>
                    </a:lnR>
                    <a:lnT>
                      <a:noFill/>
                    </a:lnT>
                    <a:lnB>
                      <a:noFill/>
                    </a:lnB>
                    <a:lnTlToBr w="12700" cmpd="sng">
                      <a:noFill/>
                      <a:prstDash val="solid"/>
                    </a:lnTlToBr>
                    <a:lnBlToTr w="12700" cmpd="sng">
                      <a:noFill/>
                      <a:prstDash val="solid"/>
                    </a:lnBlToTr>
                  </a:tcPr>
                </a:tc>
                <a:tc>
                  <a:txBody>
                    <a:bodyPr/>
                    <a:lstStyle/>
                    <a:p>
                      <a:pPr marL="171450" indent="-171450">
                        <a:buClr>
                          <a:srgbClr val="E95531"/>
                        </a:buClr>
                        <a:buFont typeface="Arial" panose="020B0604020202020204" pitchFamily="34" charset="0"/>
                        <a:buChar char="•"/>
                      </a:pPr>
                      <a:r>
                        <a:rPr lang="en-GB" sz="1400" baseline="0" dirty="0" smtClean="0">
                          <a:latin typeface="+mj-lt"/>
                        </a:rPr>
                        <a:t>Unsuitable outside clinical trial</a:t>
                      </a:r>
                      <a:endParaRPr lang="en-GB" sz="1400" baseline="0" dirty="0" smtClean="0">
                        <a:latin typeface="+mj-lt"/>
                        <a:cs typeface="Arial"/>
                      </a:endParaRPr>
                    </a:p>
                  </a:txBody>
                  <a:tcPr marL="97381" marR="97381" marT="97381" marB="48690">
                    <a:lnL>
                      <a:noFill/>
                    </a:lnL>
                    <a:lnR>
                      <a:noFill/>
                    </a:lnR>
                    <a:lnT>
                      <a:noFill/>
                    </a:lnT>
                    <a:lnB>
                      <a:noFill/>
                    </a:lnB>
                    <a:lnTlToBr w="12700" cmpd="sng">
                      <a:noFill/>
                      <a:prstDash val="solid"/>
                    </a:lnTlToBr>
                    <a:lnBlToTr w="12700" cmpd="sng">
                      <a:noFill/>
                      <a:prstDash val="solid"/>
                    </a:lnBlToTr>
                  </a:tcPr>
                </a:tc>
              </a:tr>
              <a:tr h="314190">
                <a:tc>
                  <a:txBody>
                    <a:bodyPr/>
                    <a:lstStyle/>
                    <a:p>
                      <a:pPr marL="0" indent="0">
                        <a:buFont typeface="Arial"/>
                        <a:buNone/>
                      </a:pPr>
                      <a:r>
                        <a:rPr lang="en-GB" sz="1400" baseline="0" dirty="0" smtClean="0">
                          <a:latin typeface="+mj-lt"/>
                        </a:rPr>
                        <a:t>Radiotherapy</a:t>
                      </a:r>
                      <a:endParaRPr lang="en-GB" sz="1400" baseline="0" dirty="0" smtClean="0">
                        <a:latin typeface="+mj-lt"/>
                        <a:cs typeface="Arial"/>
                      </a:endParaRPr>
                    </a:p>
                  </a:txBody>
                  <a:tcPr marL="97381" marR="97381" marT="97381" marB="48690">
                    <a:lnL>
                      <a:noFill/>
                    </a:lnL>
                    <a:lnR>
                      <a:noFill/>
                    </a:lnR>
                    <a:lnT>
                      <a:noFill/>
                    </a:lnT>
                    <a:lnB>
                      <a:noFill/>
                    </a:lnB>
                    <a:lnTlToBr w="12700" cmpd="sng">
                      <a:noFill/>
                      <a:prstDash val="solid"/>
                    </a:lnTlToBr>
                    <a:lnBlToTr w="12700" cmpd="sng">
                      <a:noFill/>
                      <a:prstDash val="solid"/>
                    </a:lnBlToTr>
                  </a:tcPr>
                </a:tc>
                <a:tc>
                  <a:txBody>
                    <a:bodyPr/>
                    <a:lstStyle/>
                    <a:p>
                      <a:pPr marL="171450" indent="-171450">
                        <a:buClr>
                          <a:srgbClr val="E95531"/>
                        </a:buClr>
                        <a:buFont typeface="Arial" panose="020B0604020202020204" pitchFamily="34" charset="0"/>
                        <a:buChar char="•"/>
                      </a:pPr>
                      <a:r>
                        <a:rPr lang="en-GB" sz="1400" baseline="0" dirty="0" smtClean="0">
                          <a:latin typeface="+mj-lt"/>
                        </a:rPr>
                        <a:t>Unsuitable outside clinical trial</a:t>
                      </a:r>
                      <a:endParaRPr lang="en-GB" sz="1400" baseline="0" dirty="0" smtClean="0">
                        <a:latin typeface="+mj-lt"/>
                        <a:cs typeface="Arial"/>
                      </a:endParaRPr>
                    </a:p>
                  </a:txBody>
                  <a:tcPr marL="97381" marR="97381" marT="97381" marB="48690">
                    <a:lnL>
                      <a:noFill/>
                    </a:lnL>
                    <a:lnR>
                      <a:noFill/>
                    </a:lnR>
                    <a:lnT>
                      <a:noFill/>
                    </a:lnT>
                    <a:lnB>
                      <a:noFill/>
                    </a:lnB>
                    <a:lnTlToBr w="12700" cmpd="sng">
                      <a:noFill/>
                      <a:prstDash val="solid"/>
                    </a:lnTlToBr>
                    <a:lnBlToTr w="12700" cmpd="sng">
                      <a:noFill/>
                      <a:prstDash val="solid"/>
                    </a:lnBlToTr>
                  </a:tcPr>
                </a:tc>
              </a:tr>
              <a:tr h="1060208">
                <a:tc>
                  <a:txBody>
                    <a:bodyPr/>
                    <a:lstStyle/>
                    <a:p>
                      <a:pPr marL="0" marR="0" indent="0" algn="l" defTabSz="685800" rtl="0" eaLnBrk="1" fontAlgn="auto" latinLnBrk="0" hangingPunct="1">
                        <a:lnSpc>
                          <a:spcPct val="100000"/>
                        </a:lnSpc>
                        <a:spcBef>
                          <a:spcPts val="0"/>
                        </a:spcBef>
                        <a:spcAft>
                          <a:spcPts val="0"/>
                        </a:spcAft>
                        <a:buClrTx/>
                        <a:buSzTx/>
                        <a:buFont typeface="Arial"/>
                        <a:buNone/>
                        <a:tabLst/>
                        <a:defRPr/>
                      </a:pPr>
                      <a:r>
                        <a:rPr lang="en-GB" sz="1400" baseline="0" dirty="0" smtClean="0">
                          <a:latin typeface="+mj-lt"/>
                        </a:rPr>
                        <a:t>Androgen suppression</a:t>
                      </a:r>
                      <a:endParaRPr lang="en-GB" sz="1400" baseline="0" dirty="0" smtClean="0">
                        <a:latin typeface="+mj-lt"/>
                        <a:cs typeface="Arial"/>
                      </a:endParaRPr>
                    </a:p>
                  </a:txBody>
                  <a:tcPr marL="97381" marR="97381" marT="97381" marB="48690">
                    <a:lnL>
                      <a:noFill/>
                    </a:lnL>
                    <a:lnR>
                      <a:noFill/>
                    </a:lnR>
                    <a:lnT>
                      <a:noFill/>
                    </a:lnT>
                    <a:lnB>
                      <a:noFill/>
                    </a:lnB>
                    <a:lnTlToBr w="12700" cmpd="sng">
                      <a:noFill/>
                      <a:prstDash val="solid"/>
                    </a:lnTlToBr>
                    <a:lnBlToTr w="12700" cmpd="sng">
                      <a:noFill/>
                      <a:prstDash val="solid"/>
                    </a:lnBlToTr>
                  </a:tcPr>
                </a:tc>
                <a:tc>
                  <a:txBody>
                    <a:bodyPr/>
                    <a:lstStyle/>
                    <a:p>
                      <a:pPr marL="171450" indent="-171450">
                        <a:buClr>
                          <a:srgbClr val="E95531"/>
                        </a:buClr>
                        <a:buFont typeface="Arial" panose="020B0604020202020204" pitchFamily="34" charset="0"/>
                        <a:buChar char="•"/>
                      </a:pPr>
                      <a:r>
                        <a:rPr lang="en-GB" sz="1400" baseline="0" dirty="0" smtClean="0">
                          <a:latin typeface="+mj-lt"/>
                        </a:rPr>
                        <a:t>Immediate surgical or medical castration (LHRH agonist or antagonist) to be offered to M1 asymptomatic and symptomatic patients</a:t>
                      </a:r>
                    </a:p>
                    <a:p>
                      <a:pPr marL="171450" indent="-171450">
                        <a:buClr>
                          <a:srgbClr val="E95531"/>
                        </a:buClr>
                        <a:buFont typeface="Arial" panose="020B0604020202020204" pitchFamily="34" charset="0"/>
                        <a:buChar char="•"/>
                      </a:pPr>
                      <a:r>
                        <a:rPr lang="en-GB" sz="1400" baseline="0" dirty="0" smtClean="0">
                          <a:latin typeface="+mj-lt"/>
                        </a:rPr>
                        <a:t>Short-term antiandrogen treatment for M1 patients </a:t>
                      </a:r>
                    </a:p>
                    <a:p>
                      <a:pPr marL="171450" indent="-171450">
                        <a:buClr>
                          <a:srgbClr val="E95531"/>
                        </a:buClr>
                        <a:buFont typeface="Arial" panose="020B0604020202020204" pitchFamily="34" charset="0"/>
                        <a:buChar char="•"/>
                      </a:pPr>
                      <a:r>
                        <a:rPr lang="en-GB" sz="1400" baseline="0" dirty="0" smtClean="0">
                          <a:latin typeface="+mj-lt"/>
                        </a:rPr>
                        <a:t>No antiandrogen monotherapy for M1 patients</a:t>
                      </a:r>
                    </a:p>
                    <a:p>
                      <a:pPr marL="171450" indent="-171450">
                        <a:buClr>
                          <a:srgbClr val="E95531"/>
                        </a:buClr>
                        <a:buFont typeface="Arial" panose="020B0604020202020204" pitchFamily="34" charset="0"/>
                        <a:buChar char="•"/>
                      </a:pPr>
                      <a:r>
                        <a:rPr lang="en-GB" sz="1400" baseline="0" dirty="0" smtClean="0">
                          <a:latin typeface="+mj-lt"/>
                        </a:rPr>
                        <a:t>LHRH agonists + NSAA recommended</a:t>
                      </a:r>
                      <a:endParaRPr lang="en-GB" sz="1400" baseline="0" dirty="0" smtClean="0">
                        <a:latin typeface="+mj-lt"/>
                        <a:cs typeface="Arial"/>
                      </a:endParaRPr>
                    </a:p>
                  </a:txBody>
                  <a:tcPr marL="97381" marR="97381" marB="48690">
                    <a:lnL>
                      <a:noFill/>
                    </a:lnL>
                    <a:lnR>
                      <a:noFill/>
                    </a:lnR>
                    <a:lnT>
                      <a:noFill/>
                    </a:lnT>
                    <a:lnB>
                      <a:noFill/>
                    </a:lnB>
                    <a:lnTlToBr w="12700" cmpd="sng">
                      <a:noFill/>
                      <a:prstDash val="solid"/>
                    </a:lnTlToBr>
                    <a:lnBlToTr w="12700" cmpd="sng">
                      <a:noFill/>
                      <a:prstDash val="solid"/>
                    </a:lnBlToTr>
                  </a:tcPr>
                </a:tc>
              </a:tr>
            </a:tbl>
          </a:graphicData>
        </a:graphic>
      </p:graphicFrame>
      <p:sp>
        <p:nvSpPr>
          <p:cNvPr id="2" name="Title 1"/>
          <p:cNvSpPr>
            <a:spLocks noGrp="1"/>
          </p:cNvSpPr>
          <p:nvPr>
            <p:ph type="title"/>
          </p:nvPr>
        </p:nvSpPr>
        <p:spPr>
          <a:xfrm>
            <a:off x="136525" y="294525"/>
            <a:ext cx="7102475" cy="638175"/>
          </a:xfrm>
        </p:spPr>
        <p:txBody>
          <a:bodyPr>
            <a:noAutofit/>
          </a:bodyPr>
          <a:lstStyle/>
          <a:p>
            <a:r>
              <a:rPr lang="en-GB" sz="3000" b="1" dirty="0">
                <a:solidFill>
                  <a:schemeClr val="accent2">
                    <a:lumMod val="50000"/>
                  </a:schemeClr>
                </a:solidFill>
                <a:ea typeface="+mj-ea"/>
                <a:cs typeface="+mj-cs"/>
              </a:rPr>
              <a:t>EAU Guidelines: </a:t>
            </a:r>
            <a:r>
              <a:rPr lang="en-GB" sz="3000" b="1" dirty="0" smtClean="0">
                <a:solidFill>
                  <a:schemeClr val="accent2">
                    <a:lumMod val="50000"/>
                  </a:schemeClr>
                </a:solidFill>
                <a:ea typeface="+mj-ea"/>
                <a:cs typeface="+mj-cs"/>
              </a:rPr>
              <a:t/>
            </a:r>
            <a:br>
              <a:rPr lang="en-GB" sz="3000" b="1" dirty="0" smtClean="0">
                <a:solidFill>
                  <a:schemeClr val="accent2">
                    <a:lumMod val="50000"/>
                  </a:schemeClr>
                </a:solidFill>
                <a:ea typeface="+mj-ea"/>
                <a:cs typeface="+mj-cs"/>
              </a:rPr>
            </a:br>
            <a:r>
              <a:rPr lang="en-GB" sz="3000" b="1" dirty="0" smtClean="0">
                <a:solidFill>
                  <a:schemeClr val="accent2">
                    <a:lumMod val="50000"/>
                  </a:schemeClr>
                </a:solidFill>
                <a:ea typeface="+mj-ea"/>
                <a:cs typeface="+mj-cs"/>
              </a:rPr>
              <a:t>Metastatic </a:t>
            </a:r>
            <a:r>
              <a:rPr lang="en-GB" sz="3000" b="1" dirty="0">
                <a:solidFill>
                  <a:schemeClr val="accent2">
                    <a:lumMod val="50000"/>
                  </a:schemeClr>
                </a:solidFill>
                <a:ea typeface="+mj-ea"/>
                <a:cs typeface="+mj-cs"/>
              </a:rPr>
              <a:t>Prostate Cancer</a:t>
            </a:r>
          </a:p>
        </p:txBody>
      </p:sp>
      <p:sp>
        <p:nvSpPr>
          <p:cNvPr id="6" name="TextBox 5"/>
          <p:cNvSpPr txBox="1"/>
          <p:nvPr/>
        </p:nvSpPr>
        <p:spPr>
          <a:xfrm>
            <a:off x="6931152" y="4653224"/>
            <a:ext cx="1986719" cy="246221"/>
          </a:xfrm>
          <a:prstGeom prst="rect">
            <a:avLst/>
          </a:prstGeom>
          <a:noFill/>
        </p:spPr>
        <p:txBody>
          <a:bodyPr wrap="square" rtlCol="0">
            <a:spAutoFit/>
          </a:bodyPr>
          <a:lstStyle/>
          <a:p>
            <a:pPr algn="r"/>
            <a:r>
              <a:rPr lang="en-GB" sz="1000" dirty="0" smtClean="0">
                <a:cs typeface="Arial"/>
              </a:rPr>
              <a:t>Adapted from Mottet, 2015</a:t>
            </a:r>
            <a:r>
              <a:rPr lang="en-GB" sz="1000" baseline="30000" dirty="0" smtClean="0">
                <a:cs typeface="Arial"/>
              </a:rPr>
              <a:t>1</a:t>
            </a:r>
            <a:endParaRPr lang="en-GB" sz="1000" baseline="30000" dirty="0">
              <a:cs typeface="Arial"/>
            </a:endParaRPr>
          </a:p>
        </p:txBody>
      </p:sp>
      <p:sp>
        <p:nvSpPr>
          <p:cNvPr id="8" name="Text Box 139"/>
          <p:cNvSpPr txBox="1">
            <a:spLocks noChangeArrowheads="1"/>
          </p:cNvSpPr>
          <p:nvPr/>
        </p:nvSpPr>
        <p:spPr bwMode="auto">
          <a:xfrm>
            <a:off x="140020" y="6395378"/>
            <a:ext cx="730346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Lst>
        </p:spPr>
        <p:txBody>
          <a:bodyPr wrap="square" anchor="b">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marL="228600" lvl="0" indent="-228600">
              <a:buFont typeface="+mj-lt"/>
              <a:buAutoNum type="arabicPeriod"/>
              <a:defRPr/>
            </a:pPr>
            <a:r>
              <a:rPr lang="en-GB" sz="800" dirty="0" smtClean="0">
                <a:latin typeface="+mn-lt"/>
              </a:rPr>
              <a:t>http://uroweb.org/wp-content/uploads/09-Prostate-Cancer_LR.pdf. Accessed April 8, 2016.</a:t>
            </a:r>
            <a:endParaRPr lang="en-GB" sz="800" b="1" dirty="0">
              <a:latin typeface="+mn-lt"/>
            </a:endParaRPr>
          </a:p>
        </p:txBody>
      </p:sp>
      <p:sp>
        <p:nvSpPr>
          <p:cNvPr id="3" name="TextBox 2"/>
          <p:cNvSpPr txBox="1"/>
          <p:nvPr/>
        </p:nvSpPr>
        <p:spPr>
          <a:xfrm>
            <a:off x="64960" y="4607220"/>
            <a:ext cx="7338061" cy="276999"/>
          </a:xfrm>
          <a:prstGeom prst="rect">
            <a:avLst/>
          </a:prstGeom>
          <a:noFill/>
        </p:spPr>
        <p:txBody>
          <a:bodyPr wrap="square" rtlCol="0">
            <a:spAutoFit/>
          </a:bodyPr>
          <a:lstStyle/>
          <a:p>
            <a:r>
              <a:rPr lang="en-GB" sz="1200" dirty="0">
                <a:cs typeface="Arial"/>
              </a:rPr>
              <a:t>LHRH, </a:t>
            </a:r>
            <a:r>
              <a:rPr lang="en-GB" sz="1200" dirty="0" smtClean="0">
                <a:cs typeface="Arial"/>
              </a:rPr>
              <a:t>luteinising hormone-releasing </a:t>
            </a:r>
            <a:r>
              <a:rPr lang="en-GB" sz="1200" dirty="0">
                <a:cs typeface="Arial"/>
              </a:rPr>
              <a:t>hormone; NSAA, </a:t>
            </a:r>
            <a:r>
              <a:rPr lang="en-GB" sz="1200" dirty="0" smtClean="0">
                <a:cs typeface="Arial"/>
              </a:rPr>
              <a:t>nonsteroidal antiandrogens.</a:t>
            </a:r>
            <a:endParaRPr lang="en-GB" sz="1200" dirty="0">
              <a:cs typeface="Arial"/>
            </a:endParaRPr>
          </a:p>
        </p:txBody>
      </p:sp>
      <p:sp>
        <p:nvSpPr>
          <p:cNvPr id="10" name="TextBox 9"/>
          <p:cNvSpPr txBox="1"/>
          <p:nvPr/>
        </p:nvSpPr>
        <p:spPr>
          <a:xfrm>
            <a:off x="595014" y="1087008"/>
            <a:ext cx="8267807" cy="338554"/>
          </a:xfrm>
          <a:prstGeom prst="rect">
            <a:avLst/>
          </a:prstGeom>
          <a:noFill/>
        </p:spPr>
        <p:txBody>
          <a:bodyPr wrap="square" rtlCol="0">
            <a:spAutoFit/>
          </a:bodyPr>
          <a:lstStyle/>
          <a:p>
            <a:pPr algn="ctr"/>
            <a:r>
              <a:rPr lang="en-GB" sz="1600" b="1" dirty="0" smtClean="0"/>
              <a:t>Primary treatment guidelines </a:t>
            </a:r>
            <a:r>
              <a:rPr lang="en-GB" sz="1600" b="1" dirty="0"/>
              <a:t>for </a:t>
            </a:r>
            <a:r>
              <a:rPr lang="en-GB" sz="1600" b="1" dirty="0" smtClean="0"/>
              <a:t>metastatic prostate cancer</a:t>
            </a:r>
            <a:r>
              <a:rPr lang="en-GB" sz="1600" b="1" baseline="30000" dirty="0" smtClean="0"/>
              <a:t>1</a:t>
            </a:r>
            <a:endParaRPr lang="en-GB" sz="1600" b="1" baseline="30000" dirty="0"/>
          </a:p>
        </p:txBody>
      </p:sp>
      <p:sp>
        <p:nvSpPr>
          <p:cNvPr id="11" name="Pentagon 10"/>
          <p:cNvSpPr/>
          <p:nvPr/>
        </p:nvSpPr>
        <p:spPr>
          <a:xfrm>
            <a:off x="-43103" y="1020483"/>
            <a:ext cx="696685" cy="387508"/>
          </a:xfrm>
          <a:prstGeom prst="homePlate">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10800000" scaled="1"/>
            <a:tileRect/>
          </a:gradFill>
          <a:ln>
            <a:no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sz="1600" dirty="0"/>
          </a:p>
        </p:txBody>
      </p:sp>
      <p:sp>
        <p:nvSpPr>
          <p:cNvPr id="12" name="TextBox 11"/>
          <p:cNvSpPr txBox="1"/>
          <p:nvPr/>
        </p:nvSpPr>
        <p:spPr>
          <a:xfrm>
            <a:off x="-27384" y="1044960"/>
            <a:ext cx="673261" cy="338554"/>
          </a:xfrm>
          <a:prstGeom prst="rect">
            <a:avLst/>
          </a:prstGeom>
          <a:noFill/>
        </p:spPr>
        <p:txBody>
          <a:bodyPr wrap="none" rtlCol="0">
            <a:spAutoFit/>
          </a:bodyPr>
          <a:lstStyle/>
          <a:p>
            <a:r>
              <a:rPr lang="en-GB" sz="1600" spc="-38" dirty="0" smtClean="0">
                <a:solidFill>
                  <a:srgbClr val="A7381D"/>
                </a:solidFill>
                <a:ea typeface="+mj-ea"/>
                <a:cs typeface="+mj-cs"/>
              </a:rPr>
              <a:t>10/20</a:t>
            </a:r>
            <a:endParaRPr lang="en-GB" sz="1600" spc="-38" dirty="0">
              <a:solidFill>
                <a:srgbClr val="A7381D"/>
              </a:solidFill>
              <a:ea typeface="+mj-ea"/>
              <a:cs typeface="+mj-cs"/>
            </a:endParaRPr>
          </a:p>
        </p:txBody>
      </p:sp>
    </p:spTree>
    <p:extLst>
      <p:ext uri="{BB962C8B-B14F-4D97-AF65-F5344CB8AC3E}">
        <p14:creationId xmlns:p14="http://schemas.microsoft.com/office/powerpoint/2010/main" val="2132398478"/>
      </p:ext>
    </p:extLst>
  </p:cSld>
  <p:clrMapOvr>
    <a:masterClrMapping/>
  </p:clrMapOvr>
  <p:transition spd="slow">
    <p:push dir="u"/>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7" name="Group 66"/>
          <p:cNvGrpSpPr/>
          <p:nvPr/>
        </p:nvGrpSpPr>
        <p:grpSpPr>
          <a:xfrm>
            <a:off x="126999" y="1435043"/>
            <a:ext cx="8946307" cy="2164719"/>
            <a:chOff x="571500" y="1200150"/>
            <a:chExt cx="8491538" cy="2054683"/>
          </a:xfrm>
          <a:effectLst>
            <a:outerShdw blurRad="114300" dist="76200" dir="5400000" algn="ctr" rotWithShape="0">
              <a:srgbClr val="000000">
                <a:alpha val="29000"/>
              </a:srgbClr>
            </a:outerShdw>
          </a:effectLst>
        </p:grpSpPr>
        <p:sp>
          <p:nvSpPr>
            <p:cNvPr id="8" name="AutoShape 3"/>
            <p:cNvSpPr>
              <a:spLocks noChangeAspect="1" noChangeArrowheads="1" noTextEdit="1"/>
            </p:cNvSpPr>
            <p:nvPr/>
          </p:nvSpPr>
          <p:spPr bwMode="auto">
            <a:xfrm>
              <a:off x="571500" y="1200150"/>
              <a:ext cx="8491538" cy="1868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Rectangle 5"/>
            <p:cNvSpPr>
              <a:spLocks noChangeArrowheads="1"/>
            </p:cNvSpPr>
            <p:nvPr/>
          </p:nvSpPr>
          <p:spPr bwMode="auto">
            <a:xfrm flipH="1">
              <a:off x="579438" y="1206500"/>
              <a:ext cx="1978025" cy="330200"/>
            </a:xfrm>
            <a:prstGeom prst="round1Rect">
              <a:avLst>
                <a:gd name="adj" fmla="val 33151"/>
              </a:avLst>
            </a:prstGeom>
            <a:solidFill>
              <a:srgbClr val="E95531"/>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Rectangle 6"/>
            <p:cNvSpPr>
              <a:spLocks noChangeArrowheads="1"/>
            </p:cNvSpPr>
            <p:nvPr/>
          </p:nvSpPr>
          <p:spPr bwMode="auto">
            <a:xfrm>
              <a:off x="2559050" y="1206500"/>
              <a:ext cx="6478588" cy="330200"/>
            </a:xfrm>
            <a:prstGeom prst="round1Rect">
              <a:avLst>
                <a:gd name="adj" fmla="val 33151"/>
              </a:avLst>
            </a:prstGeom>
            <a:solidFill>
              <a:srgbClr val="E95531"/>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Rectangle 7"/>
            <p:cNvSpPr>
              <a:spLocks noChangeArrowheads="1"/>
            </p:cNvSpPr>
            <p:nvPr/>
          </p:nvSpPr>
          <p:spPr bwMode="auto">
            <a:xfrm>
              <a:off x="579438" y="1536700"/>
              <a:ext cx="1978025" cy="712842"/>
            </a:xfrm>
            <a:prstGeom prst="rect">
              <a:avLst/>
            </a:prstGeom>
            <a:solidFill>
              <a:srgbClr val="FACAC7"/>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Rectangle 8"/>
            <p:cNvSpPr>
              <a:spLocks noChangeArrowheads="1"/>
            </p:cNvSpPr>
            <p:nvPr/>
          </p:nvSpPr>
          <p:spPr bwMode="auto">
            <a:xfrm>
              <a:off x="2559050" y="1536700"/>
              <a:ext cx="6478588" cy="712842"/>
            </a:xfrm>
            <a:prstGeom prst="rect">
              <a:avLst/>
            </a:prstGeom>
            <a:solidFill>
              <a:srgbClr val="FACAC7"/>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Rectangle 9"/>
            <p:cNvSpPr>
              <a:spLocks noChangeArrowheads="1"/>
            </p:cNvSpPr>
            <p:nvPr/>
          </p:nvSpPr>
          <p:spPr bwMode="auto">
            <a:xfrm>
              <a:off x="579438" y="2258583"/>
              <a:ext cx="1978025" cy="644632"/>
            </a:xfrm>
            <a:prstGeom prst="rect">
              <a:avLst/>
            </a:prstGeom>
            <a:solidFill>
              <a:srgbClr val="ECB1C4"/>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Rectangle 10"/>
            <p:cNvSpPr>
              <a:spLocks noChangeArrowheads="1"/>
            </p:cNvSpPr>
            <p:nvPr/>
          </p:nvSpPr>
          <p:spPr bwMode="auto">
            <a:xfrm>
              <a:off x="2559050" y="2249542"/>
              <a:ext cx="6478588" cy="644632"/>
            </a:xfrm>
            <a:prstGeom prst="rect">
              <a:avLst/>
            </a:prstGeom>
            <a:solidFill>
              <a:srgbClr val="ECB1C4"/>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Rectangle 11"/>
            <p:cNvSpPr>
              <a:spLocks noChangeArrowheads="1"/>
            </p:cNvSpPr>
            <p:nvPr/>
          </p:nvSpPr>
          <p:spPr bwMode="auto">
            <a:xfrm flipV="1">
              <a:off x="579438" y="2887825"/>
              <a:ext cx="8458200" cy="367008"/>
            </a:xfrm>
            <a:prstGeom prst="round2SameRect">
              <a:avLst>
                <a:gd name="adj1" fmla="val 43041"/>
                <a:gd name="adj2" fmla="val 0"/>
              </a:avLst>
            </a:prstGeom>
            <a:solidFill>
              <a:srgbClr val="FACAC7"/>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Line 12"/>
            <p:cNvSpPr>
              <a:spLocks noChangeShapeType="1"/>
            </p:cNvSpPr>
            <p:nvPr/>
          </p:nvSpPr>
          <p:spPr bwMode="auto">
            <a:xfrm>
              <a:off x="2557463" y="1200150"/>
              <a:ext cx="0" cy="1661200"/>
            </a:xfrm>
            <a:prstGeom prst="line">
              <a:avLst/>
            </a:prstGeom>
            <a:noFill/>
            <a:ln w="12700">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Line 13"/>
            <p:cNvSpPr>
              <a:spLocks noChangeShapeType="1"/>
            </p:cNvSpPr>
            <p:nvPr/>
          </p:nvSpPr>
          <p:spPr bwMode="auto">
            <a:xfrm>
              <a:off x="573088" y="1536700"/>
              <a:ext cx="8470900" cy="0"/>
            </a:xfrm>
            <a:prstGeom prst="line">
              <a:avLst/>
            </a:prstGeom>
            <a:noFill/>
            <a:ln w="12700">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Line 14"/>
            <p:cNvSpPr>
              <a:spLocks noChangeShapeType="1"/>
            </p:cNvSpPr>
            <p:nvPr/>
          </p:nvSpPr>
          <p:spPr bwMode="auto">
            <a:xfrm>
              <a:off x="573088" y="2247132"/>
              <a:ext cx="8470900" cy="0"/>
            </a:xfrm>
            <a:prstGeom prst="line">
              <a:avLst/>
            </a:prstGeom>
            <a:noFill/>
            <a:ln w="12700">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Line 15"/>
            <p:cNvSpPr>
              <a:spLocks noChangeShapeType="1"/>
            </p:cNvSpPr>
            <p:nvPr/>
          </p:nvSpPr>
          <p:spPr bwMode="auto">
            <a:xfrm>
              <a:off x="573088" y="2888473"/>
              <a:ext cx="8470900" cy="0"/>
            </a:xfrm>
            <a:prstGeom prst="line">
              <a:avLst/>
            </a:prstGeom>
            <a:noFill/>
            <a:ln w="12700">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graphicFrame>
        <p:nvGraphicFramePr>
          <p:cNvPr id="68" name="Content Placeholder 3"/>
          <p:cNvGraphicFramePr>
            <a:graphicFrameLocks/>
          </p:cNvGraphicFramePr>
          <p:nvPr>
            <p:extLst>
              <p:ext uri="{D42A27DB-BD31-4B8C-83A1-F6EECF244321}">
                <p14:modId xmlns:p14="http://schemas.microsoft.com/office/powerpoint/2010/main" val="2825941227"/>
              </p:ext>
            </p:extLst>
          </p:nvPr>
        </p:nvGraphicFramePr>
        <p:xfrm>
          <a:off x="126999" y="1437226"/>
          <a:ext cx="8912368" cy="2148102"/>
        </p:xfrm>
        <a:graphic>
          <a:graphicData uri="http://schemas.openxmlformats.org/drawingml/2006/table">
            <a:tbl>
              <a:tblPr firstRow="1" bandRow="1">
                <a:tableStyleId>{2D5ABB26-0587-4C30-8999-92F81FD0307C}</a:tableStyleId>
              </a:tblPr>
              <a:tblGrid>
                <a:gridCol w="2085314"/>
                <a:gridCol w="6827054"/>
              </a:tblGrid>
              <a:tr h="348003">
                <a:tc>
                  <a:txBody>
                    <a:bodyPr/>
                    <a:lstStyle/>
                    <a:p>
                      <a:r>
                        <a:rPr lang="en-GB" sz="1400" b="1" dirty="0" smtClean="0">
                          <a:solidFill>
                            <a:schemeClr val="bg1"/>
                          </a:solidFill>
                          <a:latin typeface="+mj-lt"/>
                        </a:rPr>
                        <a:t>Disease</a:t>
                      </a:r>
                      <a:r>
                        <a:rPr lang="en-GB" sz="1400" b="1" baseline="0" dirty="0" smtClean="0">
                          <a:solidFill>
                            <a:schemeClr val="bg1"/>
                          </a:solidFill>
                          <a:latin typeface="+mj-lt"/>
                        </a:rPr>
                        <a:t> state</a:t>
                      </a:r>
                      <a:endParaRPr lang="en-GB" sz="1400" b="1" baseline="30000" dirty="0">
                        <a:solidFill>
                          <a:schemeClr val="bg1"/>
                        </a:solidFill>
                        <a:latin typeface="+mj-lt"/>
                        <a:cs typeface="Arial"/>
                      </a:endParaRPr>
                    </a:p>
                  </a:txBody>
                  <a:tcPr marL="96337" marR="96337" marT="48168" marB="48168">
                    <a:lnL>
                      <a:noFill/>
                    </a:lnL>
                    <a:lnR>
                      <a:noFill/>
                    </a:lnR>
                    <a:lnT>
                      <a:noFill/>
                    </a:lnT>
                    <a:lnB>
                      <a:noFill/>
                    </a:lnB>
                    <a:lnTlToBr w="12700" cmpd="sng">
                      <a:noFill/>
                      <a:prstDash val="solid"/>
                    </a:lnTlToBr>
                    <a:lnBlToTr w="12700" cmpd="sng">
                      <a:noFill/>
                      <a:prstDash val="solid"/>
                    </a:lnBlToTr>
                  </a:tcPr>
                </a:tc>
                <a:tc>
                  <a:txBody>
                    <a:bodyPr/>
                    <a:lstStyle/>
                    <a:p>
                      <a:r>
                        <a:rPr lang="en-GB" sz="1400" b="1" dirty="0" smtClean="0">
                          <a:solidFill>
                            <a:schemeClr val="bg1"/>
                          </a:solidFill>
                          <a:latin typeface="+mj-lt"/>
                        </a:rPr>
                        <a:t>Treatment</a:t>
                      </a:r>
                      <a:r>
                        <a:rPr lang="en-GB" sz="1400" b="1" baseline="0" dirty="0" smtClean="0">
                          <a:solidFill>
                            <a:schemeClr val="bg1"/>
                          </a:solidFill>
                          <a:latin typeface="+mj-lt"/>
                        </a:rPr>
                        <a:t> </a:t>
                      </a:r>
                      <a:r>
                        <a:rPr lang="en-GB" sz="1400" b="1" baseline="0" dirty="0" err="1" smtClean="0">
                          <a:solidFill>
                            <a:schemeClr val="bg1"/>
                          </a:solidFill>
                          <a:latin typeface="+mj-lt"/>
                        </a:rPr>
                        <a:t>guidelines</a:t>
                      </a:r>
                      <a:r>
                        <a:rPr lang="en-GB" sz="1400" b="1" baseline="30000" dirty="0" err="1" smtClean="0">
                          <a:solidFill>
                            <a:schemeClr val="bg1"/>
                          </a:solidFill>
                          <a:latin typeface="+mj-lt"/>
                        </a:rPr>
                        <a:t>a</a:t>
                      </a:r>
                      <a:endParaRPr lang="en-GB" sz="1400" b="1" baseline="30000" dirty="0">
                        <a:solidFill>
                          <a:schemeClr val="bg1"/>
                        </a:solidFill>
                        <a:latin typeface="+mj-lt"/>
                      </a:endParaRPr>
                    </a:p>
                  </a:txBody>
                  <a:tcPr marL="96337" marR="96337" marT="48168" marB="48168">
                    <a:lnL>
                      <a:noFill/>
                    </a:lnL>
                    <a:lnR>
                      <a:noFill/>
                    </a:lnR>
                    <a:lnT>
                      <a:noFill/>
                    </a:lnT>
                    <a:lnB>
                      <a:noFill/>
                    </a:lnB>
                    <a:lnTlToBr w="12700" cmpd="sng">
                      <a:noFill/>
                      <a:prstDash val="solid"/>
                    </a:lnTlToBr>
                    <a:lnBlToTr w="12700" cmpd="sng">
                      <a:noFill/>
                      <a:prstDash val="solid"/>
                    </a:lnBlToTr>
                  </a:tcPr>
                </a:tc>
              </a:tr>
              <a:tr h="674360">
                <a:tc>
                  <a:txBody>
                    <a:bodyPr/>
                    <a:lstStyle/>
                    <a:p>
                      <a:r>
                        <a:rPr lang="en-GB" sz="1400" dirty="0" smtClean="0">
                          <a:latin typeface="+mj-lt"/>
                        </a:rPr>
                        <a:t>Castration-resistant </a:t>
                      </a:r>
                    </a:p>
                    <a:p>
                      <a:r>
                        <a:rPr lang="en-GB" sz="1400" dirty="0" smtClean="0">
                          <a:latin typeface="+mj-lt"/>
                        </a:rPr>
                        <a:t>(first-line)</a:t>
                      </a:r>
                      <a:endParaRPr lang="en-GB" sz="1400" dirty="0">
                        <a:latin typeface="+mj-lt"/>
                        <a:cs typeface="Arial"/>
                      </a:endParaRPr>
                    </a:p>
                  </a:txBody>
                  <a:tcPr marL="96337" marR="96337" marT="48168" marB="48168">
                    <a:lnL>
                      <a:noFill/>
                    </a:lnL>
                    <a:lnR>
                      <a:noFill/>
                    </a:lnR>
                    <a:lnT>
                      <a:noFill/>
                    </a:lnT>
                    <a:lnB>
                      <a:noFill/>
                    </a:lnB>
                    <a:lnTlToBr w="12700" cmpd="sng">
                      <a:noFill/>
                      <a:prstDash val="solid"/>
                    </a:lnTlToBr>
                    <a:lnBlToTr w="12700" cmpd="sng">
                      <a:noFill/>
                      <a:prstDash val="solid"/>
                    </a:lnBlToTr>
                  </a:tcPr>
                </a:tc>
                <a:tc>
                  <a:txBody>
                    <a:bodyPr/>
                    <a:lstStyle/>
                    <a:p>
                      <a:pPr marL="171450" indent="-171450">
                        <a:buClr>
                          <a:srgbClr val="E95531"/>
                        </a:buClr>
                        <a:buFont typeface="Arial" panose="020B0604020202020204" pitchFamily="34" charset="0"/>
                        <a:buChar char="•"/>
                      </a:pPr>
                      <a:r>
                        <a:rPr lang="en-GB" sz="1400" dirty="0" smtClean="0">
                          <a:latin typeface="+mj-lt"/>
                        </a:rPr>
                        <a:t>Abiraterone, enzalutamide (for asymptomatic/mildly symptomatic patients)</a:t>
                      </a:r>
                    </a:p>
                    <a:p>
                      <a:pPr marL="171450" indent="-171450">
                        <a:buClr>
                          <a:srgbClr val="E95531"/>
                        </a:buClr>
                        <a:buFont typeface="Arial" panose="020B0604020202020204" pitchFamily="34" charset="0"/>
                        <a:buChar char="•"/>
                      </a:pPr>
                      <a:r>
                        <a:rPr lang="en-GB" sz="1400" dirty="0" smtClean="0">
                          <a:latin typeface="+mj-lt"/>
                        </a:rPr>
                        <a:t>Docetaxel (symptomatic patients)</a:t>
                      </a:r>
                    </a:p>
                    <a:p>
                      <a:pPr marL="171450" indent="-171450">
                        <a:buClr>
                          <a:srgbClr val="E95531"/>
                        </a:buClr>
                        <a:buFont typeface="Arial" panose="020B0604020202020204" pitchFamily="34" charset="0"/>
                        <a:buChar char="•"/>
                      </a:pPr>
                      <a:r>
                        <a:rPr lang="en-GB" sz="1400" dirty="0" smtClean="0">
                          <a:latin typeface="+mj-lt"/>
                        </a:rPr>
                        <a:t>Radium-223 (visceral metastasis)</a:t>
                      </a:r>
                      <a:endParaRPr lang="en-GB" sz="1400" dirty="0">
                        <a:latin typeface="+mj-lt"/>
                      </a:endParaRPr>
                    </a:p>
                  </a:txBody>
                  <a:tcPr marL="96337" marR="96337" marT="48168" marB="48168">
                    <a:lnL>
                      <a:noFill/>
                    </a:lnL>
                    <a:lnR>
                      <a:noFill/>
                    </a:lnR>
                    <a:lnT>
                      <a:noFill/>
                    </a:lnT>
                    <a:lnB>
                      <a:noFill/>
                    </a:lnB>
                    <a:lnTlToBr w="12700" cmpd="sng">
                      <a:noFill/>
                      <a:prstDash val="solid"/>
                    </a:lnTlToBr>
                    <a:lnBlToTr w="12700" cmpd="sng">
                      <a:noFill/>
                      <a:prstDash val="solid"/>
                    </a:lnBlToTr>
                  </a:tcPr>
                </a:tc>
              </a:tr>
              <a:tr h="616557">
                <a:tc>
                  <a:txBody>
                    <a:bodyPr/>
                    <a:lstStyle/>
                    <a:p>
                      <a:r>
                        <a:rPr lang="en-GB" sz="1400" dirty="0" smtClean="0">
                          <a:latin typeface="+mj-lt"/>
                        </a:rPr>
                        <a:t>Second-line (post-docetaxel)</a:t>
                      </a:r>
                      <a:endParaRPr lang="en-GB" sz="1400" dirty="0">
                        <a:latin typeface="+mj-lt"/>
                        <a:cs typeface="Arial"/>
                      </a:endParaRPr>
                    </a:p>
                  </a:txBody>
                  <a:tcPr marL="96337" marR="96337" marT="48168" marB="48168">
                    <a:lnL>
                      <a:noFill/>
                    </a:lnL>
                    <a:lnR>
                      <a:noFill/>
                    </a:lnR>
                    <a:lnT>
                      <a:noFill/>
                    </a:lnT>
                    <a:lnB>
                      <a:noFill/>
                    </a:lnB>
                    <a:lnTlToBr w="12700" cmpd="sng">
                      <a:noFill/>
                      <a:prstDash val="solid"/>
                    </a:lnTlToBr>
                    <a:lnBlToTr w="12700" cmpd="sng">
                      <a:noFill/>
                      <a:prstDash val="solid"/>
                    </a:lnBlToTr>
                  </a:tcPr>
                </a:tc>
                <a:tc>
                  <a:txBody>
                    <a:bodyPr/>
                    <a:lstStyle/>
                    <a:p>
                      <a:pPr marL="171450" indent="-171450">
                        <a:lnSpc>
                          <a:spcPct val="70000"/>
                        </a:lnSpc>
                        <a:buClr>
                          <a:srgbClr val="E95531"/>
                        </a:buClr>
                        <a:buFont typeface="Arial" panose="020B0604020202020204" pitchFamily="34" charset="0"/>
                        <a:buChar char="•"/>
                      </a:pPr>
                      <a:r>
                        <a:rPr lang="en-GB" sz="1400" dirty="0" smtClean="0">
                          <a:latin typeface="+mj-lt"/>
                        </a:rPr>
                        <a:t>Abiraterone, enzalutamide</a:t>
                      </a:r>
                    </a:p>
                    <a:p>
                      <a:pPr marL="171450" indent="-171450">
                        <a:buClr>
                          <a:srgbClr val="E95531"/>
                        </a:buClr>
                        <a:buFont typeface="Arial" panose="020B0604020202020204" pitchFamily="34" charset="0"/>
                        <a:buChar char="•"/>
                      </a:pPr>
                      <a:r>
                        <a:rPr lang="en-GB" sz="1400" dirty="0" smtClean="0">
                          <a:latin typeface="+mj-lt"/>
                        </a:rPr>
                        <a:t>Cabazitaxel</a:t>
                      </a:r>
                    </a:p>
                    <a:p>
                      <a:pPr marL="171450" indent="-171450">
                        <a:buClr>
                          <a:srgbClr val="E95531"/>
                        </a:buClr>
                        <a:buFont typeface="Arial" panose="020B0604020202020204" pitchFamily="34" charset="0"/>
                        <a:buChar char="•"/>
                      </a:pPr>
                      <a:r>
                        <a:rPr lang="en-GB" sz="1400" dirty="0" smtClean="0">
                          <a:latin typeface="+mj-lt"/>
                        </a:rPr>
                        <a:t>Radium-223 (no visceral metastasis)</a:t>
                      </a:r>
                      <a:endParaRPr lang="en-GB" sz="1400" dirty="0">
                        <a:latin typeface="+mj-lt"/>
                      </a:endParaRPr>
                    </a:p>
                  </a:txBody>
                  <a:tcPr marL="96337" marR="96337" marT="91440" marB="48168">
                    <a:lnL>
                      <a:noFill/>
                    </a:lnL>
                    <a:lnR>
                      <a:noFill/>
                    </a:lnR>
                    <a:lnT>
                      <a:noFill/>
                    </a:lnT>
                    <a:lnB>
                      <a:noFill/>
                    </a:lnB>
                    <a:lnTlToBr w="12700" cmpd="sng">
                      <a:noFill/>
                      <a:prstDash val="solid"/>
                    </a:lnTlToBr>
                    <a:lnBlToTr w="12700" cmpd="sng">
                      <a:noFill/>
                      <a:prstDash val="solid"/>
                    </a:lnBlToTr>
                  </a:tcPr>
                </a:tc>
              </a:tr>
              <a:tr h="348003">
                <a:tc gridSpan="2">
                  <a:txBody>
                    <a:bodyPr/>
                    <a:lstStyle/>
                    <a:p>
                      <a:r>
                        <a:rPr lang="en-GB" sz="1400" baseline="30000" dirty="0" smtClean="0">
                          <a:latin typeface="+mj-lt"/>
                        </a:rPr>
                        <a:t>a</a:t>
                      </a:r>
                      <a:r>
                        <a:rPr lang="en-GB" sz="1400" dirty="0" smtClean="0">
                          <a:latin typeface="+mj-lt"/>
                        </a:rPr>
                        <a:t>Options listed in alphabetical order</a:t>
                      </a:r>
                      <a:endParaRPr lang="en-GB" sz="1400" dirty="0">
                        <a:latin typeface="+mj-lt"/>
                        <a:cs typeface="Arial"/>
                      </a:endParaRPr>
                    </a:p>
                  </a:txBody>
                  <a:tcPr marL="96337" marR="96337" marT="48168" marB="48168">
                    <a:lnL>
                      <a:noFill/>
                    </a:lnL>
                    <a:lnR>
                      <a:noFill/>
                    </a:lnR>
                    <a:lnT>
                      <a:noFill/>
                    </a:lnT>
                    <a:lnB>
                      <a:noFill/>
                    </a:lnB>
                    <a:lnTlToBr w="12700" cmpd="sng">
                      <a:noFill/>
                      <a:prstDash val="solid"/>
                    </a:lnTlToBr>
                    <a:lnBlToTr w="12700" cmpd="sng">
                      <a:noFill/>
                      <a:prstDash val="solid"/>
                    </a:lnBlToTr>
                  </a:tcPr>
                </a:tc>
                <a:tc hMerge="1">
                  <a:txBody>
                    <a:bodyPr/>
                    <a:lstStyle/>
                    <a:p>
                      <a:endParaRPr lang="en-GB" dirty="0"/>
                    </a:p>
                  </a:txBody>
                  <a:tcPr/>
                </a:tc>
              </a:tr>
            </a:tbl>
          </a:graphicData>
        </a:graphic>
      </p:graphicFrame>
      <p:sp>
        <p:nvSpPr>
          <p:cNvPr id="2" name="Title 1"/>
          <p:cNvSpPr>
            <a:spLocks noGrp="1"/>
          </p:cNvSpPr>
          <p:nvPr>
            <p:ph type="title"/>
          </p:nvPr>
        </p:nvSpPr>
        <p:spPr>
          <a:xfrm>
            <a:off x="136525" y="295107"/>
            <a:ext cx="7405321" cy="638175"/>
          </a:xfrm>
        </p:spPr>
        <p:txBody>
          <a:bodyPr>
            <a:noAutofit/>
          </a:bodyPr>
          <a:lstStyle/>
          <a:p>
            <a:r>
              <a:rPr lang="en-GB" sz="3000" b="1" dirty="0" err="1">
                <a:solidFill>
                  <a:schemeClr val="accent2">
                    <a:lumMod val="50000"/>
                  </a:schemeClr>
                </a:solidFill>
                <a:ea typeface="+mj-ea"/>
                <a:cs typeface="+mj-cs"/>
              </a:rPr>
              <a:t>ESMO</a:t>
            </a:r>
            <a:r>
              <a:rPr lang="en-GB" sz="3000" b="1" dirty="0">
                <a:solidFill>
                  <a:schemeClr val="accent2">
                    <a:lumMod val="50000"/>
                  </a:schemeClr>
                </a:solidFill>
                <a:ea typeface="+mj-ea"/>
                <a:cs typeface="+mj-cs"/>
              </a:rPr>
              <a:t> Guidelines: </a:t>
            </a:r>
            <a:r>
              <a:rPr lang="en-GB" sz="3000" b="1" dirty="0" smtClean="0">
                <a:solidFill>
                  <a:schemeClr val="accent2">
                    <a:lumMod val="50000"/>
                  </a:schemeClr>
                </a:solidFill>
                <a:ea typeface="+mj-ea"/>
                <a:cs typeface="+mj-cs"/>
              </a:rPr>
              <a:t/>
            </a:r>
            <a:br>
              <a:rPr lang="en-GB" sz="3000" b="1" dirty="0" smtClean="0">
                <a:solidFill>
                  <a:schemeClr val="accent2">
                    <a:lumMod val="50000"/>
                  </a:schemeClr>
                </a:solidFill>
                <a:ea typeface="+mj-ea"/>
                <a:cs typeface="+mj-cs"/>
              </a:rPr>
            </a:br>
            <a:r>
              <a:rPr lang="en-GB" sz="3000" b="1" dirty="0" smtClean="0">
                <a:solidFill>
                  <a:schemeClr val="accent2">
                    <a:lumMod val="50000"/>
                  </a:schemeClr>
                </a:solidFill>
                <a:ea typeface="+mj-ea"/>
                <a:cs typeface="+mj-cs"/>
              </a:rPr>
              <a:t>Castration-Resistant </a:t>
            </a:r>
            <a:r>
              <a:rPr lang="en-GB" sz="3000" b="1" dirty="0">
                <a:solidFill>
                  <a:schemeClr val="accent2">
                    <a:lumMod val="50000"/>
                  </a:schemeClr>
                </a:solidFill>
                <a:ea typeface="+mj-ea"/>
                <a:cs typeface="+mj-cs"/>
              </a:rPr>
              <a:t>Prostate Cancer</a:t>
            </a:r>
          </a:p>
        </p:txBody>
      </p:sp>
      <p:sp>
        <p:nvSpPr>
          <p:cNvPr id="10" name="TextBox 9"/>
          <p:cNvSpPr txBox="1"/>
          <p:nvPr/>
        </p:nvSpPr>
        <p:spPr>
          <a:xfrm>
            <a:off x="7249506" y="3679347"/>
            <a:ext cx="1762022" cy="246221"/>
          </a:xfrm>
          <a:prstGeom prst="rect">
            <a:avLst/>
          </a:prstGeom>
          <a:noFill/>
        </p:spPr>
        <p:txBody>
          <a:bodyPr wrap="none" rtlCol="0">
            <a:spAutoFit/>
          </a:bodyPr>
          <a:lstStyle/>
          <a:p>
            <a:pPr algn="r"/>
            <a:r>
              <a:rPr lang="en-GB" sz="1000" dirty="0" smtClean="0">
                <a:cs typeface="Arial"/>
              </a:rPr>
              <a:t>Adapted from Parker, 2015</a:t>
            </a:r>
            <a:r>
              <a:rPr lang="en-GB" sz="1000" baseline="30000" dirty="0" smtClean="0">
                <a:cs typeface="Arial"/>
              </a:rPr>
              <a:t>1</a:t>
            </a:r>
            <a:endParaRPr lang="en-GB" sz="1000" baseline="30000" dirty="0">
              <a:cs typeface="Arial"/>
            </a:endParaRPr>
          </a:p>
        </p:txBody>
      </p:sp>
      <p:sp>
        <p:nvSpPr>
          <p:cNvPr id="17" name="Text Box 139"/>
          <p:cNvSpPr txBox="1">
            <a:spLocks noChangeArrowheads="1"/>
          </p:cNvSpPr>
          <p:nvPr/>
        </p:nvSpPr>
        <p:spPr bwMode="auto">
          <a:xfrm>
            <a:off x="140020" y="6263378"/>
            <a:ext cx="730346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Lst>
        </p:spPr>
        <p:txBody>
          <a:bodyPr wrap="square" anchor="b">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defRPr/>
            </a:pPr>
            <a:endParaRPr lang="en-GB" sz="800" b="1" dirty="0" smtClean="0">
              <a:latin typeface="+mn-lt"/>
            </a:endParaRPr>
          </a:p>
          <a:p>
            <a:pPr marL="228600" lvl="0" indent="-228600">
              <a:buFontTx/>
              <a:buAutoNum type="arabicPeriod"/>
              <a:defRPr/>
            </a:pPr>
            <a:r>
              <a:rPr lang="en-GB" sz="800" dirty="0" smtClean="0">
                <a:latin typeface="+mn-lt"/>
              </a:rPr>
              <a:t>Parker C, et al. </a:t>
            </a:r>
            <a:r>
              <a:rPr lang="en-GB" sz="800" i="1" dirty="0" smtClean="0">
                <a:latin typeface="+mn-lt"/>
              </a:rPr>
              <a:t>Ann Oncol. </a:t>
            </a:r>
            <a:r>
              <a:rPr lang="en-GB" sz="800" dirty="0" smtClean="0">
                <a:latin typeface="+mn-lt"/>
              </a:rPr>
              <a:t>2015;26(Suppl 5):v69-v77. </a:t>
            </a:r>
          </a:p>
        </p:txBody>
      </p:sp>
      <p:sp>
        <p:nvSpPr>
          <p:cNvPr id="12" name="Pentagon 11"/>
          <p:cNvSpPr/>
          <p:nvPr/>
        </p:nvSpPr>
        <p:spPr>
          <a:xfrm>
            <a:off x="-43103" y="1020483"/>
            <a:ext cx="696685" cy="387508"/>
          </a:xfrm>
          <a:prstGeom prst="homePlate">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10800000" scaled="1"/>
            <a:tileRect/>
          </a:gradFill>
          <a:ln>
            <a:no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sz="1600" dirty="0"/>
          </a:p>
        </p:txBody>
      </p:sp>
      <p:sp>
        <p:nvSpPr>
          <p:cNvPr id="15" name="TextBox 14"/>
          <p:cNvSpPr txBox="1"/>
          <p:nvPr/>
        </p:nvSpPr>
        <p:spPr>
          <a:xfrm>
            <a:off x="-27384" y="1044960"/>
            <a:ext cx="658001" cy="338554"/>
          </a:xfrm>
          <a:prstGeom prst="rect">
            <a:avLst/>
          </a:prstGeom>
          <a:noFill/>
        </p:spPr>
        <p:txBody>
          <a:bodyPr wrap="none" rtlCol="0">
            <a:spAutoFit/>
          </a:bodyPr>
          <a:lstStyle/>
          <a:p>
            <a:r>
              <a:rPr lang="en-GB" sz="1600" spc="-38" dirty="0" smtClean="0">
                <a:solidFill>
                  <a:srgbClr val="A7381D"/>
                </a:solidFill>
                <a:ea typeface="+mj-ea"/>
                <a:cs typeface="+mj-cs"/>
              </a:rPr>
              <a:t>11/20</a:t>
            </a:r>
            <a:endParaRPr lang="en-GB" sz="1600" spc="-38" dirty="0">
              <a:solidFill>
                <a:srgbClr val="A7381D"/>
              </a:solidFill>
              <a:ea typeface="+mj-ea"/>
              <a:cs typeface="+mj-cs"/>
            </a:endParaRPr>
          </a:p>
        </p:txBody>
      </p:sp>
      <p:sp>
        <p:nvSpPr>
          <p:cNvPr id="5" name="TextBox 4"/>
          <p:cNvSpPr txBox="1"/>
          <p:nvPr/>
        </p:nvSpPr>
        <p:spPr>
          <a:xfrm>
            <a:off x="571499" y="1086028"/>
            <a:ext cx="8440029" cy="338554"/>
          </a:xfrm>
          <a:prstGeom prst="rect">
            <a:avLst/>
          </a:prstGeom>
          <a:noFill/>
        </p:spPr>
        <p:txBody>
          <a:bodyPr wrap="square" rtlCol="0">
            <a:spAutoFit/>
          </a:bodyPr>
          <a:lstStyle/>
          <a:p>
            <a:pPr algn="ctr"/>
            <a:r>
              <a:rPr lang="en-GB" sz="1600" b="1" dirty="0" smtClean="0"/>
              <a:t>ESMO guidelines for castration-resistant disease treatment</a:t>
            </a:r>
            <a:r>
              <a:rPr lang="en-GB" sz="1600" b="1" baseline="30000" dirty="0" smtClean="0"/>
              <a:t>1</a:t>
            </a:r>
            <a:endParaRPr lang="en-GB" sz="1600" b="1" baseline="30000" dirty="0"/>
          </a:p>
        </p:txBody>
      </p:sp>
    </p:spTree>
    <p:extLst>
      <p:ext uri="{BB962C8B-B14F-4D97-AF65-F5344CB8AC3E}">
        <p14:creationId xmlns:p14="http://schemas.microsoft.com/office/powerpoint/2010/main" val="2415099624"/>
      </p:ext>
    </p:extLst>
  </p:cSld>
  <p:clrMapOvr>
    <a:masterClrMapping/>
  </p:clrMapOvr>
  <p:transition spd="slow">
    <p:push dir="u"/>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3" name="Group 142"/>
          <p:cNvGrpSpPr/>
          <p:nvPr/>
        </p:nvGrpSpPr>
        <p:grpSpPr>
          <a:xfrm>
            <a:off x="136524" y="1415847"/>
            <a:ext cx="8920135" cy="3893373"/>
            <a:chOff x="590550" y="3346450"/>
            <a:chExt cx="8472488" cy="2808737"/>
          </a:xfrm>
          <a:effectLst>
            <a:outerShdw blurRad="114300" dist="76200" dir="5400000" algn="ctr" rotWithShape="0">
              <a:srgbClr val="000000">
                <a:alpha val="29000"/>
              </a:srgbClr>
            </a:outerShdw>
          </a:effectLst>
        </p:grpSpPr>
        <p:sp>
          <p:nvSpPr>
            <p:cNvPr id="72" name="AutoShape 57"/>
            <p:cNvSpPr>
              <a:spLocks noChangeAspect="1" noChangeArrowheads="1" noTextEdit="1"/>
            </p:cNvSpPr>
            <p:nvPr/>
          </p:nvSpPr>
          <p:spPr bwMode="auto">
            <a:xfrm>
              <a:off x="590550" y="3346450"/>
              <a:ext cx="8472488" cy="271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Rectangle 59"/>
            <p:cNvSpPr>
              <a:spLocks noChangeArrowheads="1"/>
            </p:cNvSpPr>
            <p:nvPr/>
          </p:nvSpPr>
          <p:spPr bwMode="auto">
            <a:xfrm flipH="1">
              <a:off x="598488" y="3352800"/>
              <a:ext cx="2230438" cy="369888"/>
            </a:xfrm>
            <a:prstGeom prst="round1Rect">
              <a:avLst>
                <a:gd name="adj" fmla="val 34325"/>
              </a:avLst>
            </a:prstGeom>
            <a:solidFill>
              <a:srgbClr val="E95531"/>
            </a:solidFill>
            <a:ln>
              <a:noFill/>
            </a:ln>
          </p:spPr>
          <p:txBody>
            <a:bodyPr vert="horz" wrap="square" lIns="91440" tIns="45720" rIns="91440" bIns="45720" numCol="1" anchor="t" anchorCtr="0" compatLnSpc="1">
              <a:prstTxWarp prst="textNoShape">
                <a:avLst/>
              </a:prstTxWarp>
            </a:bodyPr>
            <a:lstStyle/>
            <a:p>
              <a:endParaRPr lang="en-US"/>
            </a:p>
          </p:txBody>
        </p:sp>
        <p:sp>
          <p:nvSpPr>
            <p:cNvPr id="74" name="Rectangle 60"/>
            <p:cNvSpPr>
              <a:spLocks noChangeArrowheads="1"/>
            </p:cNvSpPr>
            <p:nvPr/>
          </p:nvSpPr>
          <p:spPr bwMode="auto">
            <a:xfrm>
              <a:off x="2828925" y="3352800"/>
              <a:ext cx="6210300" cy="369888"/>
            </a:xfrm>
            <a:prstGeom prst="round1Rect">
              <a:avLst>
                <a:gd name="adj" fmla="val 34325"/>
              </a:avLst>
            </a:prstGeom>
            <a:solidFill>
              <a:srgbClr val="E95531"/>
            </a:solidFill>
            <a:ln>
              <a:noFill/>
            </a:ln>
          </p:spPr>
          <p:txBody>
            <a:bodyPr vert="horz" wrap="square" lIns="91440" tIns="45720" rIns="91440" bIns="45720" numCol="1" anchor="t" anchorCtr="0" compatLnSpc="1">
              <a:prstTxWarp prst="textNoShape">
                <a:avLst/>
              </a:prstTxWarp>
            </a:bodyPr>
            <a:lstStyle/>
            <a:p>
              <a:endParaRPr lang="en-US"/>
            </a:p>
          </p:txBody>
        </p:sp>
        <p:sp>
          <p:nvSpPr>
            <p:cNvPr id="75" name="Rectangle 61"/>
            <p:cNvSpPr>
              <a:spLocks noChangeArrowheads="1"/>
            </p:cNvSpPr>
            <p:nvPr/>
          </p:nvSpPr>
          <p:spPr bwMode="auto">
            <a:xfrm>
              <a:off x="598488" y="3722688"/>
              <a:ext cx="2230438" cy="595313"/>
            </a:xfrm>
            <a:prstGeom prst="rect">
              <a:avLst/>
            </a:prstGeom>
            <a:solidFill>
              <a:srgbClr val="FACAC7"/>
            </a:solidFill>
            <a:ln>
              <a:noFill/>
            </a:ln>
          </p:spPr>
          <p:txBody>
            <a:bodyPr vert="horz" wrap="square" lIns="91440" tIns="45720" rIns="91440" bIns="45720" numCol="1" anchor="t" anchorCtr="0" compatLnSpc="1">
              <a:prstTxWarp prst="textNoShape">
                <a:avLst/>
              </a:prstTxWarp>
            </a:bodyPr>
            <a:lstStyle/>
            <a:p>
              <a:endParaRPr lang="en-US"/>
            </a:p>
          </p:txBody>
        </p:sp>
        <p:sp>
          <p:nvSpPr>
            <p:cNvPr id="76" name="Rectangle 62"/>
            <p:cNvSpPr>
              <a:spLocks noChangeArrowheads="1"/>
            </p:cNvSpPr>
            <p:nvPr/>
          </p:nvSpPr>
          <p:spPr bwMode="auto">
            <a:xfrm>
              <a:off x="2828925" y="3722688"/>
              <a:ext cx="6210300" cy="595313"/>
            </a:xfrm>
            <a:prstGeom prst="rect">
              <a:avLst/>
            </a:prstGeom>
            <a:solidFill>
              <a:srgbClr val="FACAC7"/>
            </a:solidFill>
            <a:ln>
              <a:noFill/>
            </a:ln>
          </p:spPr>
          <p:txBody>
            <a:bodyPr vert="horz" wrap="square" lIns="91440" tIns="45720" rIns="91440" bIns="45720" numCol="1" anchor="t" anchorCtr="0" compatLnSpc="1">
              <a:prstTxWarp prst="textNoShape">
                <a:avLst/>
              </a:prstTxWarp>
            </a:bodyPr>
            <a:lstStyle/>
            <a:p>
              <a:endParaRPr lang="en-US"/>
            </a:p>
          </p:txBody>
        </p:sp>
        <p:sp>
          <p:nvSpPr>
            <p:cNvPr id="77" name="Rectangle 63"/>
            <p:cNvSpPr>
              <a:spLocks noChangeArrowheads="1"/>
            </p:cNvSpPr>
            <p:nvPr/>
          </p:nvSpPr>
          <p:spPr bwMode="auto">
            <a:xfrm>
              <a:off x="598488" y="4318000"/>
              <a:ext cx="2230438" cy="762000"/>
            </a:xfrm>
            <a:prstGeom prst="rect">
              <a:avLst/>
            </a:prstGeom>
            <a:solidFill>
              <a:srgbClr val="ECB1C4"/>
            </a:solidFill>
            <a:ln>
              <a:noFill/>
            </a:ln>
          </p:spPr>
          <p:txBody>
            <a:bodyPr vert="horz" wrap="square" lIns="91440" tIns="45720" rIns="91440" bIns="45720" numCol="1" anchor="t" anchorCtr="0" compatLnSpc="1">
              <a:prstTxWarp prst="textNoShape">
                <a:avLst/>
              </a:prstTxWarp>
            </a:bodyPr>
            <a:lstStyle/>
            <a:p>
              <a:endParaRPr lang="en-US"/>
            </a:p>
          </p:txBody>
        </p:sp>
        <p:sp>
          <p:nvSpPr>
            <p:cNvPr id="78" name="Rectangle 64"/>
            <p:cNvSpPr>
              <a:spLocks noChangeArrowheads="1"/>
            </p:cNvSpPr>
            <p:nvPr/>
          </p:nvSpPr>
          <p:spPr bwMode="auto">
            <a:xfrm>
              <a:off x="2828925" y="4318000"/>
              <a:ext cx="6210300" cy="762000"/>
            </a:xfrm>
            <a:prstGeom prst="rect">
              <a:avLst/>
            </a:prstGeom>
            <a:solidFill>
              <a:srgbClr val="ECB1C4"/>
            </a:solidFill>
            <a:ln>
              <a:noFill/>
            </a:ln>
          </p:spPr>
          <p:txBody>
            <a:bodyPr vert="horz" wrap="square" lIns="91440" tIns="45720" rIns="91440" bIns="45720" numCol="1" anchor="t" anchorCtr="0" compatLnSpc="1">
              <a:prstTxWarp prst="textNoShape">
                <a:avLst/>
              </a:prstTxWarp>
            </a:bodyPr>
            <a:lstStyle/>
            <a:p>
              <a:endParaRPr lang="en-US"/>
            </a:p>
          </p:txBody>
        </p:sp>
        <p:sp>
          <p:nvSpPr>
            <p:cNvPr id="79" name="Rectangle 65"/>
            <p:cNvSpPr>
              <a:spLocks noChangeArrowheads="1"/>
            </p:cNvSpPr>
            <p:nvPr/>
          </p:nvSpPr>
          <p:spPr bwMode="auto">
            <a:xfrm>
              <a:off x="598488" y="5080000"/>
              <a:ext cx="2230438" cy="593725"/>
            </a:xfrm>
            <a:prstGeom prst="rect">
              <a:avLst/>
            </a:prstGeom>
            <a:solidFill>
              <a:srgbClr val="FACAC7"/>
            </a:solidFill>
            <a:ln>
              <a:noFill/>
            </a:ln>
          </p:spPr>
          <p:txBody>
            <a:bodyPr vert="horz" wrap="square" lIns="91440" tIns="45720" rIns="91440" bIns="45720" numCol="1" anchor="t" anchorCtr="0" compatLnSpc="1">
              <a:prstTxWarp prst="textNoShape">
                <a:avLst/>
              </a:prstTxWarp>
            </a:bodyPr>
            <a:lstStyle/>
            <a:p>
              <a:endParaRPr lang="en-US"/>
            </a:p>
          </p:txBody>
        </p:sp>
        <p:sp>
          <p:nvSpPr>
            <p:cNvPr id="80" name="Rectangle 66"/>
            <p:cNvSpPr>
              <a:spLocks noChangeArrowheads="1"/>
            </p:cNvSpPr>
            <p:nvPr/>
          </p:nvSpPr>
          <p:spPr bwMode="auto">
            <a:xfrm>
              <a:off x="2828925" y="5080000"/>
              <a:ext cx="6210300" cy="593725"/>
            </a:xfrm>
            <a:prstGeom prst="rect">
              <a:avLst/>
            </a:prstGeom>
            <a:solidFill>
              <a:srgbClr val="FACAC7"/>
            </a:solidFill>
            <a:ln>
              <a:noFill/>
            </a:ln>
          </p:spPr>
          <p:txBody>
            <a:bodyPr vert="horz" wrap="square" lIns="91440" tIns="45720" rIns="91440" bIns="45720" numCol="1" anchor="t" anchorCtr="0" compatLnSpc="1">
              <a:prstTxWarp prst="textNoShape">
                <a:avLst/>
              </a:prstTxWarp>
            </a:bodyPr>
            <a:lstStyle/>
            <a:p>
              <a:endParaRPr lang="en-US"/>
            </a:p>
          </p:txBody>
        </p:sp>
        <p:sp>
          <p:nvSpPr>
            <p:cNvPr id="81" name="Rectangle 67"/>
            <p:cNvSpPr>
              <a:spLocks noChangeArrowheads="1"/>
            </p:cNvSpPr>
            <p:nvPr/>
          </p:nvSpPr>
          <p:spPr bwMode="auto">
            <a:xfrm flipH="1" flipV="1">
              <a:off x="598488" y="5673724"/>
              <a:ext cx="2230438" cy="479405"/>
            </a:xfrm>
            <a:prstGeom prst="round1Rect">
              <a:avLst>
                <a:gd name="adj" fmla="val 34325"/>
              </a:avLst>
            </a:prstGeom>
            <a:solidFill>
              <a:srgbClr val="ECB1C4"/>
            </a:solidFill>
            <a:ln>
              <a:noFill/>
            </a:ln>
          </p:spPr>
          <p:txBody>
            <a:bodyPr vert="horz" wrap="square" lIns="91440" tIns="45720" rIns="91440" bIns="45720" numCol="1" anchor="t" anchorCtr="0" compatLnSpc="1">
              <a:prstTxWarp prst="textNoShape">
                <a:avLst/>
              </a:prstTxWarp>
            </a:bodyPr>
            <a:lstStyle/>
            <a:p>
              <a:endParaRPr lang="en-US"/>
            </a:p>
          </p:txBody>
        </p:sp>
        <p:sp>
          <p:nvSpPr>
            <p:cNvPr id="82" name="Rectangle 68"/>
            <p:cNvSpPr>
              <a:spLocks noChangeArrowheads="1"/>
            </p:cNvSpPr>
            <p:nvPr/>
          </p:nvSpPr>
          <p:spPr bwMode="auto">
            <a:xfrm flipV="1">
              <a:off x="2828925" y="5673725"/>
              <a:ext cx="6210300" cy="481462"/>
            </a:xfrm>
            <a:prstGeom prst="round1Rect">
              <a:avLst>
                <a:gd name="adj" fmla="val 34249"/>
              </a:avLst>
            </a:prstGeom>
            <a:solidFill>
              <a:srgbClr val="ECB1C4"/>
            </a:solidFill>
            <a:ln>
              <a:noFill/>
            </a:ln>
          </p:spPr>
          <p:txBody>
            <a:bodyPr vert="horz" wrap="square" lIns="91440" tIns="45720" rIns="91440" bIns="45720" numCol="1" anchor="t" anchorCtr="0" compatLnSpc="1">
              <a:prstTxWarp prst="textNoShape">
                <a:avLst/>
              </a:prstTxWarp>
            </a:bodyPr>
            <a:lstStyle/>
            <a:p>
              <a:endParaRPr lang="en-US"/>
            </a:p>
          </p:txBody>
        </p:sp>
        <p:sp>
          <p:nvSpPr>
            <p:cNvPr id="83" name="Line 69"/>
            <p:cNvSpPr>
              <a:spLocks noChangeShapeType="1"/>
            </p:cNvSpPr>
            <p:nvPr/>
          </p:nvSpPr>
          <p:spPr bwMode="auto">
            <a:xfrm>
              <a:off x="2828925" y="3346450"/>
              <a:ext cx="0" cy="2806679"/>
            </a:xfrm>
            <a:prstGeom prst="line">
              <a:avLst/>
            </a:prstGeom>
            <a:noFill/>
            <a:ln w="12700">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4" name="Line 70"/>
            <p:cNvSpPr>
              <a:spLocks noChangeShapeType="1"/>
            </p:cNvSpPr>
            <p:nvPr/>
          </p:nvSpPr>
          <p:spPr bwMode="auto">
            <a:xfrm>
              <a:off x="592138" y="3722688"/>
              <a:ext cx="8451850" cy="0"/>
            </a:xfrm>
            <a:prstGeom prst="line">
              <a:avLst/>
            </a:prstGeom>
            <a:noFill/>
            <a:ln w="12700">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5" name="Line 71"/>
            <p:cNvSpPr>
              <a:spLocks noChangeShapeType="1"/>
            </p:cNvSpPr>
            <p:nvPr/>
          </p:nvSpPr>
          <p:spPr bwMode="auto">
            <a:xfrm>
              <a:off x="592138" y="4318000"/>
              <a:ext cx="8451850" cy="0"/>
            </a:xfrm>
            <a:prstGeom prst="line">
              <a:avLst/>
            </a:prstGeom>
            <a:noFill/>
            <a:ln w="12700">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6" name="Line 72"/>
            <p:cNvSpPr>
              <a:spLocks noChangeShapeType="1"/>
            </p:cNvSpPr>
            <p:nvPr/>
          </p:nvSpPr>
          <p:spPr bwMode="auto">
            <a:xfrm>
              <a:off x="592138" y="5080000"/>
              <a:ext cx="8451850" cy="0"/>
            </a:xfrm>
            <a:prstGeom prst="line">
              <a:avLst/>
            </a:prstGeom>
            <a:noFill/>
            <a:ln w="12700">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7" name="Line 73"/>
            <p:cNvSpPr>
              <a:spLocks noChangeShapeType="1"/>
            </p:cNvSpPr>
            <p:nvPr/>
          </p:nvSpPr>
          <p:spPr bwMode="auto">
            <a:xfrm>
              <a:off x="592138" y="5673725"/>
              <a:ext cx="8451850" cy="0"/>
            </a:xfrm>
            <a:prstGeom prst="line">
              <a:avLst/>
            </a:prstGeom>
            <a:noFill/>
            <a:ln w="12700">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graphicFrame>
        <p:nvGraphicFramePr>
          <p:cNvPr id="142" name="Content Placeholder 3"/>
          <p:cNvGraphicFramePr>
            <a:graphicFrameLocks/>
          </p:cNvGraphicFramePr>
          <p:nvPr>
            <p:extLst>
              <p:ext uri="{D42A27DB-BD31-4B8C-83A1-F6EECF244321}">
                <p14:modId xmlns:p14="http://schemas.microsoft.com/office/powerpoint/2010/main" val="2719839551"/>
              </p:ext>
            </p:extLst>
          </p:nvPr>
        </p:nvGraphicFramePr>
        <p:xfrm>
          <a:off x="282986" y="1435101"/>
          <a:ext cx="8885962" cy="3800517"/>
        </p:xfrm>
        <a:graphic>
          <a:graphicData uri="http://schemas.openxmlformats.org/drawingml/2006/table">
            <a:tbl>
              <a:tblPr firstRow="1" bandRow="1">
                <a:tableStyleId>{2D5ABB26-0587-4C30-8999-92F81FD0307C}</a:tableStyleId>
              </a:tblPr>
              <a:tblGrid>
                <a:gridCol w="2349228"/>
                <a:gridCol w="6536734"/>
              </a:tblGrid>
              <a:tr h="282204">
                <a:tc>
                  <a:txBody>
                    <a:bodyPr/>
                    <a:lstStyle/>
                    <a:p>
                      <a:r>
                        <a:rPr lang="en-GB" sz="1400" b="1" baseline="0" dirty="0" smtClean="0">
                          <a:solidFill>
                            <a:schemeClr val="bg1"/>
                          </a:solidFill>
                        </a:rPr>
                        <a:t>Disease state</a:t>
                      </a:r>
                      <a:endParaRPr lang="en-GB" sz="1400" b="1" baseline="30000" dirty="0">
                        <a:solidFill>
                          <a:schemeClr val="bg1"/>
                        </a:solidFill>
                        <a:latin typeface="+mn-lt"/>
                        <a:cs typeface="Arial"/>
                      </a:endParaRPr>
                    </a:p>
                  </a:txBody>
                  <a:tcPr marL="96271" marR="96271" marT="48136" marB="48136">
                    <a:lnL>
                      <a:noFill/>
                    </a:lnL>
                    <a:lnR>
                      <a:noFill/>
                    </a:lnR>
                    <a:lnT>
                      <a:noFill/>
                    </a:lnT>
                    <a:lnB>
                      <a:noFill/>
                    </a:lnB>
                    <a:lnTlToBr w="12700" cmpd="sng">
                      <a:noFill/>
                      <a:prstDash val="solid"/>
                    </a:lnTlToBr>
                    <a:lnBlToTr w="12700" cmpd="sng">
                      <a:noFill/>
                      <a:prstDash val="solid"/>
                    </a:lnBlToTr>
                  </a:tcPr>
                </a:tc>
                <a:tc>
                  <a:txBody>
                    <a:bodyPr/>
                    <a:lstStyle/>
                    <a:p>
                      <a:r>
                        <a:rPr lang="en-GB" sz="1400" b="1" dirty="0" smtClean="0">
                          <a:solidFill>
                            <a:schemeClr val="bg1"/>
                          </a:solidFill>
                        </a:rPr>
                        <a:t>Treatment guidelines</a:t>
                      </a:r>
                      <a:endParaRPr lang="en-GB" sz="1400" b="1" dirty="0">
                        <a:solidFill>
                          <a:schemeClr val="bg1"/>
                        </a:solidFill>
                      </a:endParaRPr>
                    </a:p>
                  </a:txBody>
                  <a:tcPr marL="96271" marR="96271" marT="48136" marB="48136">
                    <a:lnL>
                      <a:noFill/>
                    </a:lnL>
                    <a:lnR>
                      <a:noFill/>
                    </a:lnR>
                    <a:lnT>
                      <a:noFill/>
                    </a:lnT>
                    <a:lnB>
                      <a:noFill/>
                    </a:lnB>
                    <a:lnTlToBr w="12700" cmpd="sng">
                      <a:noFill/>
                      <a:prstDash val="solid"/>
                    </a:lnTlToBr>
                    <a:lnBlToTr w="12700" cmpd="sng">
                      <a:noFill/>
                      <a:prstDash val="solid"/>
                    </a:lnBlToTr>
                  </a:tcPr>
                </a:tc>
              </a:tr>
              <a:tr h="871467">
                <a:tc>
                  <a:txBody>
                    <a:bodyPr/>
                    <a:lstStyle/>
                    <a:p>
                      <a:r>
                        <a:rPr lang="en-GB" sz="1400" dirty="0" smtClean="0">
                          <a:latin typeface="+mj-lt"/>
                        </a:rPr>
                        <a:t>Castration-resistant (first-line)</a:t>
                      </a:r>
                      <a:endParaRPr lang="en-GB" sz="1400" dirty="0">
                        <a:latin typeface="+mj-lt"/>
                        <a:cs typeface="Arial"/>
                      </a:endParaRPr>
                    </a:p>
                  </a:txBody>
                  <a:tcPr marL="96271" marR="96271" marT="288814" marB="48136">
                    <a:lnL>
                      <a:noFill/>
                    </a:lnL>
                    <a:lnR>
                      <a:noFill/>
                    </a:lnR>
                    <a:lnT>
                      <a:noFill/>
                    </a:lnT>
                    <a:lnB>
                      <a:noFill/>
                    </a:lnB>
                    <a:lnTlToBr w="12700" cmpd="sng">
                      <a:noFill/>
                      <a:prstDash val="solid"/>
                    </a:lnTlToBr>
                    <a:lnBlToTr w="12700" cmpd="sng">
                      <a:noFill/>
                      <a:prstDash val="solid"/>
                    </a:lnBlToTr>
                  </a:tcPr>
                </a:tc>
                <a:tc>
                  <a:txBody>
                    <a:bodyPr/>
                    <a:lstStyle/>
                    <a:p>
                      <a:r>
                        <a:rPr lang="en-GB" sz="1400" dirty="0" smtClean="0">
                          <a:latin typeface="+mj-lt"/>
                        </a:rPr>
                        <a:t>Same as above plus</a:t>
                      </a:r>
                      <a:r>
                        <a:rPr lang="en-GB" sz="1400" baseline="0" dirty="0" smtClean="0">
                          <a:latin typeface="+mj-lt"/>
                        </a:rPr>
                        <a:t> </a:t>
                      </a:r>
                    </a:p>
                    <a:p>
                      <a:pPr marL="171450" indent="-171450">
                        <a:buClr>
                          <a:srgbClr val="E95531"/>
                        </a:buClr>
                        <a:buFont typeface="Arial" panose="020B0604020202020204" pitchFamily="34" charset="0"/>
                        <a:buChar char="•"/>
                      </a:pPr>
                      <a:r>
                        <a:rPr lang="en-GB" sz="1400" baseline="0" dirty="0" smtClean="0">
                          <a:latin typeface="+mj-lt"/>
                        </a:rPr>
                        <a:t>Secondary hormone therapy</a:t>
                      </a:r>
                    </a:p>
                    <a:p>
                      <a:pPr marL="171450" indent="-171450">
                        <a:buClr>
                          <a:srgbClr val="E95531"/>
                        </a:buClr>
                        <a:buFont typeface="Arial" panose="020B0604020202020204" pitchFamily="34" charset="0"/>
                        <a:buChar char="•"/>
                      </a:pPr>
                      <a:r>
                        <a:rPr lang="en-GB" sz="1400" baseline="0" dirty="0" smtClean="0">
                          <a:latin typeface="+mj-lt"/>
                        </a:rPr>
                        <a:t>Mitoxantrone</a:t>
                      </a:r>
                      <a:endParaRPr lang="en-GB" sz="1400" dirty="0">
                        <a:latin typeface="+mj-lt"/>
                        <a:cs typeface="Arial"/>
                      </a:endParaRPr>
                    </a:p>
                  </a:txBody>
                  <a:tcPr marL="96271" marR="96271" marT="288814" marB="48136">
                    <a:lnL>
                      <a:noFill/>
                    </a:lnL>
                    <a:lnR>
                      <a:noFill/>
                    </a:lnR>
                    <a:lnT>
                      <a:noFill/>
                    </a:lnT>
                    <a:lnB>
                      <a:noFill/>
                    </a:lnB>
                    <a:lnTlToBr w="12700" cmpd="sng">
                      <a:noFill/>
                      <a:prstDash val="solid"/>
                    </a:lnTlToBr>
                    <a:lnBlToTr w="12700" cmpd="sng">
                      <a:noFill/>
                      <a:prstDash val="solid"/>
                    </a:lnBlToTr>
                  </a:tcPr>
                </a:tc>
              </a:tr>
              <a:tr h="783437">
                <a:tc>
                  <a:txBody>
                    <a:bodyPr/>
                    <a:lstStyle/>
                    <a:p>
                      <a:r>
                        <a:rPr lang="en-GB" sz="1400" dirty="0" smtClean="0">
                          <a:latin typeface="+mj-lt"/>
                        </a:rPr>
                        <a:t>Second-line (post-docetaxel,</a:t>
                      </a:r>
                      <a:r>
                        <a:rPr lang="en-GB" sz="1400" baseline="0" dirty="0" smtClean="0">
                          <a:latin typeface="+mj-lt"/>
                        </a:rPr>
                        <a:t> no visceral metastases)</a:t>
                      </a:r>
                      <a:endParaRPr lang="en-GB" sz="1400" dirty="0">
                        <a:latin typeface="+mj-lt"/>
                        <a:cs typeface="Arial"/>
                      </a:endParaRPr>
                    </a:p>
                  </a:txBody>
                  <a:tcPr marL="96271" marR="96271" marT="192543" marB="48136">
                    <a:lnL>
                      <a:noFill/>
                    </a:lnL>
                    <a:lnR>
                      <a:noFill/>
                    </a:lnR>
                    <a:lnT>
                      <a:noFill/>
                    </a:lnT>
                    <a:lnB>
                      <a:noFill/>
                    </a:lnB>
                    <a:lnTlToBr w="12700" cmpd="sng">
                      <a:noFill/>
                      <a:prstDash val="solid"/>
                    </a:lnTlToBr>
                    <a:lnBlToTr w="12700" cmpd="sng">
                      <a:noFill/>
                      <a:prstDash val="solid"/>
                    </a:lnBlToTr>
                  </a:tcPr>
                </a:tc>
                <a:tc>
                  <a:txBody>
                    <a:bodyPr/>
                    <a:lstStyle/>
                    <a:p>
                      <a:r>
                        <a:rPr lang="en-GB" sz="1400" dirty="0" smtClean="0">
                          <a:latin typeface="+mj-lt"/>
                        </a:rPr>
                        <a:t>Same as above plus </a:t>
                      </a:r>
                    </a:p>
                    <a:p>
                      <a:pPr marL="171450" indent="-171450">
                        <a:buClr>
                          <a:srgbClr val="E95531"/>
                        </a:buClr>
                        <a:buFont typeface="Arial" panose="020B0604020202020204" pitchFamily="34" charset="0"/>
                        <a:buChar char="•"/>
                      </a:pPr>
                      <a:r>
                        <a:rPr lang="en-GB" sz="1400" dirty="0" smtClean="0">
                          <a:latin typeface="+mj-lt"/>
                        </a:rPr>
                        <a:t>Vaccines</a:t>
                      </a:r>
                    </a:p>
                    <a:p>
                      <a:pPr marL="171450" indent="-171450">
                        <a:buClr>
                          <a:srgbClr val="E95531"/>
                        </a:buClr>
                        <a:buFont typeface="Arial" panose="020B0604020202020204" pitchFamily="34" charset="0"/>
                        <a:buChar char="•"/>
                      </a:pPr>
                      <a:r>
                        <a:rPr lang="en-GB" sz="1400" dirty="0" smtClean="0">
                          <a:latin typeface="+mj-lt"/>
                        </a:rPr>
                        <a:t>Secondary hormone</a:t>
                      </a:r>
                      <a:r>
                        <a:rPr lang="en-GB" sz="1400" baseline="0" dirty="0" smtClean="0">
                          <a:latin typeface="+mj-lt"/>
                        </a:rPr>
                        <a:t> therapy</a:t>
                      </a:r>
                    </a:p>
                    <a:p>
                      <a:pPr marL="171450" indent="-171450">
                        <a:buClr>
                          <a:srgbClr val="E95531"/>
                        </a:buClr>
                        <a:buFont typeface="Arial" panose="020B0604020202020204" pitchFamily="34" charset="0"/>
                        <a:buChar char="•"/>
                      </a:pPr>
                      <a:r>
                        <a:rPr lang="en-GB" sz="1400" baseline="0" dirty="0" smtClean="0">
                          <a:latin typeface="+mj-lt"/>
                        </a:rPr>
                        <a:t>Alternate chemotherapy</a:t>
                      </a:r>
                      <a:endParaRPr lang="en-GB" sz="1400" dirty="0">
                        <a:latin typeface="+mj-lt"/>
                        <a:cs typeface="Arial"/>
                      </a:endParaRPr>
                    </a:p>
                  </a:txBody>
                  <a:tcPr marL="96271" marR="96271" marT="192543" marB="48136">
                    <a:lnL>
                      <a:noFill/>
                    </a:lnL>
                    <a:lnR>
                      <a:noFill/>
                    </a:lnR>
                    <a:lnT>
                      <a:noFill/>
                    </a:lnT>
                    <a:lnB>
                      <a:noFill/>
                    </a:lnB>
                    <a:lnTlToBr w="12700" cmpd="sng">
                      <a:noFill/>
                      <a:prstDash val="solid"/>
                    </a:lnTlToBr>
                    <a:lnBlToTr w="12700" cmpd="sng">
                      <a:noFill/>
                      <a:prstDash val="solid"/>
                    </a:lnBlToTr>
                  </a:tcPr>
                </a:tc>
              </a:tr>
              <a:tr h="438618">
                <a:tc>
                  <a:txBody>
                    <a:bodyPr/>
                    <a:lstStyle/>
                    <a:p>
                      <a:pPr>
                        <a:lnSpc>
                          <a:spcPct val="100000"/>
                        </a:lnSpc>
                      </a:pPr>
                      <a:r>
                        <a:rPr lang="en-GB" sz="1400" dirty="0" smtClean="0">
                          <a:latin typeface="+mj-lt"/>
                        </a:rPr>
                        <a:t>Second-</a:t>
                      </a:r>
                      <a:r>
                        <a:rPr lang="en-GB" sz="1400" baseline="0" dirty="0" smtClean="0">
                          <a:latin typeface="+mj-lt"/>
                        </a:rPr>
                        <a:t>line (post-enzalutamide/abiraterone, no visceral metastases)</a:t>
                      </a:r>
                      <a:endParaRPr lang="en-GB" sz="1400" dirty="0">
                        <a:latin typeface="+mj-lt"/>
                        <a:cs typeface="Arial"/>
                      </a:endParaRPr>
                    </a:p>
                  </a:txBody>
                  <a:tcPr marL="96271" marR="96271" marT="91440" marB="48136">
                    <a:lnL>
                      <a:noFill/>
                    </a:lnL>
                    <a:lnR>
                      <a:noFill/>
                    </a:lnR>
                    <a:lnT>
                      <a:noFill/>
                    </a:lnT>
                    <a:lnB>
                      <a:noFill/>
                    </a:lnB>
                    <a:lnTlToBr w="12700" cmpd="sng">
                      <a:noFill/>
                      <a:prstDash val="solid"/>
                    </a:lnTlToBr>
                    <a:lnBlToTr w="12700" cmpd="sng">
                      <a:noFill/>
                      <a:prstDash val="solid"/>
                    </a:lnBlToTr>
                  </a:tcPr>
                </a:tc>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GB" sz="1400" baseline="0" dirty="0" smtClean="0">
                          <a:latin typeface="+mj-lt"/>
                        </a:rPr>
                        <a:t>Docetaxel with prednisone; abiraterone with prednisone; enzalutamide; radium-223; sipuleucel-T; clinical trial; other secondary hormone therapy (as above); best supportive care</a:t>
                      </a:r>
                      <a:endParaRPr lang="en-GB" sz="1400" dirty="0" smtClean="0">
                        <a:latin typeface="+mj-lt"/>
                      </a:endParaRPr>
                    </a:p>
                    <a:p>
                      <a:endParaRPr lang="en-GB" sz="1400" b="1" dirty="0">
                        <a:latin typeface="+mj-lt"/>
                        <a:cs typeface="Arial"/>
                      </a:endParaRPr>
                    </a:p>
                  </a:txBody>
                  <a:tcPr marL="96271" marR="96271" marT="91440" marB="48136">
                    <a:lnL>
                      <a:noFill/>
                    </a:lnL>
                    <a:lnR>
                      <a:noFill/>
                    </a:lnR>
                    <a:lnT>
                      <a:noFill/>
                    </a:lnT>
                    <a:lnB>
                      <a:noFill/>
                    </a:lnB>
                    <a:lnTlToBr w="12700" cmpd="sng">
                      <a:noFill/>
                      <a:prstDash val="solid"/>
                    </a:lnTlToBr>
                    <a:lnBlToTr w="12700" cmpd="sng">
                      <a:noFill/>
                      <a:prstDash val="solid"/>
                    </a:lnBlToTr>
                  </a:tcPr>
                </a:tc>
              </a:tr>
              <a:tr h="388919">
                <a:tc>
                  <a:txBody>
                    <a:bodyPr/>
                    <a:lstStyle/>
                    <a:p>
                      <a:pPr>
                        <a:lnSpc>
                          <a:spcPct val="100000"/>
                        </a:lnSpc>
                      </a:pPr>
                      <a:r>
                        <a:rPr lang="en-GB" sz="1400" dirty="0" smtClean="0">
                          <a:latin typeface="+mj-lt"/>
                        </a:rPr>
                        <a:t>Second-line (viscera</a:t>
                      </a:r>
                      <a:r>
                        <a:rPr lang="en-GB" sz="1400" baseline="0" dirty="0" smtClean="0">
                          <a:latin typeface="+mj-lt"/>
                        </a:rPr>
                        <a:t>l metastases)</a:t>
                      </a:r>
                      <a:endParaRPr lang="en-GB" sz="1400" dirty="0">
                        <a:latin typeface="+mj-lt"/>
                        <a:cs typeface="Arial"/>
                      </a:endParaRPr>
                    </a:p>
                  </a:txBody>
                  <a:tcPr marL="96271" marR="96271" marT="0" marB="0">
                    <a:lnL>
                      <a:noFill/>
                    </a:lnL>
                    <a:lnR>
                      <a:noFill/>
                    </a:lnR>
                    <a:lnT>
                      <a:noFill/>
                    </a:lnT>
                    <a:lnB>
                      <a:noFill/>
                    </a:lnB>
                    <a:lnTlToBr w="12700" cmpd="sng">
                      <a:noFill/>
                      <a:prstDash val="solid"/>
                    </a:lnTlToBr>
                    <a:lnBlToTr w="12700" cmpd="sng">
                      <a:noFill/>
                      <a:prstDash val="solid"/>
                    </a:lnBlToTr>
                  </a:tcPr>
                </a:tc>
                <a:tc>
                  <a:txBody>
                    <a:bodyPr/>
                    <a:lstStyle/>
                    <a:p>
                      <a:r>
                        <a:rPr lang="en-GB" sz="1400" dirty="0" smtClean="0">
                          <a:latin typeface="+mj-lt"/>
                        </a:rPr>
                        <a:t>Same as above for second-line treatment minus sipuleucel-T and radium-223</a:t>
                      </a:r>
                      <a:endParaRPr lang="en-GB" sz="1400" b="0" dirty="0">
                        <a:latin typeface="+mj-lt"/>
                        <a:cs typeface="Arial"/>
                      </a:endParaRPr>
                    </a:p>
                  </a:txBody>
                  <a:tcPr marL="96271" marR="96271" marT="0" marB="48136">
                    <a:lnL>
                      <a:noFill/>
                    </a:lnL>
                    <a:lnR>
                      <a:noFill/>
                    </a:lnR>
                    <a:lnT>
                      <a:noFill/>
                    </a:lnT>
                    <a:lnB>
                      <a:noFill/>
                    </a:lnB>
                    <a:lnTlToBr w="12700" cmpd="sng">
                      <a:noFill/>
                      <a:prstDash val="solid"/>
                    </a:lnTlToBr>
                    <a:lnBlToTr w="12700" cmpd="sng">
                      <a:noFill/>
                      <a:prstDash val="solid"/>
                    </a:lnBlToTr>
                  </a:tcPr>
                </a:tc>
              </a:tr>
            </a:tbl>
          </a:graphicData>
        </a:graphic>
      </p:graphicFrame>
      <p:sp>
        <p:nvSpPr>
          <p:cNvPr id="2" name="Title 1"/>
          <p:cNvSpPr>
            <a:spLocks noGrp="1"/>
          </p:cNvSpPr>
          <p:nvPr>
            <p:ph type="title"/>
          </p:nvPr>
        </p:nvSpPr>
        <p:spPr>
          <a:xfrm>
            <a:off x="136525" y="295107"/>
            <a:ext cx="7405321" cy="638175"/>
          </a:xfrm>
        </p:spPr>
        <p:txBody>
          <a:bodyPr>
            <a:noAutofit/>
          </a:bodyPr>
          <a:lstStyle/>
          <a:p>
            <a:r>
              <a:rPr lang="en-GB" sz="3000" b="1" dirty="0" err="1">
                <a:solidFill>
                  <a:schemeClr val="accent2">
                    <a:lumMod val="50000"/>
                  </a:schemeClr>
                </a:solidFill>
                <a:ea typeface="+mj-ea"/>
                <a:cs typeface="+mj-cs"/>
              </a:rPr>
              <a:t>NCCN</a:t>
            </a:r>
            <a:r>
              <a:rPr lang="en-GB" sz="3000" b="1" dirty="0">
                <a:solidFill>
                  <a:schemeClr val="accent2">
                    <a:lumMod val="50000"/>
                  </a:schemeClr>
                </a:solidFill>
                <a:ea typeface="+mj-ea"/>
                <a:cs typeface="+mj-cs"/>
              </a:rPr>
              <a:t> G</a:t>
            </a:r>
            <a:r>
              <a:rPr lang="en-GB" sz="3000" b="1" dirty="0" smtClean="0">
                <a:solidFill>
                  <a:schemeClr val="accent2">
                    <a:lumMod val="50000"/>
                  </a:schemeClr>
                </a:solidFill>
                <a:ea typeface="+mj-ea"/>
                <a:cs typeface="+mj-cs"/>
              </a:rPr>
              <a:t>uidelines: </a:t>
            </a:r>
            <a:br>
              <a:rPr lang="en-GB" sz="3000" b="1" dirty="0" smtClean="0">
                <a:solidFill>
                  <a:schemeClr val="accent2">
                    <a:lumMod val="50000"/>
                  </a:schemeClr>
                </a:solidFill>
                <a:ea typeface="+mj-ea"/>
                <a:cs typeface="+mj-cs"/>
              </a:rPr>
            </a:br>
            <a:r>
              <a:rPr lang="en-GB" sz="3000" b="1" dirty="0" smtClean="0">
                <a:solidFill>
                  <a:schemeClr val="accent2">
                    <a:lumMod val="50000"/>
                  </a:schemeClr>
                </a:solidFill>
                <a:ea typeface="+mj-ea"/>
                <a:cs typeface="+mj-cs"/>
              </a:rPr>
              <a:t>Castration-Resistant </a:t>
            </a:r>
            <a:r>
              <a:rPr lang="en-GB" sz="3000" b="1" dirty="0">
                <a:solidFill>
                  <a:schemeClr val="accent2">
                    <a:lumMod val="50000"/>
                  </a:schemeClr>
                </a:solidFill>
                <a:ea typeface="+mj-ea"/>
                <a:cs typeface="+mj-cs"/>
              </a:rPr>
              <a:t>Prostate Cancer</a:t>
            </a:r>
          </a:p>
        </p:txBody>
      </p:sp>
      <p:sp>
        <p:nvSpPr>
          <p:cNvPr id="14" name="TextBox 13"/>
          <p:cNvSpPr txBox="1"/>
          <p:nvPr/>
        </p:nvSpPr>
        <p:spPr>
          <a:xfrm>
            <a:off x="5793452" y="5360210"/>
            <a:ext cx="2960051" cy="246221"/>
          </a:xfrm>
          <a:prstGeom prst="rect">
            <a:avLst/>
          </a:prstGeom>
          <a:noFill/>
        </p:spPr>
        <p:txBody>
          <a:bodyPr wrap="square" rtlCol="0">
            <a:spAutoFit/>
          </a:bodyPr>
          <a:lstStyle/>
          <a:p>
            <a:pPr algn="r"/>
            <a:r>
              <a:rPr lang="en-GB" sz="1000" dirty="0" smtClean="0">
                <a:cs typeface="Arial"/>
              </a:rPr>
              <a:t>Adapted from NCCN Guidelines, 2016</a:t>
            </a:r>
            <a:r>
              <a:rPr lang="en-GB" sz="1000" baseline="30000" dirty="0" smtClean="0">
                <a:cs typeface="Arial"/>
              </a:rPr>
              <a:t>1</a:t>
            </a:r>
            <a:endParaRPr lang="en-GB" sz="1000" baseline="30000" dirty="0">
              <a:cs typeface="Arial"/>
            </a:endParaRPr>
          </a:p>
        </p:txBody>
      </p:sp>
      <p:sp>
        <p:nvSpPr>
          <p:cNvPr id="17" name="Text Box 139"/>
          <p:cNvSpPr txBox="1">
            <a:spLocks noChangeArrowheads="1"/>
          </p:cNvSpPr>
          <p:nvPr/>
        </p:nvSpPr>
        <p:spPr bwMode="auto">
          <a:xfrm>
            <a:off x="140020" y="6386488"/>
            <a:ext cx="730346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Lst>
        </p:spPr>
        <p:txBody>
          <a:bodyPr wrap="square" anchor="b">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marL="228600" lvl="0" indent="-228600">
              <a:buFont typeface="+mj-lt"/>
              <a:buAutoNum type="arabicPeriod"/>
              <a:defRPr/>
            </a:pPr>
            <a:r>
              <a:rPr lang="en-GB" sz="800" dirty="0" err="1" smtClean="0">
                <a:latin typeface="+mn-lt"/>
                <a:cs typeface="Arial"/>
              </a:rPr>
              <a:t>Coit</a:t>
            </a:r>
            <a:r>
              <a:rPr lang="en-GB" sz="800" dirty="0" smtClean="0">
                <a:latin typeface="+mn-lt"/>
                <a:cs typeface="Arial"/>
              </a:rPr>
              <a:t> DG, et al. </a:t>
            </a:r>
            <a:r>
              <a:rPr lang="en-GB" sz="800" i="1" dirty="0" smtClean="0">
                <a:latin typeface="+mn-lt"/>
                <a:cs typeface="Arial"/>
              </a:rPr>
              <a:t>J Natl Compr Canc Netw. </a:t>
            </a:r>
            <a:r>
              <a:rPr lang="en-GB" sz="800" dirty="0" smtClean="0">
                <a:latin typeface="+mn-lt"/>
                <a:cs typeface="Arial"/>
              </a:rPr>
              <a:t>2016;14(4):450-473.</a:t>
            </a:r>
            <a:endParaRPr lang="en-GB" sz="800" dirty="0">
              <a:latin typeface="+mn-lt"/>
            </a:endParaRPr>
          </a:p>
        </p:txBody>
      </p:sp>
      <p:sp>
        <p:nvSpPr>
          <p:cNvPr id="4" name="TextBox 3"/>
          <p:cNvSpPr txBox="1"/>
          <p:nvPr/>
        </p:nvSpPr>
        <p:spPr>
          <a:xfrm>
            <a:off x="285460" y="5328639"/>
            <a:ext cx="2459376" cy="276999"/>
          </a:xfrm>
          <a:prstGeom prst="rect">
            <a:avLst/>
          </a:prstGeom>
          <a:noFill/>
        </p:spPr>
        <p:txBody>
          <a:bodyPr wrap="square" rtlCol="0">
            <a:spAutoFit/>
          </a:bodyPr>
          <a:lstStyle/>
          <a:p>
            <a:r>
              <a:rPr lang="en-GB" sz="1200" dirty="0">
                <a:cs typeface="Arial"/>
              </a:rPr>
              <a:t>DES, diethylstilboestrol</a:t>
            </a:r>
            <a:r>
              <a:rPr lang="en-GB" sz="1200" dirty="0" smtClean="0"/>
              <a:t>.</a:t>
            </a:r>
            <a:endParaRPr lang="en-GB" sz="1200" dirty="0">
              <a:cs typeface="Arial"/>
            </a:endParaRPr>
          </a:p>
        </p:txBody>
      </p:sp>
      <p:sp>
        <p:nvSpPr>
          <p:cNvPr id="12" name="Pentagon 11"/>
          <p:cNvSpPr/>
          <p:nvPr/>
        </p:nvSpPr>
        <p:spPr>
          <a:xfrm>
            <a:off x="-43103" y="1020483"/>
            <a:ext cx="696685" cy="387508"/>
          </a:xfrm>
          <a:prstGeom prst="homePlate">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10800000" scaled="1"/>
            <a:tileRect/>
          </a:gradFill>
          <a:ln>
            <a:no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sz="1600" dirty="0"/>
          </a:p>
        </p:txBody>
      </p:sp>
      <p:sp>
        <p:nvSpPr>
          <p:cNvPr id="15" name="TextBox 14"/>
          <p:cNvSpPr txBox="1"/>
          <p:nvPr/>
        </p:nvSpPr>
        <p:spPr>
          <a:xfrm>
            <a:off x="-27384" y="1044960"/>
            <a:ext cx="673261" cy="338554"/>
          </a:xfrm>
          <a:prstGeom prst="rect">
            <a:avLst/>
          </a:prstGeom>
          <a:noFill/>
        </p:spPr>
        <p:txBody>
          <a:bodyPr wrap="none" rtlCol="0">
            <a:spAutoFit/>
          </a:bodyPr>
          <a:lstStyle/>
          <a:p>
            <a:r>
              <a:rPr lang="en-GB" sz="1600" spc="-38" dirty="0" smtClean="0">
                <a:solidFill>
                  <a:srgbClr val="A7381D"/>
                </a:solidFill>
                <a:ea typeface="+mj-ea"/>
                <a:cs typeface="+mj-cs"/>
              </a:rPr>
              <a:t>12/20</a:t>
            </a:r>
            <a:endParaRPr lang="en-GB" sz="1600" spc="-38" dirty="0">
              <a:solidFill>
                <a:srgbClr val="A7381D"/>
              </a:solidFill>
              <a:ea typeface="+mj-ea"/>
              <a:cs typeface="+mj-cs"/>
            </a:endParaRPr>
          </a:p>
        </p:txBody>
      </p:sp>
      <p:sp>
        <p:nvSpPr>
          <p:cNvPr id="16" name="TextBox 15"/>
          <p:cNvSpPr txBox="1"/>
          <p:nvPr/>
        </p:nvSpPr>
        <p:spPr>
          <a:xfrm>
            <a:off x="940158" y="1067311"/>
            <a:ext cx="7813345" cy="338554"/>
          </a:xfrm>
          <a:prstGeom prst="rect">
            <a:avLst/>
          </a:prstGeom>
          <a:noFill/>
        </p:spPr>
        <p:txBody>
          <a:bodyPr wrap="square" rtlCol="0">
            <a:spAutoFit/>
          </a:bodyPr>
          <a:lstStyle/>
          <a:p>
            <a:pPr algn="ctr"/>
            <a:r>
              <a:rPr lang="en-GB" sz="1600" b="1" dirty="0" smtClean="0"/>
              <a:t>NCCN guidelines for M1 castration-resistant disease treatment</a:t>
            </a:r>
            <a:r>
              <a:rPr lang="en-GB" sz="1600" b="1" baseline="30000" dirty="0" smtClean="0"/>
              <a:t>1</a:t>
            </a:r>
            <a:endParaRPr lang="en-GB" sz="1600" b="1" baseline="30000" dirty="0"/>
          </a:p>
        </p:txBody>
      </p:sp>
    </p:spTree>
    <p:extLst>
      <p:ext uri="{BB962C8B-B14F-4D97-AF65-F5344CB8AC3E}">
        <p14:creationId xmlns:p14="http://schemas.microsoft.com/office/powerpoint/2010/main" val="986046977"/>
      </p:ext>
    </p:extLst>
  </p:cSld>
  <p:clrMapOvr>
    <a:masterClrMapping/>
  </p:clrMapOvr>
  <p:transition spd="slow">
    <p:push dir="u"/>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6525" y="295107"/>
            <a:ext cx="7405321" cy="638175"/>
          </a:xfrm>
        </p:spPr>
        <p:txBody>
          <a:bodyPr>
            <a:noAutofit/>
          </a:bodyPr>
          <a:lstStyle/>
          <a:p>
            <a:r>
              <a:rPr lang="en-GB" sz="3000" b="1" dirty="0">
                <a:solidFill>
                  <a:schemeClr val="accent2">
                    <a:lumMod val="50000"/>
                  </a:schemeClr>
                </a:solidFill>
                <a:ea typeface="+mj-ea"/>
                <a:cs typeface="+mj-cs"/>
              </a:rPr>
              <a:t>EAU </a:t>
            </a:r>
            <a:r>
              <a:rPr lang="en-GB" sz="3000" b="1" dirty="0" smtClean="0">
                <a:solidFill>
                  <a:schemeClr val="accent2">
                    <a:lumMod val="50000"/>
                  </a:schemeClr>
                </a:solidFill>
                <a:ea typeface="+mj-ea"/>
                <a:cs typeface="+mj-cs"/>
              </a:rPr>
              <a:t>guidelines:</a:t>
            </a:r>
            <a:br>
              <a:rPr lang="en-GB" sz="3000" b="1" dirty="0" smtClean="0">
                <a:solidFill>
                  <a:schemeClr val="accent2">
                    <a:lumMod val="50000"/>
                  </a:schemeClr>
                </a:solidFill>
                <a:ea typeface="+mj-ea"/>
                <a:cs typeface="+mj-cs"/>
              </a:rPr>
            </a:br>
            <a:r>
              <a:rPr lang="en-GB" sz="3000" b="1" dirty="0" smtClean="0">
                <a:solidFill>
                  <a:schemeClr val="accent2">
                    <a:lumMod val="50000"/>
                  </a:schemeClr>
                </a:solidFill>
                <a:ea typeface="+mj-ea"/>
                <a:cs typeface="+mj-cs"/>
              </a:rPr>
              <a:t>Castration-Resistant </a:t>
            </a:r>
            <a:r>
              <a:rPr lang="en-GB" sz="3000" b="1" dirty="0">
                <a:solidFill>
                  <a:schemeClr val="accent2">
                    <a:lumMod val="50000"/>
                  </a:schemeClr>
                </a:solidFill>
                <a:ea typeface="+mj-ea"/>
                <a:cs typeface="+mj-cs"/>
              </a:rPr>
              <a:t>Prostate </a:t>
            </a:r>
            <a:r>
              <a:rPr lang="en-GB" sz="3000" b="1" dirty="0" smtClean="0">
                <a:solidFill>
                  <a:schemeClr val="accent2">
                    <a:lumMod val="50000"/>
                  </a:schemeClr>
                </a:solidFill>
                <a:ea typeface="+mj-ea"/>
                <a:cs typeface="+mj-cs"/>
              </a:rPr>
              <a:t>Cancer</a:t>
            </a:r>
            <a:endParaRPr lang="en-GB" sz="3000" b="1" dirty="0">
              <a:solidFill>
                <a:schemeClr val="accent2">
                  <a:lumMod val="50000"/>
                </a:schemeClr>
              </a:solidFill>
              <a:ea typeface="+mj-ea"/>
              <a:cs typeface="+mj-cs"/>
            </a:endParaRPr>
          </a:p>
        </p:txBody>
      </p:sp>
      <p:sp>
        <p:nvSpPr>
          <p:cNvPr id="8" name="TextBox 7"/>
          <p:cNvSpPr txBox="1"/>
          <p:nvPr/>
        </p:nvSpPr>
        <p:spPr>
          <a:xfrm>
            <a:off x="7306864" y="5739205"/>
            <a:ext cx="1739579" cy="246221"/>
          </a:xfrm>
          <a:prstGeom prst="rect">
            <a:avLst/>
          </a:prstGeom>
          <a:noFill/>
        </p:spPr>
        <p:txBody>
          <a:bodyPr wrap="none" rtlCol="0">
            <a:spAutoFit/>
          </a:bodyPr>
          <a:lstStyle/>
          <a:p>
            <a:pPr algn="r"/>
            <a:r>
              <a:rPr lang="en-GB" sz="1000" dirty="0" smtClean="0">
                <a:cs typeface="Arial"/>
              </a:rPr>
              <a:t>Adapted from Mottet, 2015</a:t>
            </a:r>
            <a:r>
              <a:rPr lang="en-GB" sz="1000" baseline="30000" dirty="0" smtClean="0">
                <a:cs typeface="Arial"/>
              </a:rPr>
              <a:t>1</a:t>
            </a:r>
            <a:endParaRPr lang="en-GB" sz="1000" baseline="30000" dirty="0">
              <a:cs typeface="Arial"/>
            </a:endParaRPr>
          </a:p>
        </p:txBody>
      </p:sp>
      <p:sp>
        <p:nvSpPr>
          <p:cNvPr id="11" name="Text Box 139"/>
          <p:cNvSpPr txBox="1">
            <a:spLocks noChangeArrowheads="1"/>
          </p:cNvSpPr>
          <p:nvPr/>
        </p:nvSpPr>
        <p:spPr bwMode="auto">
          <a:xfrm>
            <a:off x="140020" y="6395378"/>
            <a:ext cx="730346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Lst>
        </p:spPr>
        <p:txBody>
          <a:bodyPr wrap="square" anchor="b">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marL="228600" indent="-228600">
              <a:buAutoNum type="arabicPeriod"/>
            </a:pPr>
            <a:r>
              <a:rPr lang="en-GB" sz="800" dirty="0" smtClean="0">
                <a:latin typeface="+mn-lt"/>
              </a:rPr>
              <a:t>http://uroweb.org/wp-content/uploads/09-Prostate-Cancer_LR.pdf. Accessed April 8, 2016.</a:t>
            </a:r>
            <a:endParaRPr lang="en-GB" sz="800" dirty="0">
              <a:latin typeface="+mn-lt"/>
            </a:endParaRPr>
          </a:p>
        </p:txBody>
      </p:sp>
      <p:sp>
        <p:nvSpPr>
          <p:cNvPr id="7" name="TextBox 6"/>
          <p:cNvSpPr txBox="1"/>
          <p:nvPr/>
        </p:nvSpPr>
        <p:spPr>
          <a:xfrm>
            <a:off x="168204" y="5703677"/>
            <a:ext cx="6308796" cy="461665"/>
          </a:xfrm>
          <a:prstGeom prst="rect">
            <a:avLst/>
          </a:prstGeom>
          <a:noFill/>
        </p:spPr>
        <p:txBody>
          <a:bodyPr wrap="square" rtlCol="0">
            <a:spAutoFit/>
          </a:bodyPr>
          <a:lstStyle/>
          <a:p>
            <a:pPr defTabSz="685800">
              <a:defRPr/>
            </a:pPr>
            <a:r>
              <a:rPr lang="en-GB" sz="1200" dirty="0" smtClean="0"/>
              <a:t>CRPC, castration-resistant prostate cancer</a:t>
            </a:r>
            <a:r>
              <a:rPr lang="en-GB" sz="1200" smtClean="0"/>
              <a:t>; blockade</a:t>
            </a:r>
            <a:r>
              <a:rPr lang="en-GB" sz="1200" dirty="0" smtClean="0"/>
              <a:t>; mCRPC</a:t>
            </a:r>
            <a:r>
              <a:rPr lang="en-GB" sz="1200" dirty="0"/>
              <a:t>, metastatic castration-resistant prostate </a:t>
            </a:r>
            <a:r>
              <a:rPr lang="en-GB" sz="1200" dirty="0" smtClean="0"/>
              <a:t>cancer; PSA</a:t>
            </a:r>
            <a:r>
              <a:rPr lang="en-GB" sz="1200" dirty="0"/>
              <a:t>, prostate-specific </a:t>
            </a:r>
            <a:r>
              <a:rPr lang="en-GB" sz="1200" dirty="0" smtClean="0"/>
              <a:t>antigen.</a:t>
            </a:r>
            <a:endParaRPr lang="en-GB" sz="1200" dirty="0"/>
          </a:p>
        </p:txBody>
      </p:sp>
      <p:sp>
        <p:nvSpPr>
          <p:cNvPr id="3" name="TextBox 2"/>
          <p:cNvSpPr txBox="1"/>
          <p:nvPr/>
        </p:nvSpPr>
        <p:spPr>
          <a:xfrm>
            <a:off x="457200" y="1080841"/>
            <a:ext cx="8362890" cy="338554"/>
          </a:xfrm>
          <a:prstGeom prst="rect">
            <a:avLst/>
          </a:prstGeom>
          <a:noFill/>
        </p:spPr>
        <p:txBody>
          <a:bodyPr wrap="square" rtlCol="0">
            <a:spAutoFit/>
          </a:bodyPr>
          <a:lstStyle/>
          <a:p>
            <a:pPr algn="ctr"/>
            <a:r>
              <a:rPr lang="en-GB" sz="1600" b="1" dirty="0" smtClean="0"/>
              <a:t>EAU guidelines for metastatic castration-resistant prostate cancer (mCRPC)</a:t>
            </a:r>
            <a:r>
              <a:rPr lang="en-GB" sz="1600" b="1" baseline="30000" dirty="0" smtClean="0"/>
              <a:t>1</a:t>
            </a:r>
            <a:endParaRPr lang="en-GB" sz="1600" b="1" baseline="30000" dirty="0"/>
          </a:p>
        </p:txBody>
      </p:sp>
      <p:sp>
        <p:nvSpPr>
          <p:cNvPr id="10" name="Pentagon 9"/>
          <p:cNvSpPr/>
          <p:nvPr/>
        </p:nvSpPr>
        <p:spPr>
          <a:xfrm>
            <a:off x="-43103" y="1020483"/>
            <a:ext cx="696685" cy="387508"/>
          </a:xfrm>
          <a:prstGeom prst="homePlate">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10800000" scaled="1"/>
            <a:tileRect/>
          </a:gradFill>
          <a:ln>
            <a:no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sz="1600" dirty="0"/>
          </a:p>
        </p:txBody>
      </p:sp>
      <p:sp>
        <p:nvSpPr>
          <p:cNvPr id="12" name="TextBox 11"/>
          <p:cNvSpPr txBox="1"/>
          <p:nvPr/>
        </p:nvSpPr>
        <p:spPr>
          <a:xfrm>
            <a:off x="-27384" y="1044960"/>
            <a:ext cx="673261" cy="338554"/>
          </a:xfrm>
          <a:prstGeom prst="rect">
            <a:avLst/>
          </a:prstGeom>
          <a:noFill/>
        </p:spPr>
        <p:txBody>
          <a:bodyPr wrap="none" rtlCol="0">
            <a:spAutoFit/>
          </a:bodyPr>
          <a:lstStyle/>
          <a:p>
            <a:r>
              <a:rPr lang="en-GB" sz="1600" spc="-38" dirty="0" smtClean="0">
                <a:solidFill>
                  <a:srgbClr val="A7381D"/>
                </a:solidFill>
                <a:ea typeface="+mj-ea"/>
                <a:cs typeface="+mj-cs"/>
              </a:rPr>
              <a:t>13/20</a:t>
            </a:r>
            <a:endParaRPr lang="en-GB" sz="1600" spc="-38" dirty="0">
              <a:solidFill>
                <a:srgbClr val="A7381D"/>
              </a:solidFill>
              <a:ea typeface="+mj-ea"/>
              <a:cs typeface="+mj-cs"/>
            </a:endParaRPr>
          </a:p>
        </p:txBody>
      </p:sp>
      <p:grpSp>
        <p:nvGrpSpPr>
          <p:cNvPr id="73" name="Group 72"/>
          <p:cNvGrpSpPr/>
          <p:nvPr/>
        </p:nvGrpSpPr>
        <p:grpSpPr>
          <a:xfrm>
            <a:off x="98425" y="1406661"/>
            <a:ext cx="8974024" cy="4323339"/>
            <a:chOff x="571500" y="1392238"/>
            <a:chExt cx="8216900" cy="2909887"/>
          </a:xfrm>
          <a:effectLst>
            <a:outerShdw blurRad="114300" dist="76200" dir="5400000" algn="ctr" rotWithShape="0">
              <a:srgbClr val="000000">
                <a:alpha val="29000"/>
              </a:srgbClr>
            </a:outerShdw>
          </a:effectLst>
        </p:grpSpPr>
        <p:sp>
          <p:nvSpPr>
            <p:cNvPr id="9" name="AutoShape 3"/>
            <p:cNvSpPr>
              <a:spLocks noChangeAspect="1" noChangeArrowheads="1" noTextEdit="1"/>
            </p:cNvSpPr>
            <p:nvPr/>
          </p:nvSpPr>
          <p:spPr bwMode="auto">
            <a:xfrm>
              <a:off x="571500" y="1392238"/>
              <a:ext cx="8216900" cy="290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Rectangle 5"/>
            <p:cNvSpPr>
              <a:spLocks noChangeArrowheads="1"/>
            </p:cNvSpPr>
            <p:nvPr/>
          </p:nvSpPr>
          <p:spPr bwMode="auto">
            <a:xfrm flipH="1">
              <a:off x="579438" y="1416050"/>
              <a:ext cx="1377950" cy="371475"/>
            </a:xfrm>
            <a:prstGeom prst="round1Rect">
              <a:avLst>
                <a:gd name="adj" fmla="val 28388"/>
              </a:avLst>
            </a:prstGeom>
            <a:solidFill>
              <a:srgbClr val="E95531"/>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Rectangle 6"/>
            <p:cNvSpPr>
              <a:spLocks noChangeArrowheads="1"/>
            </p:cNvSpPr>
            <p:nvPr/>
          </p:nvSpPr>
          <p:spPr bwMode="auto">
            <a:xfrm>
              <a:off x="1957388" y="1416050"/>
              <a:ext cx="6807200" cy="371475"/>
            </a:xfrm>
            <a:prstGeom prst="round1Rect">
              <a:avLst>
                <a:gd name="adj" fmla="val 32296"/>
              </a:avLst>
            </a:prstGeom>
            <a:solidFill>
              <a:srgbClr val="E95531"/>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Rectangle 7"/>
            <p:cNvSpPr>
              <a:spLocks noChangeArrowheads="1"/>
            </p:cNvSpPr>
            <p:nvPr/>
          </p:nvSpPr>
          <p:spPr bwMode="auto">
            <a:xfrm>
              <a:off x="579438" y="1787525"/>
              <a:ext cx="1377950" cy="639762"/>
            </a:xfrm>
            <a:prstGeom prst="rect">
              <a:avLst/>
            </a:prstGeom>
            <a:solidFill>
              <a:srgbClr val="FACAC7"/>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Rectangle 8"/>
            <p:cNvSpPr>
              <a:spLocks noChangeArrowheads="1"/>
            </p:cNvSpPr>
            <p:nvPr/>
          </p:nvSpPr>
          <p:spPr bwMode="auto">
            <a:xfrm>
              <a:off x="1957388" y="1787525"/>
              <a:ext cx="6807200" cy="639762"/>
            </a:xfrm>
            <a:prstGeom prst="rect">
              <a:avLst/>
            </a:prstGeom>
            <a:solidFill>
              <a:srgbClr val="FACAC7"/>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Rectangle 9"/>
            <p:cNvSpPr>
              <a:spLocks noChangeArrowheads="1"/>
            </p:cNvSpPr>
            <p:nvPr/>
          </p:nvSpPr>
          <p:spPr bwMode="auto">
            <a:xfrm>
              <a:off x="579438" y="2427288"/>
              <a:ext cx="1377950" cy="639762"/>
            </a:xfrm>
            <a:prstGeom prst="rect">
              <a:avLst/>
            </a:prstGeom>
            <a:solidFill>
              <a:srgbClr val="ECB1C4"/>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Rectangle 10"/>
            <p:cNvSpPr>
              <a:spLocks noChangeArrowheads="1"/>
            </p:cNvSpPr>
            <p:nvPr/>
          </p:nvSpPr>
          <p:spPr bwMode="auto">
            <a:xfrm>
              <a:off x="1957388" y="2427288"/>
              <a:ext cx="6807200" cy="639762"/>
            </a:xfrm>
            <a:prstGeom prst="rect">
              <a:avLst/>
            </a:prstGeom>
            <a:solidFill>
              <a:srgbClr val="ECB1C4"/>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Rectangle 11"/>
            <p:cNvSpPr>
              <a:spLocks noChangeArrowheads="1"/>
            </p:cNvSpPr>
            <p:nvPr/>
          </p:nvSpPr>
          <p:spPr bwMode="auto">
            <a:xfrm flipH="1" flipV="1">
              <a:off x="579438" y="3067050"/>
              <a:ext cx="1377950" cy="1187450"/>
            </a:xfrm>
            <a:prstGeom prst="round1Rect">
              <a:avLst/>
            </a:prstGeom>
            <a:solidFill>
              <a:srgbClr val="FACAC7"/>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Rectangle 12"/>
            <p:cNvSpPr>
              <a:spLocks noChangeArrowheads="1"/>
            </p:cNvSpPr>
            <p:nvPr/>
          </p:nvSpPr>
          <p:spPr bwMode="auto">
            <a:xfrm flipV="1">
              <a:off x="1957388" y="3067050"/>
              <a:ext cx="6807200" cy="1187450"/>
            </a:xfrm>
            <a:prstGeom prst="round1Rect">
              <a:avLst>
                <a:gd name="adj" fmla="val 17889"/>
              </a:avLst>
            </a:prstGeom>
            <a:solidFill>
              <a:srgbClr val="FACAC7"/>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Line 13"/>
            <p:cNvSpPr>
              <a:spLocks noChangeShapeType="1"/>
            </p:cNvSpPr>
            <p:nvPr/>
          </p:nvSpPr>
          <p:spPr bwMode="auto">
            <a:xfrm>
              <a:off x="1957388" y="1411288"/>
              <a:ext cx="0" cy="2849562"/>
            </a:xfrm>
            <a:prstGeom prst="line">
              <a:avLst/>
            </a:prstGeom>
            <a:noFill/>
            <a:ln w="12700">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Line 14"/>
            <p:cNvSpPr>
              <a:spLocks noChangeShapeType="1"/>
            </p:cNvSpPr>
            <p:nvPr/>
          </p:nvSpPr>
          <p:spPr bwMode="auto">
            <a:xfrm>
              <a:off x="573088" y="1787525"/>
              <a:ext cx="8196263" cy="0"/>
            </a:xfrm>
            <a:prstGeom prst="line">
              <a:avLst/>
            </a:prstGeom>
            <a:noFill/>
            <a:ln w="12700">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Line 15"/>
            <p:cNvSpPr>
              <a:spLocks noChangeShapeType="1"/>
            </p:cNvSpPr>
            <p:nvPr/>
          </p:nvSpPr>
          <p:spPr bwMode="auto">
            <a:xfrm>
              <a:off x="573088" y="2427288"/>
              <a:ext cx="8196263" cy="0"/>
            </a:xfrm>
            <a:prstGeom prst="line">
              <a:avLst/>
            </a:prstGeom>
            <a:noFill/>
            <a:ln w="12700">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Line 16"/>
            <p:cNvSpPr>
              <a:spLocks noChangeShapeType="1"/>
            </p:cNvSpPr>
            <p:nvPr/>
          </p:nvSpPr>
          <p:spPr bwMode="auto">
            <a:xfrm>
              <a:off x="573088" y="3067050"/>
              <a:ext cx="8196263" cy="0"/>
            </a:xfrm>
            <a:prstGeom prst="line">
              <a:avLst/>
            </a:prstGeom>
            <a:noFill/>
            <a:ln w="12700">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graphicFrame>
        <p:nvGraphicFramePr>
          <p:cNvPr id="74" name="Content Placeholder 3"/>
          <p:cNvGraphicFramePr>
            <a:graphicFrameLocks/>
          </p:cNvGraphicFramePr>
          <p:nvPr>
            <p:extLst>
              <p:ext uri="{D42A27DB-BD31-4B8C-83A1-F6EECF244321}">
                <p14:modId xmlns:p14="http://schemas.microsoft.com/office/powerpoint/2010/main" val="1445065384"/>
              </p:ext>
            </p:extLst>
          </p:nvPr>
        </p:nvGraphicFramePr>
        <p:xfrm>
          <a:off x="130105" y="1556539"/>
          <a:ext cx="8939426" cy="4163188"/>
        </p:xfrm>
        <a:graphic>
          <a:graphicData uri="http://schemas.openxmlformats.org/drawingml/2006/table">
            <a:tbl>
              <a:tblPr firstRow="1" bandRow="1">
                <a:tableStyleId>{2D5ABB26-0587-4C30-8999-92F81FD0307C}</a:tableStyleId>
              </a:tblPr>
              <a:tblGrid>
                <a:gridCol w="1505503"/>
                <a:gridCol w="7433923"/>
              </a:tblGrid>
              <a:tr h="520492">
                <a:tc>
                  <a:txBody>
                    <a:bodyPr/>
                    <a:lstStyle/>
                    <a:p>
                      <a:r>
                        <a:rPr lang="en-GB" sz="1500" b="1" baseline="0" dirty="0" smtClean="0">
                          <a:solidFill>
                            <a:schemeClr val="bg1"/>
                          </a:solidFill>
                          <a:latin typeface="+mj-lt"/>
                        </a:rPr>
                        <a:t>Disease state</a:t>
                      </a:r>
                      <a:endParaRPr lang="en-GB" sz="1500" b="1" baseline="0" dirty="0">
                        <a:solidFill>
                          <a:schemeClr val="bg1"/>
                        </a:solidFill>
                        <a:latin typeface="+mj-lt"/>
                      </a:endParaRPr>
                    </a:p>
                  </a:txBody>
                  <a:tcPr marL="99866" marR="99866" marT="0" marB="49933">
                    <a:lnL>
                      <a:noFill/>
                    </a:lnL>
                    <a:lnR>
                      <a:noFill/>
                    </a:lnR>
                    <a:lnT>
                      <a:noFill/>
                    </a:lnT>
                    <a:lnB>
                      <a:noFill/>
                    </a:lnB>
                    <a:lnTlToBr w="12700" cmpd="sng">
                      <a:noFill/>
                      <a:prstDash val="solid"/>
                    </a:lnTlToBr>
                    <a:lnBlToTr w="12700" cmpd="sng">
                      <a:noFill/>
                      <a:prstDash val="solid"/>
                    </a:lnBlToTr>
                  </a:tcPr>
                </a:tc>
                <a:tc>
                  <a:txBody>
                    <a:bodyPr/>
                    <a:lstStyle/>
                    <a:p>
                      <a:r>
                        <a:rPr lang="en-GB" sz="1500" b="1" dirty="0" smtClean="0">
                          <a:solidFill>
                            <a:schemeClr val="bg1"/>
                          </a:solidFill>
                          <a:latin typeface="+mj-lt"/>
                        </a:rPr>
                        <a:t>Treatment guidelines</a:t>
                      </a:r>
                      <a:endParaRPr lang="en-GB" sz="1500" b="1" dirty="0">
                        <a:solidFill>
                          <a:schemeClr val="bg1"/>
                        </a:solidFill>
                        <a:latin typeface="+mj-lt"/>
                      </a:endParaRPr>
                    </a:p>
                  </a:txBody>
                  <a:tcPr marL="99866" marR="99866" marT="0" marB="49933">
                    <a:lnL>
                      <a:noFill/>
                    </a:lnL>
                    <a:lnR>
                      <a:noFill/>
                    </a:lnR>
                    <a:lnT>
                      <a:noFill/>
                    </a:lnT>
                    <a:lnB>
                      <a:noFill/>
                    </a:lnB>
                    <a:lnTlToBr w="12700" cmpd="sng">
                      <a:noFill/>
                      <a:prstDash val="solid"/>
                    </a:lnTlToBr>
                    <a:lnBlToTr w="12700" cmpd="sng">
                      <a:noFill/>
                      <a:prstDash val="solid"/>
                    </a:lnBlToTr>
                  </a:tcPr>
                </a:tc>
              </a:tr>
              <a:tr h="970969">
                <a:tc>
                  <a:txBody>
                    <a:bodyPr/>
                    <a:lstStyle/>
                    <a:p>
                      <a:r>
                        <a:rPr lang="en-GB" sz="1400" dirty="0" smtClean="0">
                          <a:latin typeface="+mj-lt"/>
                        </a:rPr>
                        <a:t>CRPC</a:t>
                      </a:r>
                      <a:endParaRPr lang="en-GB" sz="1400" dirty="0">
                        <a:latin typeface="+mj-lt"/>
                      </a:endParaRPr>
                    </a:p>
                  </a:txBody>
                  <a:tcPr marL="99866" marR="99866" marT="0" marB="49933">
                    <a:lnL>
                      <a:noFill/>
                    </a:lnL>
                    <a:lnR>
                      <a:noFill/>
                    </a:lnR>
                    <a:lnT>
                      <a:noFill/>
                    </a:lnT>
                    <a:lnB>
                      <a:noFill/>
                    </a:lnB>
                    <a:lnTlToBr w="12700" cmpd="sng">
                      <a:noFill/>
                      <a:prstDash val="solid"/>
                    </a:lnTlToBr>
                    <a:lnBlToTr w="12700" cmpd="sng">
                      <a:noFill/>
                      <a:prstDash val="solid"/>
                    </a:lnBlToTr>
                  </a:tcPr>
                </a:tc>
                <a:tc>
                  <a:txBody>
                    <a:bodyPr/>
                    <a:lstStyle/>
                    <a:p>
                      <a:pPr marL="171450" indent="-171450">
                        <a:buClr>
                          <a:srgbClr val="E95531"/>
                        </a:buClr>
                        <a:buFont typeface="Arial" panose="020B0604020202020204" pitchFamily="34" charset="0"/>
                        <a:buChar char="•"/>
                      </a:pPr>
                      <a:r>
                        <a:rPr lang="en-GB" sz="1400" dirty="0" smtClean="0">
                          <a:latin typeface="+mn-lt"/>
                        </a:rPr>
                        <a:t>Second-line therapy to be started only when serum testosterone</a:t>
                      </a:r>
                      <a:r>
                        <a:rPr lang="en-GB" sz="1400" baseline="0" dirty="0" smtClean="0">
                          <a:latin typeface="+mn-lt"/>
                        </a:rPr>
                        <a:t> levels are &lt; 50 ng/dL</a:t>
                      </a:r>
                    </a:p>
                    <a:p>
                      <a:pPr marL="171450" indent="-171450">
                        <a:buClr>
                          <a:srgbClr val="E95531"/>
                        </a:buClr>
                        <a:buFont typeface="Arial" panose="020B0604020202020204" pitchFamily="34" charset="0"/>
                        <a:buChar char="•"/>
                      </a:pPr>
                      <a:r>
                        <a:rPr lang="en-GB" sz="1400" baseline="0" dirty="0" smtClean="0">
                          <a:latin typeface="+mn-lt"/>
                        </a:rPr>
                        <a:t>Patients treated with </a:t>
                      </a:r>
                      <a:r>
                        <a:rPr lang="en-GB" sz="1400" baseline="0" dirty="0" smtClean="0">
                          <a:latin typeface="+mn-lt"/>
                          <a:cs typeface="Arial" panose="020B0604020202020204" pitchFamily="34" charset="0"/>
                        </a:rPr>
                        <a:t>maximal androgen blockade </a:t>
                      </a:r>
                      <a:r>
                        <a:rPr lang="en-GB" sz="1400" baseline="0" dirty="0" smtClean="0">
                          <a:latin typeface="+mn-lt"/>
                        </a:rPr>
                        <a:t>to stop antiandrogen treatment when PSA progression is documented</a:t>
                      </a:r>
                    </a:p>
                    <a:p>
                      <a:pPr marL="171450" indent="-171450">
                        <a:buClr>
                          <a:srgbClr val="E95531"/>
                        </a:buClr>
                        <a:buFont typeface="Arial" panose="020B0604020202020204" pitchFamily="34" charset="0"/>
                        <a:buChar char="•"/>
                      </a:pPr>
                      <a:r>
                        <a:rPr lang="en-US" sz="1400" baseline="0" dirty="0" smtClean="0">
                          <a:latin typeface="+mn-lt"/>
                        </a:rPr>
                        <a:t>Abiraterone acetate or enzalutamide to be used to salvage hormonal treatment</a:t>
                      </a:r>
                      <a:endParaRPr lang="en-GB" sz="1400" baseline="0" dirty="0" smtClean="0">
                        <a:latin typeface="+mn-lt"/>
                      </a:endParaRPr>
                    </a:p>
                  </a:txBody>
                  <a:tcPr marL="99866" marR="99866" marT="0" marB="49933">
                    <a:lnL>
                      <a:noFill/>
                    </a:lnL>
                    <a:lnR>
                      <a:noFill/>
                    </a:lnR>
                    <a:lnT>
                      <a:noFill/>
                    </a:lnT>
                    <a:lnB>
                      <a:noFill/>
                    </a:lnB>
                    <a:lnTlToBr w="12700" cmpd="sng">
                      <a:noFill/>
                      <a:prstDash val="solid"/>
                    </a:lnTlToBr>
                    <a:lnBlToTr w="12700" cmpd="sng">
                      <a:noFill/>
                      <a:prstDash val="solid"/>
                    </a:lnBlToTr>
                  </a:tcPr>
                </a:tc>
              </a:tr>
              <a:tr h="1003300">
                <a:tc>
                  <a:txBody>
                    <a:bodyPr/>
                    <a:lstStyle/>
                    <a:p>
                      <a:r>
                        <a:rPr lang="en-GB" sz="1400" dirty="0" smtClean="0">
                          <a:latin typeface="+mj-lt"/>
                        </a:rPr>
                        <a:t>mCRPC</a:t>
                      </a:r>
                      <a:endParaRPr lang="en-GB" sz="1400" dirty="0">
                        <a:latin typeface="+mj-lt"/>
                      </a:endParaRPr>
                    </a:p>
                  </a:txBody>
                  <a:tcPr marL="99866" marR="99866" marT="0" marB="49933">
                    <a:lnL>
                      <a:noFill/>
                    </a:lnL>
                    <a:lnR>
                      <a:noFill/>
                    </a:lnR>
                    <a:lnT>
                      <a:noFill/>
                    </a:lnT>
                    <a:lnB>
                      <a:noFill/>
                    </a:lnB>
                    <a:lnTlToBr w="12700" cmpd="sng">
                      <a:noFill/>
                      <a:prstDash val="solid"/>
                    </a:lnTlToBr>
                    <a:lnBlToTr w="12700" cmpd="sng">
                      <a:noFill/>
                      <a:prstDash val="solid"/>
                    </a:lnBlToTr>
                  </a:tcPr>
                </a:tc>
                <a:tc>
                  <a:txBody>
                    <a:bodyPr/>
                    <a:lstStyle/>
                    <a:p>
                      <a:pPr marL="171450" marR="0" lvl="0" indent="-171450" algn="l" defTabSz="914400" rtl="0" eaLnBrk="0" fontAlgn="base" latinLnBrk="0" hangingPunct="0">
                        <a:lnSpc>
                          <a:spcPct val="100000"/>
                        </a:lnSpc>
                        <a:spcBef>
                          <a:spcPct val="20000"/>
                        </a:spcBef>
                        <a:spcAft>
                          <a:spcPct val="0"/>
                        </a:spcAft>
                        <a:buClr>
                          <a:srgbClr val="E95531"/>
                        </a:buClr>
                        <a:buSzPct val="100000"/>
                        <a:buFont typeface="Arial" panose="020B0604020202020204" pitchFamily="34" charset="0"/>
                        <a:buChar char="•"/>
                        <a:tabLst/>
                      </a:pPr>
                      <a:r>
                        <a:rPr kumimoji="0" lang="en-GB" sz="1400" u="none" strike="noStrike" cap="none" normalizeH="0" baseline="0" dirty="0" smtClean="0">
                          <a:ln>
                            <a:noFill/>
                          </a:ln>
                          <a:effectLst/>
                          <a:latin typeface="+mn-lt"/>
                        </a:rPr>
                        <a:t>Patie</a:t>
                      </a:r>
                      <a:r>
                        <a:rPr kumimoji="0" lang="en-GB" sz="1400" u="none" strike="noStrike" kern="1200" cap="none" normalizeH="0" baseline="0" dirty="0" smtClean="0">
                          <a:ln>
                            <a:noFill/>
                          </a:ln>
                          <a:effectLst/>
                          <a:latin typeface="+mn-lt"/>
                        </a:rPr>
                        <a:t>nts suitable for chemotherapy: </a:t>
                      </a:r>
                      <a:r>
                        <a:rPr kumimoji="0" lang="en-US" sz="1400" u="none" strike="noStrike" kern="1200" cap="none" normalizeH="0" baseline="0" dirty="0" smtClean="0">
                          <a:ln>
                            <a:noFill/>
                          </a:ln>
                          <a:effectLst/>
                          <a:latin typeface="+mn-lt"/>
                        </a:rPr>
                        <a:t>docetaxel at 75 mg/m</a:t>
                      </a:r>
                      <a:r>
                        <a:rPr kumimoji="0" lang="en-US" sz="1400" u="none" strike="noStrike" kern="1200" cap="none" normalizeH="0" baseline="30000" dirty="0" smtClean="0">
                          <a:ln>
                            <a:noFill/>
                          </a:ln>
                          <a:effectLst/>
                          <a:latin typeface="+mn-lt"/>
                        </a:rPr>
                        <a:t>2</a:t>
                      </a:r>
                      <a:r>
                        <a:rPr kumimoji="0" lang="en-US" sz="1400" u="none" strike="noStrike" kern="1200" cap="none" normalizeH="0" baseline="0" dirty="0" smtClean="0">
                          <a:ln>
                            <a:noFill/>
                          </a:ln>
                          <a:effectLst/>
                          <a:latin typeface="+mn-lt"/>
                        </a:rPr>
                        <a:t> every 3 weeks </a:t>
                      </a:r>
                    </a:p>
                    <a:p>
                      <a:pPr marL="171450" indent="-171450">
                        <a:buClr>
                          <a:srgbClr val="E95531"/>
                        </a:buClr>
                        <a:buFont typeface="Arial" panose="020B0604020202020204" pitchFamily="34" charset="0"/>
                        <a:buChar char="•"/>
                      </a:pPr>
                      <a:r>
                        <a:rPr kumimoji="0" lang="en-US" sz="1400" u="none" strike="noStrike" kern="1200" cap="none" normalizeH="0" baseline="0" dirty="0" smtClean="0">
                          <a:ln>
                            <a:noFill/>
                          </a:ln>
                          <a:effectLst/>
                          <a:latin typeface="+mn-lt"/>
                        </a:rPr>
                        <a:t>First choice options after relapse following first-line docetaxel: cabazitaxel, abiraterone acetate and enzalutamide</a:t>
                      </a:r>
                      <a:endParaRPr kumimoji="0" lang="en-US" sz="1400" b="0" i="0" u="none" strike="noStrike" kern="1200" cap="none" normalizeH="0" baseline="0" dirty="0" smtClean="0">
                        <a:ln>
                          <a:noFill/>
                        </a:ln>
                        <a:solidFill>
                          <a:schemeClr val="tx1"/>
                        </a:solidFill>
                        <a:effectLst/>
                        <a:latin typeface="+mn-lt"/>
                        <a:ea typeface="+mn-ea"/>
                        <a:cs typeface="Arial" charset="0"/>
                      </a:endParaRPr>
                    </a:p>
                  </a:txBody>
                  <a:tcPr marL="99866" marR="99866" marT="0" marB="49933">
                    <a:lnL>
                      <a:noFill/>
                    </a:lnL>
                    <a:lnR>
                      <a:noFill/>
                    </a:lnR>
                    <a:lnT>
                      <a:noFill/>
                    </a:lnT>
                    <a:lnB>
                      <a:noFill/>
                    </a:lnB>
                    <a:lnTlToBr w="12700" cmpd="sng">
                      <a:noFill/>
                      <a:prstDash val="solid"/>
                    </a:lnTlToBr>
                    <a:lnBlToTr w="12700" cmpd="sng">
                      <a:noFill/>
                      <a:prstDash val="solid"/>
                    </a:lnBlToTr>
                  </a:tcPr>
                </a:tc>
              </a:tr>
              <a:tr h="1668427">
                <a:tc>
                  <a:txBody>
                    <a:bodyPr/>
                    <a:lstStyle/>
                    <a:p>
                      <a:r>
                        <a:rPr lang="en-GB" sz="1400" dirty="0" smtClean="0">
                          <a:latin typeface="+mj-lt"/>
                        </a:rPr>
                        <a:t>Bone metastases</a:t>
                      </a:r>
                      <a:endParaRPr lang="en-GB" sz="1400" dirty="0">
                        <a:latin typeface="+mj-lt"/>
                      </a:endParaRPr>
                    </a:p>
                  </a:txBody>
                  <a:tcPr marL="99866" marR="99866" marT="0" marB="49933">
                    <a:lnL>
                      <a:noFill/>
                    </a:lnL>
                    <a:lnR>
                      <a:noFill/>
                    </a:lnR>
                    <a:lnT>
                      <a:noFill/>
                    </a:lnT>
                    <a:lnB>
                      <a:noFill/>
                    </a:lnB>
                    <a:lnTlToBr w="12700" cmpd="sng">
                      <a:noFill/>
                      <a:prstDash val="solid"/>
                    </a:lnTlToBr>
                    <a:lnBlToTr w="12700" cmpd="sng">
                      <a:noFill/>
                      <a:prstDash val="solid"/>
                    </a:lnBlToTr>
                  </a:tcPr>
                </a:tc>
                <a:tc>
                  <a:txBody>
                    <a:bodyPr/>
                    <a:lstStyle/>
                    <a:p>
                      <a:pPr marL="171450" marR="0" indent="-171450" algn="l" defTabSz="685800" rtl="0" eaLnBrk="1" fontAlgn="auto" latinLnBrk="0" hangingPunct="1">
                        <a:lnSpc>
                          <a:spcPct val="100000"/>
                        </a:lnSpc>
                        <a:spcBef>
                          <a:spcPts val="0"/>
                        </a:spcBef>
                        <a:spcAft>
                          <a:spcPts val="0"/>
                        </a:spcAft>
                        <a:buClr>
                          <a:srgbClr val="E95531"/>
                        </a:buClr>
                        <a:buSzTx/>
                        <a:buFont typeface="Arial" panose="020B0604020202020204" pitchFamily="34" charset="0"/>
                        <a:buChar char="•"/>
                        <a:tabLst/>
                        <a:defRPr/>
                      </a:pPr>
                      <a:r>
                        <a:rPr kumimoji="0" lang="en-US" sz="1400" u="none" strike="noStrike" kern="1200" cap="none" normalizeH="0" baseline="0" dirty="0" smtClean="0">
                          <a:ln>
                            <a:noFill/>
                          </a:ln>
                          <a:effectLst/>
                          <a:latin typeface="+mn-lt"/>
                        </a:rPr>
                        <a:t>Symptomatic bone metastases (docetaxel-ineligible or docetaxel-relapsed patients) to be treated with Radium-223 </a:t>
                      </a:r>
                    </a:p>
                    <a:p>
                      <a:pPr marL="171450" marR="0" indent="-171450" algn="l" defTabSz="685800" rtl="0" eaLnBrk="1" fontAlgn="auto" latinLnBrk="0" hangingPunct="1">
                        <a:lnSpc>
                          <a:spcPct val="100000"/>
                        </a:lnSpc>
                        <a:spcBef>
                          <a:spcPts val="0"/>
                        </a:spcBef>
                        <a:spcAft>
                          <a:spcPts val="0"/>
                        </a:spcAft>
                        <a:buClr>
                          <a:srgbClr val="E95531"/>
                        </a:buClr>
                        <a:buSzTx/>
                        <a:buFont typeface="Arial" panose="020B0604020202020204" pitchFamily="34" charset="0"/>
                        <a:buChar char="•"/>
                        <a:tabLst/>
                        <a:defRPr/>
                      </a:pPr>
                      <a:r>
                        <a:rPr lang="en-GB" sz="1400" dirty="0" smtClean="0">
                          <a:latin typeface="+mn-lt"/>
                        </a:rPr>
                        <a:t>Bone</a:t>
                      </a:r>
                      <a:r>
                        <a:rPr lang="en-GB" sz="1400" baseline="0" dirty="0" smtClean="0">
                          <a:latin typeface="+mn-lt"/>
                        </a:rPr>
                        <a:t> protective agents (denosumab superior to zoledronic acid)</a:t>
                      </a:r>
                    </a:p>
                    <a:p>
                      <a:pPr marL="171450" marR="0" indent="-171450" algn="l" defTabSz="685800" rtl="0" eaLnBrk="1" fontAlgn="auto" latinLnBrk="0" hangingPunct="1">
                        <a:lnSpc>
                          <a:spcPct val="100000"/>
                        </a:lnSpc>
                        <a:spcBef>
                          <a:spcPts val="0"/>
                        </a:spcBef>
                        <a:spcAft>
                          <a:spcPts val="0"/>
                        </a:spcAft>
                        <a:buClr>
                          <a:srgbClr val="E95531"/>
                        </a:buClr>
                        <a:buSzTx/>
                        <a:buFont typeface="Arial" panose="020B0604020202020204" pitchFamily="34" charset="0"/>
                        <a:buChar char="•"/>
                        <a:tabLst/>
                        <a:defRPr/>
                      </a:pPr>
                      <a:r>
                        <a:rPr lang="en-GB" sz="1400" baseline="0" dirty="0" smtClean="0">
                          <a:latin typeface="+mn-lt"/>
                        </a:rPr>
                        <a:t>Vitamin D and calcium supplements when using denosumab or bisphosphonates</a:t>
                      </a:r>
                    </a:p>
                    <a:p>
                      <a:pPr marL="171450" marR="0" indent="-171450" algn="l" defTabSz="685800" rtl="0" eaLnBrk="1" fontAlgn="auto" latinLnBrk="0" hangingPunct="1">
                        <a:lnSpc>
                          <a:spcPct val="100000"/>
                        </a:lnSpc>
                        <a:spcBef>
                          <a:spcPts val="0"/>
                        </a:spcBef>
                        <a:spcAft>
                          <a:spcPts val="0"/>
                        </a:spcAft>
                        <a:buClr>
                          <a:srgbClr val="E95531"/>
                        </a:buClr>
                        <a:buSzTx/>
                        <a:buFont typeface="Arial" panose="020B0604020202020204" pitchFamily="34" charset="0"/>
                        <a:buChar char="•"/>
                        <a:tabLst/>
                        <a:defRPr/>
                      </a:pPr>
                      <a:r>
                        <a:rPr lang="en-GB" sz="1400" baseline="0" dirty="0" smtClean="0">
                          <a:latin typeface="+mn-lt"/>
                        </a:rPr>
                        <a:t>Pain management using radionuclides, EBRT and analgesics</a:t>
                      </a:r>
                    </a:p>
                    <a:p>
                      <a:pPr marL="171450" marR="0" indent="-171450" algn="l" defTabSz="685800" rtl="0" eaLnBrk="1" fontAlgn="auto" latinLnBrk="0" hangingPunct="1">
                        <a:lnSpc>
                          <a:spcPct val="100000"/>
                        </a:lnSpc>
                        <a:spcBef>
                          <a:spcPts val="0"/>
                        </a:spcBef>
                        <a:spcAft>
                          <a:spcPts val="0"/>
                        </a:spcAft>
                        <a:buClr>
                          <a:srgbClr val="E95531"/>
                        </a:buClr>
                        <a:buSzTx/>
                        <a:buFont typeface="Arial" panose="020B0604020202020204" pitchFamily="34" charset="0"/>
                        <a:buChar char="•"/>
                        <a:tabLst/>
                        <a:defRPr/>
                      </a:pPr>
                      <a:r>
                        <a:rPr lang="en-GB" sz="1400" baseline="0" dirty="0" smtClean="0">
                          <a:latin typeface="+mn-lt"/>
                        </a:rPr>
                        <a:t>Spinal surgery or high-dose corticosteroids for neurological symptoms</a:t>
                      </a:r>
                      <a:endParaRPr lang="en-GB" sz="1400" dirty="0">
                        <a:latin typeface="+mn-lt"/>
                      </a:endParaRPr>
                    </a:p>
                  </a:txBody>
                  <a:tcPr marL="99866" marR="99866" marT="0" marB="49933">
                    <a:lnL>
                      <a:noFill/>
                    </a:lnL>
                    <a:lnR>
                      <a:noFill/>
                    </a:lnR>
                    <a:lnT>
                      <a:noFill/>
                    </a:lnT>
                    <a:lnB>
                      <a:noFill/>
                    </a:lnB>
                    <a:lnTlToBr w="12700" cmpd="sng">
                      <a:noFill/>
                      <a:prstDash val="solid"/>
                    </a:lnTlToBr>
                    <a:lnBlToTr w="12700" cmpd="sng">
                      <a:noFill/>
                      <a:prstDash val="solid"/>
                    </a:lnBlToTr>
                  </a:tcPr>
                </a:tc>
              </a:tr>
            </a:tbl>
          </a:graphicData>
        </a:graphic>
      </p:graphicFrame>
    </p:spTree>
    <p:extLst>
      <p:ext uri="{BB962C8B-B14F-4D97-AF65-F5344CB8AC3E}">
        <p14:creationId xmlns:p14="http://schemas.microsoft.com/office/powerpoint/2010/main" val="1303173171"/>
      </p:ext>
    </p:extLst>
  </p:cSld>
  <p:clrMapOvr>
    <a:masterClrMapping/>
  </p:clrMapOvr>
  <p:transition spd="slow">
    <p:push dir="u"/>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6525" y="258306"/>
            <a:ext cx="7590155" cy="638175"/>
          </a:xfrm>
        </p:spPr>
        <p:txBody>
          <a:bodyPr>
            <a:noAutofit/>
          </a:bodyPr>
          <a:lstStyle/>
          <a:p>
            <a:r>
              <a:rPr lang="en-GB" sz="3000" b="1" dirty="0">
                <a:solidFill>
                  <a:schemeClr val="accent2">
                    <a:lumMod val="50000"/>
                  </a:schemeClr>
                </a:solidFill>
                <a:ea typeface="+mj-ea"/>
                <a:cs typeface="+mj-cs"/>
              </a:rPr>
              <a:t>Treatment Considerations </a:t>
            </a:r>
            <a:r>
              <a:rPr lang="en-GB" sz="3000" b="1" dirty="0" smtClean="0">
                <a:solidFill>
                  <a:schemeClr val="accent2">
                    <a:lumMod val="50000"/>
                  </a:schemeClr>
                </a:solidFill>
                <a:ea typeface="+mj-ea"/>
                <a:cs typeface="+mj-cs"/>
              </a:rPr>
              <a:t/>
            </a:r>
            <a:br>
              <a:rPr lang="en-GB" sz="3000" b="1" dirty="0" smtClean="0">
                <a:solidFill>
                  <a:schemeClr val="accent2">
                    <a:lumMod val="50000"/>
                  </a:schemeClr>
                </a:solidFill>
                <a:ea typeface="+mj-ea"/>
                <a:cs typeface="+mj-cs"/>
              </a:rPr>
            </a:br>
            <a:r>
              <a:rPr lang="en-GB" sz="3000" b="1" dirty="0" smtClean="0">
                <a:solidFill>
                  <a:schemeClr val="accent2">
                    <a:lumMod val="50000"/>
                  </a:schemeClr>
                </a:solidFill>
                <a:ea typeface="+mj-ea"/>
                <a:cs typeface="+mj-cs"/>
              </a:rPr>
              <a:t>for </a:t>
            </a:r>
            <a:r>
              <a:rPr lang="en-GB" sz="3000" b="1" dirty="0">
                <a:solidFill>
                  <a:schemeClr val="accent2">
                    <a:lumMod val="50000"/>
                  </a:schemeClr>
                </a:solidFill>
                <a:ea typeface="+mj-ea"/>
                <a:cs typeface="+mj-cs"/>
              </a:rPr>
              <a:t>the Very Elderly</a:t>
            </a:r>
          </a:p>
        </p:txBody>
      </p:sp>
      <p:sp>
        <p:nvSpPr>
          <p:cNvPr id="8" name="TextBox 7"/>
          <p:cNvSpPr txBox="1"/>
          <p:nvPr/>
        </p:nvSpPr>
        <p:spPr>
          <a:xfrm>
            <a:off x="7252021" y="4717784"/>
            <a:ext cx="1739579" cy="246221"/>
          </a:xfrm>
          <a:prstGeom prst="rect">
            <a:avLst/>
          </a:prstGeom>
          <a:noFill/>
        </p:spPr>
        <p:txBody>
          <a:bodyPr wrap="none" rtlCol="0">
            <a:spAutoFit/>
          </a:bodyPr>
          <a:lstStyle/>
          <a:p>
            <a:pPr algn="r"/>
            <a:r>
              <a:rPr lang="en-GB" sz="1000" dirty="0" smtClean="0">
                <a:cs typeface="Arial"/>
              </a:rPr>
              <a:t>Adapted from Mottet, 2015</a:t>
            </a:r>
            <a:r>
              <a:rPr lang="en-GB" sz="1000" baseline="30000" dirty="0" smtClean="0">
                <a:cs typeface="Arial"/>
              </a:rPr>
              <a:t>1</a:t>
            </a:r>
            <a:endParaRPr lang="en-GB" sz="1000" baseline="30000" dirty="0">
              <a:cs typeface="Arial"/>
            </a:endParaRPr>
          </a:p>
        </p:txBody>
      </p:sp>
      <p:sp>
        <p:nvSpPr>
          <p:cNvPr id="9" name="Text Box 139"/>
          <p:cNvSpPr txBox="1">
            <a:spLocks noChangeArrowheads="1"/>
          </p:cNvSpPr>
          <p:nvPr/>
        </p:nvSpPr>
        <p:spPr bwMode="auto">
          <a:xfrm>
            <a:off x="140020" y="6384327"/>
            <a:ext cx="730346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Lst>
        </p:spPr>
        <p:txBody>
          <a:bodyPr wrap="square" anchor="b">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marL="228600" lvl="0" indent="-228600">
              <a:buFont typeface="+mj-lt"/>
              <a:buAutoNum type="arabicPeriod"/>
              <a:defRPr/>
            </a:pPr>
            <a:r>
              <a:rPr lang="en-GB" sz="800" dirty="0" smtClean="0">
                <a:latin typeface="+mn-lt"/>
              </a:rPr>
              <a:t>http://uroweb.org/wp-content/uploads/09-Prostate-Cancer_LR.pdf. Accessed April 8, 2016.</a:t>
            </a:r>
            <a:endParaRPr lang="en-GB" sz="800" b="1" dirty="0">
              <a:latin typeface="+mn-lt"/>
            </a:endParaRPr>
          </a:p>
        </p:txBody>
      </p:sp>
      <p:sp>
        <p:nvSpPr>
          <p:cNvPr id="3" name="TextBox 2"/>
          <p:cNvSpPr txBox="1"/>
          <p:nvPr/>
        </p:nvSpPr>
        <p:spPr>
          <a:xfrm>
            <a:off x="159203" y="4745585"/>
            <a:ext cx="3284537" cy="276999"/>
          </a:xfrm>
          <a:prstGeom prst="rect">
            <a:avLst/>
          </a:prstGeom>
          <a:noFill/>
        </p:spPr>
        <p:txBody>
          <a:bodyPr wrap="square" rtlCol="0">
            <a:spAutoFit/>
          </a:bodyPr>
          <a:lstStyle/>
          <a:p>
            <a:pPr defTabSz="685800">
              <a:defRPr/>
            </a:pPr>
            <a:r>
              <a:rPr lang="en-GB" sz="1200" dirty="0" smtClean="0"/>
              <a:t>ADT, androgen deprivation therapy.</a:t>
            </a:r>
            <a:endParaRPr lang="en-GB" sz="1200" dirty="0"/>
          </a:p>
        </p:txBody>
      </p:sp>
      <p:sp>
        <p:nvSpPr>
          <p:cNvPr id="5" name="TextBox 4"/>
          <p:cNvSpPr txBox="1"/>
          <p:nvPr/>
        </p:nvSpPr>
        <p:spPr>
          <a:xfrm>
            <a:off x="530737" y="1082597"/>
            <a:ext cx="8094198" cy="338554"/>
          </a:xfrm>
          <a:prstGeom prst="rect">
            <a:avLst/>
          </a:prstGeom>
          <a:noFill/>
        </p:spPr>
        <p:txBody>
          <a:bodyPr wrap="square" rtlCol="0">
            <a:spAutoFit/>
          </a:bodyPr>
          <a:lstStyle/>
          <a:p>
            <a:pPr algn="ctr"/>
            <a:r>
              <a:rPr lang="en-GB" sz="1600" b="1" dirty="0" smtClean="0"/>
              <a:t>Guidelines for the treatment of senior adults (aged </a:t>
            </a:r>
            <a:r>
              <a:rPr lang="en-GB" sz="1600" b="1" dirty="0" smtClean="0"/>
              <a:t>&gt; 70 years)</a:t>
            </a:r>
            <a:r>
              <a:rPr lang="en-GB" sz="1600" b="1" baseline="30000" dirty="0" smtClean="0"/>
              <a:t>1</a:t>
            </a:r>
            <a:endParaRPr lang="en-GB" sz="1600" baseline="30000" dirty="0"/>
          </a:p>
        </p:txBody>
      </p:sp>
      <p:sp>
        <p:nvSpPr>
          <p:cNvPr id="11" name="Pentagon 10"/>
          <p:cNvSpPr/>
          <p:nvPr/>
        </p:nvSpPr>
        <p:spPr>
          <a:xfrm>
            <a:off x="-43103" y="1020483"/>
            <a:ext cx="696685" cy="387508"/>
          </a:xfrm>
          <a:prstGeom prst="homePlate">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10800000" scaled="1"/>
            <a:tileRect/>
          </a:gradFill>
          <a:ln>
            <a:no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sz="1600" dirty="0"/>
          </a:p>
        </p:txBody>
      </p:sp>
      <p:sp>
        <p:nvSpPr>
          <p:cNvPr id="12" name="TextBox 11"/>
          <p:cNvSpPr txBox="1"/>
          <p:nvPr/>
        </p:nvSpPr>
        <p:spPr>
          <a:xfrm>
            <a:off x="-27384" y="1044960"/>
            <a:ext cx="673261" cy="338554"/>
          </a:xfrm>
          <a:prstGeom prst="rect">
            <a:avLst/>
          </a:prstGeom>
          <a:noFill/>
        </p:spPr>
        <p:txBody>
          <a:bodyPr wrap="none" rtlCol="0">
            <a:spAutoFit/>
          </a:bodyPr>
          <a:lstStyle/>
          <a:p>
            <a:r>
              <a:rPr lang="en-GB" sz="1600" spc="-38" dirty="0" smtClean="0">
                <a:solidFill>
                  <a:srgbClr val="A7381D"/>
                </a:solidFill>
                <a:ea typeface="+mj-ea"/>
                <a:cs typeface="+mj-cs"/>
              </a:rPr>
              <a:t>14/20</a:t>
            </a:r>
            <a:endParaRPr lang="en-GB" sz="1600" spc="-38" dirty="0">
              <a:solidFill>
                <a:srgbClr val="A7381D"/>
              </a:solidFill>
              <a:ea typeface="+mj-ea"/>
              <a:cs typeface="+mj-cs"/>
            </a:endParaRPr>
          </a:p>
        </p:txBody>
      </p:sp>
      <p:grpSp>
        <p:nvGrpSpPr>
          <p:cNvPr id="59" name="Group 58"/>
          <p:cNvGrpSpPr/>
          <p:nvPr/>
        </p:nvGrpSpPr>
        <p:grpSpPr>
          <a:xfrm>
            <a:off x="150567" y="1444670"/>
            <a:ext cx="8841033" cy="3279730"/>
            <a:chOff x="571500" y="1257300"/>
            <a:chExt cx="8126413" cy="2254250"/>
          </a:xfrm>
          <a:effectLst>
            <a:outerShdw blurRad="114300" dist="76200" dir="5400000" algn="ctr" rotWithShape="0">
              <a:srgbClr val="000000">
                <a:alpha val="29000"/>
              </a:srgbClr>
            </a:outerShdw>
          </a:effectLst>
        </p:grpSpPr>
        <p:sp>
          <p:nvSpPr>
            <p:cNvPr id="13" name="AutoShape 3"/>
            <p:cNvSpPr>
              <a:spLocks noChangeAspect="1" noChangeArrowheads="1" noTextEdit="1"/>
            </p:cNvSpPr>
            <p:nvPr/>
          </p:nvSpPr>
          <p:spPr bwMode="auto">
            <a:xfrm>
              <a:off x="571500" y="1257300"/>
              <a:ext cx="8126413" cy="2254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Rectangle 5"/>
            <p:cNvSpPr>
              <a:spLocks noChangeArrowheads="1"/>
            </p:cNvSpPr>
            <p:nvPr/>
          </p:nvSpPr>
          <p:spPr bwMode="auto">
            <a:xfrm flipH="1">
              <a:off x="579438" y="1263650"/>
              <a:ext cx="1870075" cy="371475"/>
            </a:xfrm>
            <a:prstGeom prst="round1Rect">
              <a:avLst>
                <a:gd name="adj" fmla="val 36203"/>
              </a:avLst>
            </a:prstGeom>
            <a:solidFill>
              <a:srgbClr val="E95531"/>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Rectangle 6"/>
            <p:cNvSpPr>
              <a:spLocks noChangeArrowheads="1"/>
            </p:cNvSpPr>
            <p:nvPr/>
          </p:nvSpPr>
          <p:spPr bwMode="auto">
            <a:xfrm>
              <a:off x="2449513" y="1263650"/>
              <a:ext cx="6224588" cy="371475"/>
            </a:xfrm>
            <a:prstGeom prst="round1Rect">
              <a:avLst>
                <a:gd name="adj" fmla="val 44017"/>
              </a:avLst>
            </a:prstGeom>
            <a:solidFill>
              <a:srgbClr val="E95531"/>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Rectangle 7"/>
            <p:cNvSpPr>
              <a:spLocks noChangeArrowheads="1"/>
            </p:cNvSpPr>
            <p:nvPr/>
          </p:nvSpPr>
          <p:spPr bwMode="auto">
            <a:xfrm>
              <a:off x="579438" y="1635125"/>
              <a:ext cx="1870075" cy="1189038"/>
            </a:xfrm>
            <a:prstGeom prst="rect">
              <a:avLst/>
            </a:prstGeom>
            <a:solidFill>
              <a:srgbClr val="FACAC7"/>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Rectangle 8"/>
            <p:cNvSpPr>
              <a:spLocks noChangeArrowheads="1"/>
            </p:cNvSpPr>
            <p:nvPr/>
          </p:nvSpPr>
          <p:spPr bwMode="auto">
            <a:xfrm>
              <a:off x="2449513" y="1635125"/>
              <a:ext cx="6224588" cy="1189038"/>
            </a:xfrm>
            <a:prstGeom prst="rect">
              <a:avLst/>
            </a:prstGeom>
            <a:solidFill>
              <a:srgbClr val="FACAC7"/>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Rectangle 9"/>
            <p:cNvSpPr>
              <a:spLocks noChangeArrowheads="1"/>
            </p:cNvSpPr>
            <p:nvPr/>
          </p:nvSpPr>
          <p:spPr bwMode="auto">
            <a:xfrm flipH="1" flipV="1">
              <a:off x="579438" y="2824163"/>
              <a:ext cx="1870075" cy="639763"/>
            </a:xfrm>
            <a:prstGeom prst="round1Rect">
              <a:avLst>
                <a:gd name="adj" fmla="val 28010"/>
              </a:avLst>
            </a:prstGeom>
            <a:solidFill>
              <a:srgbClr val="ECB1C4"/>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Rectangle 10"/>
            <p:cNvSpPr>
              <a:spLocks noChangeArrowheads="1"/>
            </p:cNvSpPr>
            <p:nvPr/>
          </p:nvSpPr>
          <p:spPr bwMode="auto">
            <a:xfrm flipV="1">
              <a:off x="2449513" y="2824163"/>
              <a:ext cx="6224588" cy="639763"/>
            </a:xfrm>
            <a:prstGeom prst="round1Rect">
              <a:avLst>
                <a:gd name="adj" fmla="val 28010"/>
              </a:avLst>
            </a:prstGeom>
            <a:solidFill>
              <a:srgbClr val="ECB1C4"/>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Line 11"/>
            <p:cNvSpPr>
              <a:spLocks noChangeShapeType="1"/>
            </p:cNvSpPr>
            <p:nvPr/>
          </p:nvSpPr>
          <p:spPr bwMode="auto">
            <a:xfrm>
              <a:off x="2449513" y="1257300"/>
              <a:ext cx="0" cy="2212975"/>
            </a:xfrm>
            <a:prstGeom prst="line">
              <a:avLst/>
            </a:prstGeom>
            <a:noFill/>
            <a:ln w="12700">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Line 12"/>
            <p:cNvSpPr>
              <a:spLocks noChangeShapeType="1"/>
            </p:cNvSpPr>
            <p:nvPr/>
          </p:nvSpPr>
          <p:spPr bwMode="auto">
            <a:xfrm>
              <a:off x="573088" y="1635125"/>
              <a:ext cx="8105775" cy="0"/>
            </a:xfrm>
            <a:prstGeom prst="line">
              <a:avLst/>
            </a:prstGeom>
            <a:noFill/>
            <a:ln w="12700">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Line 13"/>
            <p:cNvSpPr>
              <a:spLocks noChangeShapeType="1"/>
            </p:cNvSpPr>
            <p:nvPr/>
          </p:nvSpPr>
          <p:spPr bwMode="auto">
            <a:xfrm>
              <a:off x="573088" y="2824163"/>
              <a:ext cx="8105775" cy="0"/>
            </a:xfrm>
            <a:prstGeom prst="line">
              <a:avLst/>
            </a:prstGeom>
            <a:noFill/>
            <a:ln w="12700">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Line 14"/>
            <p:cNvSpPr>
              <a:spLocks noChangeShapeType="1"/>
            </p:cNvSpPr>
            <p:nvPr/>
          </p:nvSpPr>
          <p:spPr bwMode="auto">
            <a:xfrm>
              <a:off x="579438" y="1257300"/>
              <a:ext cx="0" cy="2212975"/>
            </a:xfrm>
            <a:prstGeom prst="line">
              <a:avLst/>
            </a:prstGeom>
            <a:noFill/>
            <a:ln w="12700">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Line 15"/>
            <p:cNvSpPr>
              <a:spLocks noChangeShapeType="1"/>
            </p:cNvSpPr>
            <p:nvPr/>
          </p:nvSpPr>
          <p:spPr bwMode="auto">
            <a:xfrm>
              <a:off x="8674100" y="1257300"/>
              <a:ext cx="0" cy="2212975"/>
            </a:xfrm>
            <a:prstGeom prst="line">
              <a:avLst/>
            </a:prstGeom>
            <a:noFill/>
            <a:ln w="12700">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Line 16"/>
            <p:cNvSpPr>
              <a:spLocks noChangeShapeType="1"/>
            </p:cNvSpPr>
            <p:nvPr/>
          </p:nvSpPr>
          <p:spPr bwMode="auto">
            <a:xfrm>
              <a:off x="573088" y="1263650"/>
              <a:ext cx="8105775" cy="0"/>
            </a:xfrm>
            <a:prstGeom prst="line">
              <a:avLst/>
            </a:prstGeom>
            <a:noFill/>
            <a:ln w="12700">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graphicFrame>
        <p:nvGraphicFramePr>
          <p:cNvPr id="58" name="Content Placeholder 3"/>
          <p:cNvGraphicFramePr>
            <a:graphicFrameLocks noGrp="1"/>
          </p:cNvGraphicFramePr>
          <p:nvPr>
            <p:ph idx="1"/>
            <p:extLst>
              <p:ext uri="{D42A27DB-BD31-4B8C-83A1-F6EECF244321}">
                <p14:modId xmlns:p14="http://schemas.microsoft.com/office/powerpoint/2010/main" val="2467807193"/>
              </p:ext>
            </p:extLst>
          </p:nvPr>
        </p:nvGraphicFramePr>
        <p:xfrm>
          <a:off x="140019" y="1506673"/>
          <a:ext cx="8805985" cy="3155423"/>
        </p:xfrm>
        <a:graphic>
          <a:graphicData uri="http://schemas.openxmlformats.org/drawingml/2006/table">
            <a:tbl>
              <a:tblPr firstRow="1" bandRow="1">
                <a:tableStyleId>{2D5ABB26-0587-4C30-8999-92F81FD0307C}</a:tableStyleId>
              </a:tblPr>
              <a:tblGrid>
                <a:gridCol w="2035507"/>
                <a:gridCol w="6770478"/>
              </a:tblGrid>
              <a:tr h="539539">
                <a:tc>
                  <a:txBody>
                    <a:bodyPr/>
                    <a:lstStyle/>
                    <a:p>
                      <a:r>
                        <a:rPr lang="en-GB" sz="1400" b="1" dirty="0" smtClean="0">
                          <a:solidFill>
                            <a:schemeClr val="bg1"/>
                          </a:solidFill>
                          <a:latin typeface="+mj-lt"/>
                        </a:rPr>
                        <a:t>Disease</a:t>
                      </a:r>
                      <a:r>
                        <a:rPr lang="en-GB" sz="1400" b="1" baseline="0" dirty="0" smtClean="0">
                          <a:solidFill>
                            <a:schemeClr val="bg1"/>
                          </a:solidFill>
                          <a:latin typeface="+mj-lt"/>
                        </a:rPr>
                        <a:t> state</a:t>
                      </a:r>
                      <a:endParaRPr lang="en-GB" sz="1400" b="1" baseline="30000" dirty="0">
                        <a:solidFill>
                          <a:schemeClr val="bg1"/>
                        </a:solidFill>
                        <a:latin typeface="+mj-lt"/>
                      </a:endParaRPr>
                    </a:p>
                  </a:txBody>
                  <a:tcPr marL="99481" marR="99481" marT="0" marB="49741">
                    <a:lnL>
                      <a:noFill/>
                    </a:lnL>
                    <a:lnR>
                      <a:noFill/>
                    </a:lnR>
                    <a:lnT>
                      <a:noFill/>
                    </a:lnT>
                    <a:lnB>
                      <a:noFill/>
                    </a:lnB>
                    <a:lnTlToBr w="12700" cmpd="sng">
                      <a:noFill/>
                      <a:prstDash val="solid"/>
                    </a:lnTlToBr>
                    <a:lnBlToTr w="12700" cmpd="sng">
                      <a:noFill/>
                      <a:prstDash val="solid"/>
                    </a:lnBlToTr>
                  </a:tcPr>
                </a:tc>
                <a:tc>
                  <a:txBody>
                    <a:bodyPr/>
                    <a:lstStyle/>
                    <a:p>
                      <a:r>
                        <a:rPr lang="en-GB" sz="1400" b="1" dirty="0" smtClean="0">
                          <a:solidFill>
                            <a:schemeClr val="bg1"/>
                          </a:solidFill>
                          <a:latin typeface="+mj-lt"/>
                        </a:rPr>
                        <a:t>EAU treatment</a:t>
                      </a:r>
                      <a:r>
                        <a:rPr lang="en-GB" sz="1400" b="1" baseline="0" dirty="0" smtClean="0">
                          <a:solidFill>
                            <a:schemeClr val="bg1"/>
                          </a:solidFill>
                          <a:latin typeface="+mj-lt"/>
                        </a:rPr>
                        <a:t> guidelines</a:t>
                      </a:r>
                      <a:endParaRPr lang="en-GB" sz="1400" b="1" baseline="30000" dirty="0">
                        <a:solidFill>
                          <a:schemeClr val="bg1"/>
                        </a:solidFill>
                        <a:latin typeface="+mj-lt"/>
                      </a:endParaRPr>
                    </a:p>
                  </a:txBody>
                  <a:tcPr marL="99481" marR="99481" marT="0" marB="49741">
                    <a:lnL>
                      <a:noFill/>
                    </a:lnL>
                  </a:tcPr>
                </a:tc>
              </a:tr>
              <a:tr h="1662962">
                <a:tc>
                  <a:txBody>
                    <a:bodyPr/>
                    <a:lstStyle/>
                    <a:p>
                      <a:r>
                        <a:rPr lang="en-GB" sz="1400" u="none" strike="noStrike" kern="1200" baseline="0" dirty="0" smtClean="0">
                          <a:latin typeface="+mj-lt"/>
                        </a:rPr>
                        <a:t>Localised disease</a:t>
                      </a:r>
                    </a:p>
                    <a:p>
                      <a:endParaRPr lang="en-US" sz="1400" b="0" i="0" u="none" strike="noStrike" kern="1200" baseline="0" dirty="0" smtClean="0">
                        <a:solidFill>
                          <a:schemeClr val="dk1"/>
                        </a:solidFill>
                        <a:latin typeface="+mj-lt"/>
                        <a:ea typeface="+mn-ea"/>
                        <a:cs typeface="+mn-cs"/>
                      </a:endParaRPr>
                    </a:p>
                  </a:txBody>
                  <a:tcPr marL="99481" marR="99481" marT="49741" marB="49741">
                    <a:lnT>
                      <a:noFill/>
                    </a:lnT>
                  </a:tcPr>
                </a:tc>
                <a:tc>
                  <a:txBody>
                    <a:bodyPr/>
                    <a:lstStyle/>
                    <a:p>
                      <a:pPr marL="274320" indent="-274320">
                        <a:buClr>
                          <a:schemeClr val="accent1"/>
                        </a:buClr>
                        <a:buFont typeface="Arial"/>
                        <a:buChar char="•"/>
                      </a:pPr>
                      <a:r>
                        <a:rPr lang="en-GB" sz="1400" u="none" strike="noStrike" kern="1200" baseline="0" dirty="0" smtClean="0">
                          <a:latin typeface="+mj-lt"/>
                        </a:rPr>
                        <a:t>Fit and vulnerable senior adults with life expectancy &gt; 10 years and high-risk disease should be offered standard treatment.</a:t>
                      </a:r>
                    </a:p>
                    <a:p>
                      <a:pPr marL="274320" indent="-274320">
                        <a:buClr>
                          <a:schemeClr val="accent1"/>
                        </a:buClr>
                        <a:buFont typeface="Arial"/>
                        <a:buChar char="•"/>
                      </a:pPr>
                      <a:r>
                        <a:rPr lang="en-US" sz="1400" u="none" strike="noStrike" kern="1200" baseline="0" dirty="0" smtClean="0">
                          <a:latin typeface="+mj-lt"/>
                        </a:rPr>
                        <a:t>In frail or ‘too-sick’ patients, immediate ADT should only be used for symptom relief.</a:t>
                      </a:r>
                    </a:p>
                    <a:p>
                      <a:pPr marL="274320" indent="-274320">
                        <a:buClr>
                          <a:schemeClr val="accent1"/>
                        </a:buClr>
                        <a:buFont typeface="Arial"/>
                        <a:buChar char="•"/>
                      </a:pPr>
                      <a:r>
                        <a:rPr lang="en-US" sz="1400" u="none" strike="noStrike" kern="1200" baseline="0" dirty="0" smtClean="0">
                          <a:latin typeface="+mj-lt"/>
                        </a:rPr>
                        <a:t>Patients too-sick should receive symptomatic palliative treatment only.</a:t>
                      </a:r>
                    </a:p>
                    <a:p>
                      <a:pPr marL="274320" indent="-274320">
                        <a:buClr>
                          <a:schemeClr val="accent1"/>
                        </a:buClr>
                        <a:buFont typeface="Arial"/>
                        <a:buChar char="•"/>
                      </a:pPr>
                      <a:r>
                        <a:rPr lang="en-US" sz="1400" u="none" strike="noStrike" kern="1200" baseline="0" dirty="0" smtClean="0">
                          <a:latin typeface="+mj-lt"/>
                        </a:rPr>
                        <a:t>Minimally invasive energy-ablative therapies have a role in selected fit and vulnerable senior adults with intermediate-risk disease.</a:t>
                      </a:r>
                      <a:endParaRPr lang="en-US" sz="1400" b="0" i="0" u="none" strike="noStrike" kern="1200" baseline="0" dirty="0" smtClean="0">
                        <a:solidFill>
                          <a:schemeClr val="dk1"/>
                        </a:solidFill>
                        <a:latin typeface="+mj-lt"/>
                        <a:ea typeface="+mn-ea"/>
                        <a:cs typeface="+mn-cs"/>
                      </a:endParaRPr>
                    </a:p>
                  </a:txBody>
                  <a:tcPr marL="99481" marR="99481" marT="0" marB="49741"/>
                </a:tc>
              </a:tr>
              <a:tr h="931258">
                <a:tc>
                  <a:txBody>
                    <a:bodyPr/>
                    <a:lstStyle/>
                    <a:p>
                      <a:r>
                        <a:rPr lang="en-GB" sz="1400" dirty="0" smtClean="0">
                          <a:latin typeface="+mj-lt"/>
                        </a:rPr>
                        <a:t>Advanced disease</a:t>
                      </a:r>
                      <a:endParaRPr lang="en-GB" sz="1400" dirty="0">
                        <a:latin typeface="+mj-lt"/>
                      </a:endParaRPr>
                    </a:p>
                  </a:txBody>
                  <a:tcPr marL="99481" marR="99481" marT="49741" marB="49741"/>
                </a:tc>
                <a:tc>
                  <a:txBody>
                    <a:bodyPr/>
                    <a:lstStyle/>
                    <a:p>
                      <a:pPr marL="274320" indent="-274320">
                        <a:buClr>
                          <a:schemeClr val="accent1"/>
                        </a:buClr>
                        <a:buFont typeface="Arial"/>
                        <a:buChar char="•"/>
                      </a:pPr>
                      <a:r>
                        <a:rPr lang="en-US" sz="1400" u="none" strike="noStrike" kern="1200" baseline="0" dirty="0" smtClean="0">
                          <a:latin typeface="+mj-lt"/>
                        </a:rPr>
                        <a:t>Evaluation of bone mineral status and prevention of osteoporotic fracture are recommended in patients at high risk of fractures.</a:t>
                      </a:r>
                    </a:p>
                    <a:p>
                      <a:pPr marL="274320" indent="-274320">
                        <a:buClr>
                          <a:schemeClr val="accent1"/>
                        </a:buClr>
                        <a:buFont typeface="Arial"/>
                        <a:buChar char="•"/>
                      </a:pPr>
                      <a:r>
                        <a:rPr lang="en-US" sz="1400" u="none" strike="noStrike" kern="1200" baseline="0" dirty="0" smtClean="0">
                          <a:latin typeface="+mj-lt"/>
                        </a:rPr>
                        <a:t>New chemotherapeutic and hormonal agents can be used in fit and vulnerable adults.</a:t>
                      </a:r>
                      <a:endParaRPr lang="en-US" sz="1400" b="0" i="0" u="none" strike="noStrike" kern="1200" baseline="0" dirty="0" smtClean="0">
                        <a:solidFill>
                          <a:schemeClr val="dk1"/>
                        </a:solidFill>
                        <a:latin typeface="+mj-lt"/>
                        <a:ea typeface="+mn-ea"/>
                        <a:cs typeface="+mn-cs"/>
                      </a:endParaRPr>
                    </a:p>
                  </a:txBody>
                  <a:tcPr marL="99481" marR="99481" marT="49741" marB="49741"/>
                </a:tc>
              </a:tr>
            </a:tbl>
          </a:graphicData>
        </a:graphic>
      </p:graphicFrame>
    </p:spTree>
    <p:extLst>
      <p:ext uri="{BB962C8B-B14F-4D97-AF65-F5344CB8AC3E}">
        <p14:creationId xmlns:p14="http://schemas.microsoft.com/office/powerpoint/2010/main" val="1778443603"/>
      </p:ext>
    </p:extLst>
  </p:cSld>
  <p:clrMapOvr>
    <a:masterClrMapping/>
  </p:clrMapOvr>
  <p:transition spd="slow">
    <p:push dir="u"/>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718" y="248667"/>
            <a:ext cx="7204739" cy="638175"/>
          </a:xfrm>
        </p:spPr>
        <p:txBody>
          <a:bodyPr>
            <a:noAutofit/>
          </a:bodyPr>
          <a:lstStyle/>
          <a:p>
            <a:r>
              <a:rPr lang="en-GB" sz="3000" b="1" dirty="0">
                <a:solidFill>
                  <a:schemeClr val="accent2">
                    <a:lumMod val="50000"/>
                  </a:schemeClr>
                </a:solidFill>
                <a:ea typeface="+mj-ea"/>
                <a:cs typeface="+mj-cs"/>
              </a:rPr>
              <a:t>Prognostic Models </a:t>
            </a:r>
            <a:r>
              <a:rPr lang="en-GB" sz="3000" b="1" dirty="0" smtClean="0">
                <a:solidFill>
                  <a:schemeClr val="accent2">
                    <a:lumMod val="50000"/>
                  </a:schemeClr>
                </a:solidFill>
                <a:ea typeface="+mj-ea"/>
                <a:cs typeface="+mj-cs"/>
              </a:rPr>
              <a:t>and </a:t>
            </a:r>
            <a:br>
              <a:rPr lang="en-GB" sz="3000" b="1" dirty="0" smtClean="0">
                <a:solidFill>
                  <a:schemeClr val="accent2">
                    <a:lumMod val="50000"/>
                  </a:schemeClr>
                </a:solidFill>
                <a:ea typeface="+mj-ea"/>
                <a:cs typeface="+mj-cs"/>
              </a:rPr>
            </a:br>
            <a:r>
              <a:rPr lang="en-GB" sz="3000" b="1" dirty="0" err="1" smtClean="0">
                <a:solidFill>
                  <a:schemeClr val="accent2">
                    <a:lumMod val="50000"/>
                  </a:schemeClr>
                </a:solidFill>
                <a:ea typeface="+mj-ea"/>
                <a:cs typeface="+mj-cs"/>
              </a:rPr>
              <a:t>Nomograms</a:t>
            </a:r>
            <a:r>
              <a:rPr lang="en-GB" sz="3000" b="1" dirty="0" smtClean="0">
                <a:solidFill>
                  <a:schemeClr val="accent2">
                    <a:lumMod val="50000"/>
                  </a:schemeClr>
                </a:solidFill>
                <a:ea typeface="+mj-ea"/>
                <a:cs typeface="+mj-cs"/>
              </a:rPr>
              <a:t> </a:t>
            </a:r>
            <a:r>
              <a:rPr lang="en-GB" sz="3000" b="1" dirty="0">
                <a:solidFill>
                  <a:schemeClr val="accent2">
                    <a:lumMod val="50000"/>
                  </a:schemeClr>
                </a:solidFill>
                <a:ea typeface="+mj-ea"/>
                <a:cs typeface="+mj-cs"/>
              </a:rPr>
              <a:t>(cont.)</a:t>
            </a:r>
          </a:p>
        </p:txBody>
      </p:sp>
      <p:sp>
        <p:nvSpPr>
          <p:cNvPr id="8" name="Text Box 139"/>
          <p:cNvSpPr txBox="1">
            <a:spLocks noChangeArrowheads="1"/>
          </p:cNvSpPr>
          <p:nvPr/>
        </p:nvSpPr>
        <p:spPr bwMode="auto">
          <a:xfrm>
            <a:off x="147905" y="6264545"/>
            <a:ext cx="300895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Lst>
        </p:spPr>
        <p:txBody>
          <a:bodyPr wrap="square" anchor="b">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marL="228600" indent="-228600">
              <a:buAutoNum type="arabicPeriod"/>
            </a:pPr>
            <a:r>
              <a:rPr lang="en-GB" sz="800" dirty="0" smtClean="0">
                <a:latin typeface="+mn-lt"/>
                <a:cs typeface="Arial"/>
              </a:rPr>
              <a:t>Chun FK-H, et al. </a:t>
            </a:r>
            <a:r>
              <a:rPr lang="en-GB" sz="800" i="1" dirty="0" smtClean="0">
                <a:latin typeface="+mn-lt"/>
                <a:cs typeface="Arial"/>
              </a:rPr>
              <a:t>Eur Urol. </a:t>
            </a:r>
            <a:r>
              <a:rPr lang="en-GB" sz="800" dirty="0" smtClean="0">
                <a:latin typeface="+mn-lt"/>
                <a:cs typeface="Arial"/>
              </a:rPr>
              <a:t>2006;50(5):914-926.</a:t>
            </a:r>
          </a:p>
          <a:p>
            <a:pPr marL="228600" indent="-228600">
              <a:buAutoNum type="arabicPeriod"/>
            </a:pPr>
            <a:r>
              <a:rPr lang="en-GB" sz="800" dirty="0" smtClean="0">
                <a:latin typeface="+mn-lt"/>
                <a:cs typeface="Arial"/>
              </a:rPr>
              <a:t>Shariat SF, et al. </a:t>
            </a:r>
            <a:r>
              <a:rPr lang="en-GB" sz="800" i="1" dirty="0" smtClean="0">
                <a:latin typeface="+mn-lt"/>
                <a:cs typeface="Arial"/>
              </a:rPr>
              <a:t>Future Oncol. </a:t>
            </a:r>
            <a:r>
              <a:rPr lang="en-GB" sz="800" dirty="0" smtClean="0">
                <a:latin typeface="+mn-lt"/>
                <a:cs typeface="Arial"/>
              </a:rPr>
              <a:t>2009;5(10):1555-1584. </a:t>
            </a:r>
            <a:endParaRPr lang="en-GB" sz="800" dirty="0">
              <a:latin typeface="+mn-lt"/>
              <a:cs typeface="Arial"/>
            </a:endParaRPr>
          </a:p>
        </p:txBody>
      </p:sp>
      <p:sp>
        <p:nvSpPr>
          <p:cNvPr id="9" name="Pentagon 8"/>
          <p:cNvSpPr/>
          <p:nvPr/>
        </p:nvSpPr>
        <p:spPr>
          <a:xfrm>
            <a:off x="-43103" y="1020483"/>
            <a:ext cx="696685" cy="387508"/>
          </a:xfrm>
          <a:prstGeom prst="homePlate">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10800000" scaled="1"/>
            <a:tileRect/>
          </a:gradFill>
          <a:ln>
            <a:no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sz="1600" dirty="0"/>
          </a:p>
        </p:txBody>
      </p:sp>
      <p:sp>
        <p:nvSpPr>
          <p:cNvPr id="11" name="TextBox 10"/>
          <p:cNvSpPr txBox="1"/>
          <p:nvPr/>
        </p:nvSpPr>
        <p:spPr>
          <a:xfrm>
            <a:off x="-27384" y="1044960"/>
            <a:ext cx="455381" cy="338554"/>
          </a:xfrm>
          <a:prstGeom prst="rect">
            <a:avLst/>
          </a:prstGeom>
          <a:noFill/>
        </p:spPr>
        <p:txBody>
          <a:bodyPr wrap="none" rtlCol="0">
            <a:spAutoFit/>
          </a:bodyPr>
          <a:lstStyle/>
          <a:p>
            <a:r>
              <a:rPr lang="en-GB" sz="1600" spc="-38" dirty="0" smtClean="0">
                <a:solidFill>
                  <a:srgbClr val="A7381D"/>
                </a:solidFill>
                <a:ea typeface="+mj-ea"/>
                <a:cs typeface="+mj-cs"/>
              </a:rPr>
              <a:t>2/7</a:t>
            </a:r>
            <a:endParaRPr lang="en-GB" sz="1600" spc="-38" dirty="0">
              <a:solidFill>
                <a:srgbClr val="A7381D"/>
              </a:solidFill>
              <a:ea typeface="+mj-ea"/>
              <a:cs typeface="+mj-cs"/>
            </a:endParaRPr>
          </a:p>
        </p:txBody>
      </p:sp>
      <p:sp>
        <p:nvSpPr>
          <p:cNvPr id="12" name="Content Placeholder 2"/>
          <p:cNvSpPr>
            <a:spLocks noGrp="1"/>
          </p:cNvSpPr>
          <p:nvPr>
            <p:ph idx="1"/>
          </p:nvPr>
        </p:nvSpPr>
        <p:spPr>
          <a:xfrm>
            <a:off x="5714999" y="1869673"/>
            <a:ext cx="3219681" cy="2590800"/>
          </a:xfrm>
        </p:spPr>
        <p:txBody>
          <a:bodyPr>
            <a:noAutofit/>
          </a:bodyPr>
          <a:lstStyle/>
          <a:p>
            <a:pPr marL="274320" lvl="2" indent="-285750">
              <a:spcBef>
                <a:spcPts val="600"/>
              </a:spcBef>
              <a:spcAft>
                <a:spcPts val="600"/>
              </a:spcAft>
              <a:buFont typeface="Arial"/>
              <a:buChar char="•"/>
            </a:pPr>
            <a:r>
              <a:rPr lang="en-GB" sz="1600" dirty="0" smtClean="0">
                <a:solidFill>
                  <a:schemeClr val="tx1"/>
                </a:solidFill>
              </a:rPr>
              <a:t>Locate the patient’s value for each predictor variable on the nomogram scale and assign a point value to each variable.</a:t>
            </a:r>
            <a:r>
              <a:rPr lang="en-GB" sz="1600" baseline="30000" dirty="0" smtClean="0">
                <a:solidFill>
                  <a:schemeClr val="tx1"/>
                </a:solidFill>
              </a:rPr>
              <a:t>2</a:t>
            </a:r>
          </a:p>
          <a:p>
            <a:pPr marL="274320" lvl="2" indent="-285750">
              <a:spcBef>
                <a:spcPts val="600"/>
              </a:spcBef>
              <a:spcAft>
                <a:spcPts val="600"/>
              </a:spcAft>
              <a:buFont typeface="Arial"/>
              <a:buChar char="•"/>
            </a:pPr>
            <a:r>
              <a:rPr lang="en-GB" sz="1600" dirty="0" smtClean="0">
                <a:solidFill>
                  <a:schemeClr val="tx1"/>
                </a:solidFill>
              </a:rPr>
              <a:t>Point values are added to obtain a total point value.</a:t>
            </a:r>
            <a:r>
              <a:rPr lang="en-GB" sz="1600" baseline="30000" dirty="0" smtClean="0">
                <a:solidFill>
                  <a:schemeClr val="tx1"/>
                </a:solidFill>
              </a:rPr>
              <a:t>2</a:t>
            </a:r>
          </a:p>
          <a:p>
            <a:pPr marL="274320" lvl="2" indent="-285750">
              <a:spcBef>
                <a:spcPts val="600"/>
              </a:spcBef>
              <a:spcAft>
                <a:spcPts val="600"/>
              </a:spcAft>
              <a:buFont typeface="Arial"/>
              <a:buChar char="•"/>
            </a:pPr>
            <a:r>
              <a:rPr lang="en-GB" sz="1600" dirty="0" smtClean="0">
                <a:solidFill>
                  <a:schemeClr val="tx1"/>
                </a:solidFill>
              </a:rPr>
              <a:t>Total point value is plotted on the total point axis to estimate the combined effect of all predictors on the probability of a particular outcome (e.g., biochemical recurrence).</a:t>
            </a:r>
            <a:r>
              <a:rPr lang="en-GB" sz="1600" baseline="30000" dirty="0" smtClean="0">
                <a:solidFill>
                  <a:schemeClr val="tx1"/>
                </a:solidFill>
              </a:rPr>
              <a:t>2</a:t>
            </a:r>
            <a:endParaRPr lang="en-GB" sz="1600" baseline="30000" dirty="0">
              <a:solidFill>
                <a:schemeClr val="tx1"/>
              </a:solidFil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4754" y="1578057"/>
            <a:ext cx="3968102" cy="3402134"/>
          </a:xfrm>
          <a:prstGeom prst="rect">
            <a:avLst/>
          </a:prstGeom>
        </p:spPr>
      </p:pic>
      <p:sp>
        <p:nvSpPr>
          <p:cNvPr id="10" name="TextBox 9"/>
          <p:cNvSpPr txBox="1"/>
          <p:nvPr/>
        </p:nvSpPr>
        <p:spPr>
          <a:xfrm>
            <a:off x="3679680" y="5211152"/>
            <a:ext cx="1901063" cy="246221"/>
          </a:xfrm>
          <a:prstGeom prst="rect">
            <a:avLst/>
          </a:prstGeom>
          <a:noFill/>
        </p:spPr>
        <p:txBody>
          <a:bodyPr wrap="square" rtlCol="0">
            <a:spAutoFit/>
          </a:bodyPr>
          <a:lstStyle/>
          <a:p>
            <a:pPr algn="r"/>
            <a:r>
              <a:rPr lang="en-GB" sz="1000" dirty="0" smtClean="0">
                <a:cs typeface="Arial"/>
              </a:rPr>
              <a:t>Adapted from Chun, 2006</a:t>
            </a:r>
            <a:r>
              <a:rPr lang="en-GB" sz="1000" baseline="30000" dirty="0" smtClean="0">
                <a:cs typeface="Arial"/>
              </a:rPr>
              <a:t>1</a:t>
            </a:r>
            <a:endParaRPr lang="en-GB" sz="1000" baseline="30000" dirty="0">
              <a:cs typeface="Arial"/>
            </a:endParaRPr>
          </a:p>
        </p:txBody>
      </p:sp>
      <p:sp>
        <p:nvSpPr>
          <p:cNvPr id="13" name="TextBox 12"/>
          <p:cNvSpPr txBox="1"/>
          <p:nvPr/>
        </p:nvSpPr>
        <p:spPr>
          <a:xfrm>
            <a:off x="147905" y="5180712"/>
            <a:ext cx="3623995" cy="830997"/>
          </a:xfrm>
          <a:prstGeom prst="rect">
            <a:avLst/>
          </a:prstGeom>
          <a:noFill/>
        </p:spPr>
        <p:txBody>
          <a:bodyPr wrap="square" rtlCol="0">
            <a:spAutoFit/>
          </a:bodyPr>
          <a:lstStyle/>
          <a:p>
            <a:r>
              <a:rPr lang="en-GB" sz="1200" dirty="0">
                <a:cs typeface="Arial"/>
              </a:rPr>
              <a:t>BX Gleason pri, primary biopsy Gleason score; BX Gleason sec, secondary biopsy Gleason score; PSA, prostate-specific antigen; P(upgrade), probability of biopsy Gleason sum upgrading.</a:t>
            </a:r>
            <a:endParaRPr lang="en-GB" sz="1200" baseline="30000" dirty="0">
              <a:cs typeface="Arial"/>
            </a:endParaRPr>
          </a:p>
        </p:txBody>
      </p:sp>
      <p:sp>
        <p:nvSpPr>
          <p:cNvPr id="14" name="TextBox 13"/>
          <p:cNvSpPr txBox="1"/>
          <p:nvPr/>
        </p:nvSpPr>
        <p:spPr>
          <a:xfrm>
            <a:off x="2202580" y="1115505"/>
            <a:ext cx="1861728" cy="338554"/>
          </a:xfrm>
          <a:prstGeom prst="rect">
            <a:avLst/>
          </a:prstGeom>
          <a:noFill/>
        </p:spPr>
        <p:txBody>
          <a:bodyPr wrap="none" rtlCol="0">
            <a:spAutoFit/>
          </a:bodyPr>
          <a:lstStyle/>
          <a:p>
            <a:r>
              <a:rPr lang="en-GB" sz="1600" b="1" dirty="0" smtClean="0">
                <a:cs typeface="Arial"/>
              </a:rPr>
              <a:t>Sample nomogram</a:t>
            </a:r>
            <a:r>
              <a:rPr lang="en-GB" sz="1600" b="1" baseline="30000" dirty="0" smtClean="0">
                <a:cs typeface="Arial"/>
              </a:rPr>
              <a:t>1</a:t>
            </a:r>
            <a:endParaRPr lang="en-GB" sz="1600" b="1" baseline="30000" dirty="0">
              <a:cs typeface="Arial"/>
            </a:endParaRPr>
          </a:p>
        </p:txBody>
      </p:sp>
      <p:sp>
        <p:nvSpPr>
          <p:cNvPr id="4" name="Rectangle 3"/>
          <p:cNvSpPr/>
          <p:nvPr/>
        </p:nvSpPr>
        <p:spPr>
          <a:xfrm>
            <a:off x="514441" y="4827696"/>
            <a:ext cx="881401" cy="18282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b="1" dirty="0" smtClean="0">
                <a:solidFill>
                  <a:schemeClr val="tx1"/>
                </a:solidFill>
              </a:rPr>
              <a:t>P(upgrade)</a:t>
            </a:r>
            <a:endParaRPr lang="en-GB" sz="1000" b="1" dirty="0">
              <a:solidFill>
                <a:schemeClr val="tx1"/>
              </a:solidFill>
            </a:endParaRPr>
          </a:p>
        </p:txBody>
      </p:sp>
      <p:sp>
        <p:nvSpPr>
          <p:cNvPr id="5" name="Rectangle 4"/>
          <p:cNvSpPr/>
          <p:nvPr/>
        </p:nvSpPr>
        <p:spPr>
          <a:xfrm>
            <a:off x="499323" y="2644000"/>
            <a:ext cx="896519" cy="2842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smtClean="0">
                <a:solidFill>
                  <a:schemeClr val="tx1"/>
                </a:solidFill>
              </a:rPr>
              <a:t>Clinical stage</a:t>
            </a:r>
            <a:endParaRPr lang="en-GB" sz="1000" b="1" dirty="0">
              <a:solidFill>
                <a:schemeClr val="tx1"/>
              </a:solidFill>
            </a:endParaRPr>
          </a:p>
        </p:txBody>
      </p:sp>
      <p:sp>
        <p:nvSpPr>
          <p:cNvPr id="15" name="Rectangle 14"/>
          <p:cNvSpPr/>
          <p:nvPr/>
        </p:nvSpPr>
        <p:spPr>
          <a:xfrm>
            <a:off x="393255" y="3185450"/>
            <a:ext cx="1002587" cy="1926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a:solidFill>
                  <a:schemeClr val="tx1"/>
                </a:solidFill>
              </a:rPr>
              <a:t>BX Gleason </a:t>
            </a:r>
            <a:r>
              <a:rPr lang="en-US" sz="1000" b="1" dirty="0" err="1">
                <a:solidFill>
                  <a:schemeClr val="tx1"/>
                </a:solidFill>
              </a:rPr>
              <a:t>pri</a:t>
            </a:r>
            <a:endParaRPr lang="en-GB" sz="1000" b="1" dirty="0">
              <a:solidFill>
                <a:schemeClr val="tx1"/>
              </a:solidFill>
            </a:endParaRPr>
          </a:p>
        </p:txBody>
      </p:sp>
      <p:sp>
        <p:nvSpPr>
          <p:cNvPr id="16" name="Rectangle 15"/>
          <p:cNvSpPr/>
          <p:nvPr/>
        </p:nvSpPr>
        <p:spPr>
          <a:xfrm>
            <a:off x="343530" y="3786043"/>
            <a:ext cx="1052312" cy="1891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a:solidFill>
                  <a:schemeClr val="tx1"/>
                </a:solidFill>
              </a:rPr>
              <a:t>BX Gleason sec</a:t>
            </a:r>
            <a:endParaRPr lang="en-GB" sz="1000" b="1" dirty="0">
              <a:solidFill>
                <a:schemeClr val="tx1"/>
              </a:solidFill>
            </a:endParaRPr>
          </a:p>
        </p:txBody>
      </p:sp>
      <p:sp>
        <p:nvSpPr>
          <p:cNvPr id="17" name="Rectangle 16"/>
          <p:cNvSpPr/>
          <p:nvPr/>
        </p:nvSpPr>
        <p:spPr>
          <a:xfrm>
            <a:off x="529987" y="4253194"/>
            <a:ext cx="865855" cy="2594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sz="1000" b="1" dirty="0" smtClean="0">
                <a:solidFill>
                  <a:schemeClr val="tx1"/>
                </a:solidFill>
              </a:rPr>
              <a:t>Total points</a:t>
            </a:r>
            <a:endParaRPr lang="en-GB" sz="1000" b="1" dirty="0">
              <a:solidFill>
                <a:schemeClr val="tx1"/>
              </a:solidFill>
            </a:endParaRPr>
          </a:p>
        </p:txBody>
      </p:sp>
      <p:sp>
        <p:nvSpPr>
          <p:cNvPr id="18" name="Rectangle 17"/>
          <p:cNvSpPr/>
          <p:nvPr/>
        </p:nvSpPr>
        <p:spPr>
          <a:xfrm>
            <a:off x="694751" y="1563519"/>
            <a:ext cx="701091" cy="2594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smtClean="0">
                <a:solidFill>
                  <a:schemeClr val="tx1"/>
                </a:solidFill>
              </a:rPr>
              <a:t>Points</a:t>
            </a:r>
            <a:endParaRPr lang="en-GB" sz="1000" b="1" dirty="0">
              <a:solidFill>
                <a:schemeClr val="tx1"/>
              </a:solidFill>
            </a:endParaRPr>
          </a:p>
        </p:txBody>
      </p:sp>
      <p:sp>
        <p:nvSpPr>
          <p:cNvPr id="19" name="Rectangle 18"/>
          <p:cNvSpPr/>
          <p:nvPr/>
        </p:nvSpPr>
        <p:spPr>
          <a:xfrm>
            <a:off x="297343" y="2174847"/>
            <a:ext cx="1098499" cy="1926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smtClean="0">
                <a:solidFill>
                  <a:schemeClr val="tx1"/>
                </a:solidFill>
              </a:rPr>
              <a:t>Preoperative PSA</a:t>
            </a:r>
            <a:endParaRPr lang="en-GB" sz="1000" b="1" dirty="0">
              <a:solidFill>
                <a:schemeClr val="tx1"/>
              </a:solidFill>
            </a:endParaRPr>
          </a:p>
        </p:txBody>
      </p:sp>
    </p:spTree>
    <p:extLst>
      <p:ext uri="{BB962C8B-B14F-4D97-AF65-F5344CB8AC3E}">
        <p14:creationId xmlns:p14="http://schemas.microsoft.com/office/powerpoint/2010/main" val="2889249509"/>
      </p:ext>
    </p:extLst>
  </p:cSld>
  <p:clrMapOvr>
    <a:masterClrMapping/>
  </p:clrMapOvr>
  <p:transition spd="slow">
    <p:push dir="u"/>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p:cNvGrpSpPr/>
          <p:nvPr/>
        </p:nvGrpSpPr>
        <p:grpSpPr>
          <a:xfrm>
            <a:off x="32929" y="2040133"/>
            <a:ext cx="6821195" cy="1989612"/>
            <a:chOff x="-43103" y="1989598"/>
            <a:chExt cx="4454482" cy="1358694"/>
          </a:xfrm>
          <a:solidFill>
            <a:schemeClr val="bg1"/>
          </a:solidFill>
        </p:grpSpPr>
        <p:sp>
          <p:nvSpPr>
            <p:cNvPr id="20" name="Rectangle 19"/>
            <p:cNvSpPr/>
            <p:nvPr/>
          </p:nvSpPr>
          <p:spPr>
            <a:xfrm>
              <a:off x="-43103" y="1989598"/>
              <a:ext cx="4338830" cy="18733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21" name="Rectangle 20"/>
            <p:cNvSpPr/>
            <p:nvPr/>
          </p:nvSpPr>
          <p:spPr>
            <a:xfrm>
              <a:off x="-43103" y="2177518"/>
              <a:ext cx="4454482" cy="2324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22" name="Rectangle 21"/>
            <p:cNvSpPr/>
            <p:nvPr/>
          </p:nvSpPr>
          <p:spPr>
            <a:xfrm>
              <a:off x="-43102" y="2622104"/>
              <a:ext cx="3334103" cy="48155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23" name="Rectangle 22"/>
            <p:cNvSpPr/>
            <p:nvPr/>
          </p:nvSpPr>
          <p:spPr>
            <a:xfrm>
              <a:off x="-43103" y="2866738"/>
              <a:ext cx="4167923" cy="48155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grpSp>
      <p:sp>
        <p:nvSpPr>
          <p:cNvPr id="2" name="Title 1"/>
          <p:cNvSpPr>
            <a:spLocks noGrp="1"/>
          </p:cNvSpPr>
          <p:nvPr>
            <p:ph type="title"/>
          </p:nvPr>
        </p:nvSpPr>
        <p:spPr/>
        <p:txBody>
          <a:bodyPr>
            <a:normAutofit/>
          </a:bodyPr>
          <a:lstStyle/>
          <a:p>
            <a:r>
              <a:rPr lang="en-GB" sz="3000" b="1" dirty="0">
                <a:solidFill>
                  <a:schemeClr val="accent2">
                    <a:lumMod val="50000"/>
                  </a:schemeClr>
                </a:solidFill>
                <a:ea typeface="+mj-ea"/>
                <a:cs typeface="+mj-cs"/>
              </a:rPr>
              <a:t>Knowledge Check (11)</a:t>
            </a:r>
          </a:p>
        </p:txBody>
      </p:sp>
      <p:sp>
        <p:nvSpPr>
          <p:cNvPr id="6" name="Pentagon 5"/>
          <p:cNvSpPr/>
          <p:nvPr/>
        </p:nvSpPr>
        <p:spPr>
          <a:xfrm>
            <a:off x="-43103" y="1020483"/>
            <a:ext cx="696685" cy="387508"/>
          </a:xfrm>
          <a:prstGeom prst="homePlate">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10800000" scaled="1"/>
            <a:tileRect/>
          </a:gradFill>
          <a:ln>
            <a:no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sz="1600" dirty="0"/>
          </a:p>
        </p:txBody>
      </p:sp>
      <p:sp>
        <p:nvSpPr>
          <p:cNvPr id="7" name="TextBox 6"/>
          <p:cNvSpPr txBox="1"/>
          <p:nvPr/>
        </p:nvSpPr>
        <p:spPr>
          <a:xfrm>
            <a:off x="-27384" y="1044960"/>
            <a:ext cx="673261" cy="338554"/>
          </a:xfrm>
          <a:prstGeom prst="rect">
            <a:avLst/>
          </a:prstGeom>
          <a:noFill/>
        </p:spPr>
        <p:txBody>
          <a:bodyPr wrap="none" rtlCol="0">
            <a:spAutoFit/>
          </a:bodyPr>
          <a:lstStyle/>
          <a:p>
            <a:r>
              <a:rPr lang="en-GB" sz="1600" spc="-38" dirty="0" smtClean="0">
                <a:solidFill>
                  <a:srgbClr val="A7381D"/>
                </a:solidFill>
                <a:ea typeface="+mj-ea"/>
                <a:cs typeface="+mj-cs"/>
              </a:rPr>
              <a:t>15/20</a:t>
            </a:r>
            <a:endParaRPr lang="en-GB" sz="1600" spc="-38" dirty="0">
              <a:solidFill>
                <a:srgbClr val="A7381D"/>
              </a:solidFill>
              <a:ea typeface="+mj-ea"/>
              <a:cs typeface="+mj-cs"/>
            </a:endParaRPr>
          </a:p>
        </p:txBody>
      </p:sp>
      <p:sp>
        <p:nvSpPr>
          <p:cNvPr id="9" name="TextBox 8"/>
          <p:cNvSpPr txBox="1"/>
          <p:nvPr/>
        </p:nvSpPr>
        <p:spPr>
          <a:xfrm>
            <a:off x="685801" y="4891439"/>
            <a:ext cx="4994237" cy="646331"/>
          </a:xfrm>
          <a:prstGeom prst="rect">
            <a:avLst/>
          </a:prstGeom>
          <a:noFill/>
        </p:spPr>
        <p:txBody>
          <a:bodyPr wrap="square" rtlCol="0">
            <a:spAutoFit/>
          </a:bodyPr>
          <a:lstStyle/>
          <a:p>
            <a:r>
              <a:rPr lang="en-GB" sz="1200" dirty="0" err="1"/>
              <a:t>EBRT</a:t>
            </a:r>
            <a:r>
              <a:rPr lang="en-GB" sz="1200" dirty="0"/>
              <a:t>, external beam radiation therapy</a:t>
            </a:r>
            <a:r>
              <a:rPr lang="en-GB" sz="1200" dirty="0" smtClean="0"/>
              <a:t>; </a:t>
            </a:r>
            <a:r>
              <a:rPr lang="en-GB" sz="1200" dirty="0" err="1" smtClean="0"/>
              <a:t>IMRT</a:t>
            </a:r>
            <a:r>
              <a:rPr lang="en-GB" sz="1200" dirty="0" smtClean="0"/>
              <a:t>, intensity-modulated radiotherapy; </a:t>
            </a:r>
            <a:r>
              <a:rPr lang="en-GB" sz="1200" dirty="0" err="1" smtClean="0"/>
              <a:t>LDR</a:t>
            </a:r>
            <a:r>
              <a:rPr lang="en-GB" sz="1200" dirty="0" smtClean="0"/>
              <a:t>, low-dose rate; NCCN, National Comprehensive Cancer Network.</a:t>
            </a:r>
            <a:endParaRPr lang="en-GB" sz="1200" dirty="0"/>
          </a:p>
        </p:txBody>
      </p:sp>
      <p:sp>
        <p:nvSpPr>
          <p:cNvPr id="16" name="Rounded Rectangle 15"/>
          <p:cNvSpPr/>
          <p:nvPr/>
        </p:nvSpPr>
        <p:spPr>
          <a:xfrm>
            <a:off x="6748795" y="2075947"/>
            <a:ext cx="1057275" cy="237582"/>
          </a:xfrm>
          <a:prstGeom prst="roundRect">
            <a:avLst/>
          </a:prstGeom>
          <a:solidFill>
            <a:srgbClr val="00B050"/>
          </a:solidFill>
          <a:ln w="6350">
            <a:solidFill>
              <a:srgbClr val="92D050"/>
            </a:solidFill>
          </a:ln>
          <a:effectLst>
            <a:outerShdw blurRad="50800" dist="38100" dir="5400000" algn="t" rotWithShape="0">
              <a:srgbClr val="003E1C">
                <a:alpha val="66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46304" tIns="0" rIns="0" bIns="0" rtlCol="0" anchor="ctr"/>
          <a:lstStyle/>
          <a:p>
            <a:pPr lvl="0">
              <a:defRPr/>
            </a:pPr>
            <a:r>
              <a:rPr lang="en-GB" sz="1600" dirty="0" smtClean="0">
                <a:solidFill>
                  <a:schemeClr val="bg1"/>
                </a:solidFill>
              </a:rPr>
              <a:t>TRUE</a:t>
            </a:r>
            <a:endParaRPr lang="en-GB" sz="1600" dirty="0">
              <a:solidFill>
                <a:schemeClr val="bg1"/>
              </a:solidFill>
            </a:endParaRPr>
          </a:p>
        </p:txBody>
      </p:sp>
      <p:pic>
        <p:nvPicPr>
          <p:cNvPr id="25" name="Picture 2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507334" y="2914634"/>
            <a:ext cx="135732" cy="135732"/>
          </a:xfrm>
          <a:prstGeom prst="rect">
            <a:avLst/>
          </a:prstGeom>
        </p:spPr>
      </p:pic>
      <p:pic>
        <p:nvPicPr>
          <p:cNvPr id="26" name="Picture 2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507334" y="3003584"/>
            <a:ext cx="135732" cy="135732"/>
          </a:xfrm>
          <a:prstGeom prst="rect">
            <a:avLst/>
          </a:prstGeom>
        </p:spPr>
      </p:pic>
      <p:sp>
        <p:nvSpPr>
          <p:cNvPr id="31" name="Rounded Rectangle 30"/>
          <p:cNvSpPr/>
          <p:nvPr/>
        </p:nvSpPr>
        <p:spPr>
          <a:xfrm>
            <a:off x="6762749" y="2684224"/>
            <a:ext cx="1057275" cy="237582"/>
          </a:xfrm>
          <a:prstGeom prst="roundRect">
            <a:avLst/>
          </a:prstGeom>
          <a:solidFill>
            <a:srgbClr val="A7381D"/>
          </a:solidFill>
          <a:ln w="6350">
            <a:solidFill>
              <a:srgbClr val="FF0000"/>
            </a:solidFill>
          </a:ln>
          <a:effectLst>
            <a:outerShdw blurRad="50800" dist="38100" dir="5400000" algn="t" rotWithShape="0">
              <a:srgbClr val="003E1C">
                <a:alpha val="66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46304" tIns="0" rIns="0" bIns="0" rtlCol="0" anchor="ctr"/>
          <a:lstStyle/>
          <a:p>
            <a:pPr lvl="0">
              <a:defRPr/>
            </a:pPr>
            <a:r>
              <a:rPr lang="en-GB" sz="1600" dirty="0" smtClean="0">
                <a:solidFill>
                  <a:schemeClr val="bg1"/>
                </a:solidFill>
              </a:rPr>
              <a:t>FALSE</a:t>
            </a:r>
            <a:endParaRPr lang="en-GB" sz="1600" dirty="0">
              <a:solidFill>
                <a:schemeClr val="bg1"/>
              </a:solidFill>
            </a:endParaRPr>
          </a:p>
        </p:txBody>
      </p:sp>
      <p:pic>
        <p:nvPicPr>
          <p:cNvPr id="32" name="Picture 31"/>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611555" y="2736470"/>
            <a:ext cx="133091" cy="133091"/>
          </a:xfrm>
          <a:prstGeom prst="rect">
            <a:avLst/>
          </a:prstGeom>
        </p:spPr>
      </p:pic>
      <p:sp>
        <p:nvSpPr>
          <p:cNvPr id="33" name="Rounded Rectangle 32"/>
          <p:cNvSpPr/>
          <p:nvPr/>
        </p:nvSpPr>
        <p:spPr>
          <a:xfrm>
            <a:off x="6762749" y="3524418"/>
            <a:ext cx="1057275" cy="237582"/>
          </a:xfrm>
          <a:prstGeom prst="roundRect">
            <a:avLst/>
          </a:prstGeom>
          <a:solidFill>
            <a:srgbClr val="A7381D"/>
          </a:solidFill>
          <a:ln w="6350">
            <a:solidFill>
              <a:srgbClr val="FF0000"/>
            </a:solidFill>
          </a:ln>
          <a:effectLst>
            <a:outerShdw blurRad="50800" dist="38100" dir="5400000" algn="t" rotWithShape="0">
              <a:srgbClr val="003E1C">
                <a:alpha val="66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46304" tIns="0" rIns="0" bIns="0" rtlCol="0" anchor="ctr"/>
          <a:lstStyle/>
          <a:p>
            <a:pPr lvl="0">
              <a:defRPr/>
            </a:pPr>
            <a:r>
              <a:rPr lang="en-GB" sz="1600" dirty="0" smtClean="0">
                <a:solidFill>
                  <a:schemeClr val="bg1"/>
                </a:solidFill>
              </a:rPr>
              <a:t>FALSE</a:t>
            </a:r>
            <a:endParaRPr lang="en-GB" sz="1600" dirty="0">
              <a:solidFill>
                <a:schemeClr val="bg1"/>
              </a:solidFill>
            </a:endParaRPr>
          </a:p>
        </p:txBody>
      </p:sp>
      <p:pic>
        <p:nvPicPr>
          <p:cNvPr id="34" name="Picture 33"/>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611555" y="3576664"/>
            <a:ext cx="133091" cy="133091"/>
          </a:xfrm>
          <a:prstGeom prst="rect">
            <a:avLst/>
          </a:prstGeom>
        </p:spPr>
      </p:pic>
      <p:sp>
        <p:nvSpPr>
          <p:cNvPr id="35" name="Rounded Rectangle 34"/>
          <p:cNvSpPr/>
          <p:nvPr/>
        </p:nvSpPr>
        <p:spPr>
          <a:xfrm>
            <a:off x="6748795" y="3900920"/>
            <a:ext cx="1057275" cy="237582"/>
          </a:xfrm>
          <a:prstGeom prst="roundRect">
            <a:avLst/>
          </a:prstGeom>
          <a:solidFill>
            <a:srgbClr val="00B050"/>
          </a:solidFill>
          <a:ln w="6350">
            <a:solidFill>
              <a:srgbClr val="92D050"/>
            </a:solidFill>
          </a:ln>
          <a:effectLst>
            <a:outerShdw blurRad="50800" dist="38100" dir="5400000" algn="t" rotWithShape="0">
              <a:srgbClr val="003E1C">
                <a:alpha val="66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46304" tIns="0" rIns="0" bIns="0" rtlCol="0" anchor="ctr"/>
          <a:lstStyle/>
          <a:p>
            <a:pPr lvl="0">
              <a:defRPr/>
            </a:pPr>
            <a:r>
              <a:rPr lang="en-GB" sz="1600" dirty="0" smtClean="0">
                <a:solidFill>
                  <a:schemeClr val="bg1"/>
                </a:solidFill>
              </a:rPr>
              <a:t>TRUE</a:t>
            </a:r>
            <a:endParaRPr lang="en-GB" sz="1600" dirty="0">
              <a:solidFill>
                <a:schemeClr val="bg1"/>
              </a:solidFill>
            </a:endParaRPr>
          </a:p>
        </p:txBody>
      </p:sp>
      <p:pic>
        <p:nvPicPr>
          <p:cNvPr id="37" name="Picture 3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612109" y="2135797"/>
            <a:ext cx="135732" cy="135732"/>
          </a:xfrm>
          <a:prstGeom prst="rect">
            <a:avLst/>
          </a:prstGeom>
        </p:spPr>
      </p:pic>
      <p:pic>
        <p:nvPicPr>
          <p:cNvPr id="38" name="Picture 3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608914" y="3958011"/>
            <a:ext cx="135732" cy="135732"/>
          </a:xfrm>
          <a:prstGeom prst="rect">
            <a:avLst/>
          </a:prstGeom>
        </p:spPr>
      </p:pic>
      <p:pic>
        <p:nvPicPr>
          <p:cNvPr id="24" name="Picture 23"/>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439624" y="4651021"/>
            <a:ext cx="2027043" cy="1564389"/>
          </a:xfrm>
          <a:prstGeom prst="rect">
            <a:avLst/>
          </a:prstGeom>
          <a:effectLst>
            <a:softEdge rad="38100"/>
          </a:effectLst>
        </p:spPr>
      </p:pic>
      <p:sp>
        <p:nvSpPr>
          <p:cNvPr id="8" name="Rectangle 7"/>
          <p:cNvSpPr/>
          <p:nvPr/>
        </p:nvSpPr>
        <p:spPr>
          <a:xfrm>
            <a:off x="0" y="2006677"/>
            <a:ext cx="6415313" cy="24469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3" name="Content Placeholder 2"/>
          <p:cNvSpPr>
            <a:spLocks noGrp="1"/>
          </p:cNvSpPr>
          <p:nvPr>
            <p:ph idx="1"/>
          </p:nvPr>
        </p:nvSpPr>
        <p:spPr>
          <a:xfrm>
            <a:off x="685801" y="1320999"/>
            <a:ext cx="5867399" cy="4159372"/>
          </a:xfrm>
        </p:spPr>
        <p:txBody>
          <a:bodyPr>
            <a:normAutofit/>
          </a:bodyPr>
          <a:lstStyle/>
          <a:p>
            <a:pPr marL="0" indent="0">
              <a:buNone/>
            </a:pPr>
            <a:r>
              <a:rPr lang="en-GB" sz="1600" dirty="0" smtClean="0">
                <a:solidFill>
                  <a:schemeClr val="tx1"/>
                </a:solidFill>
              </a:rPr>
              <a:t>State whether the following statements are true or false.</a:t>
            </a:r>
          </a:p>
          <a:p>
            <a:endParaRPr lang="en-GB" sz="1600" dirty="0" smtClean="0">
              <a:solidFill>
                <a:schemeClr val="tx1"/>
              </a:solidFill>
            </a:endParaRPr>
          </a:p>
          <a:p>
            <a:pPr marL="365760" indent="-365760">
              <a:buClr>
                <a:schemeClr val="tx1"/>
              </a:buClr>
              <a:buFont typeface="+mj-lt"/>
              <a:buAutoNum type="arabicPeriod"/>
            </a:pPr>
            <a:r>
              <a:rPr lang="en-GB" sz="1600" dirty="0">
                <a:solidFill>
                  <a:schemeClr val="tx1"/>
                </a:solidFill>
              </a:rPr>
              <a:t>EAU </a:t>
            </a:r>
            <a:r>
              <a:rPr lang="en-GB" sz="1600" dirty="0" smtClean="0">
                <a:solidFill>
                  <a:schemeClr val="tx1"/>
                </a:solidFill>
              </a:rPr>
              <a:t>guidelines recommend IMRT as the gold standard for EBRT</a:t>
            </a:r>
          </a:p>
          <a:p>
            <a:pPr marL="365760" indent="-365760">
              <a:lnSpc>
                <a:spcPct val="100000"/>
              </a:lnSpc>
              <a:buClr>
                <a:schemeClr val="tx1"/>
              </a:buClr>
              <a:buFont typeface="+mj-lt"/>
              <a:buAutoNum type="arabicPeriod"/>
            </a:pPr>
            <a:r>
              <a:rPr lang="en-GB" sz="1600" dirty="0" smtClean="0">
                <a:solidFill>
                  <a:schemeClr val="tx1"/>
                </a:solidFill>
              </a:rPr>
              <a:t>NCCN guidelines recommend a combination of LDR brachytherapy and EBRT in </a:t>
            </a:r>
            <a:r>
              <a:rPr lang="en-GB" sz="1600" dirty="0">
                <a:solidFill>
                  <a:schemeClr val="tx1"/>
                </a:solidFill>
              </a:rPr>
              <a:t>patients with intermediate-risk </a:t>
            </a:r>
            <a:r>
              <a:rPr lang="en-GB" sz="1600" dirty="0" smtClean="0">
                <a:solidFill>
                  <a:schemeClr val="tx1"/>
                </a:solidFill>
              </a:rPr>
              <a:t>cancer</a:t>
            </a:r>
          </a:p>
          <a:p>
            <a:pPr marL="365760" indent="-365760">
              <a:buClr>
                <a:schemeClr val="tx1"/>
              </a:buClr>
              <a:buFont typeface="+mj-lt"/>
              <a:buAutoNum type="arabicPeriod"/>
            </a:pPr>
            <a:r>
              <a:rPr lang="en-GB" sz="1600" dirty="0" smtClean="0">
                <a:solidFill>
                  <a:schemeClr val="tx1"/>
                </a:solidFill>
              </a:rPr>
              <a:t>Proton beam therapy is a type of brachytherapy</a:t>
            </a:r>
          </a:p>
          <a:p>
            <a:pPr marL="365760" indent="-365760">
              <a:buClr>
                <a:schemeClr val="tx1"/>
              </a:buClr>
              <a:buFont typeface="+mj-lt"/>
              <a:buAutoNum type="arabicPeriod"/>
            </a:pPr>
            <a:r>
              <a:rPr lang="en-GB" sz="1600" dirty="0" smtClean="0">
                <a:solidFill>
                  <a:schemeClr val="tx1"/>
                </a:solidFill>
              </a:rPr>
              <a:t>EBRT may be used to treat localised or locally advanced prostate cancer</a:t>
            </a:r>
          </a:p>
          <a:p>
            <a:pPr marL="342900" indent="-342900">
              <a:buFont typeface="+mj-lt"/>
              <a:buAutoNum type="arabicPeriod"/>
            </a:pPr>
            <a:endParaRPr lang="en-GB" sz="1600" dirty="0" smtClean="0">
              <a:solidFill>
                <a:schemeClr val="tx1"/>
              </a:solidFill>
            </a:endParaRPr>
          </a:p>
          <a:p>
            <a:pPr marL="342900" indent="-342900">
              <a:buFont typeface="+mj-lt"/>
              <a:buAutoNum type="arabicPeriod"/>
            </a:pPr>
            <a:endParaRPr lang="en-GB" sz="1600" dirty="0" smtClean="0">
              <a:solidFill>
                <a:schemeClr val="tx1"/>
              </a:solidFill>
            </a:endParaRPr>
          </a:p>
          <a:p>
            <a:endParaRPr lang="en-GB" sz="1600" dirty="0">
              <a:solidFill>
                <a:schemeClr val="tx1"/>
              </a:solidFill>
            </a:endParaRPr>
          </a:p>
        </p:txBody>
      </p:sp>
    </p:spTree>
    <p:extLst>
      <p:ext uri="{BB962C8B-B14F-4D97-AF65-F5344CB8AC3E}">
        <p14:creationId xmlns:p14="http://schemas.microsoft.com/office/powerpoint/2010/main" val="3661307885"/>
      </p:ext>
    </p:extLst>
  </p:cSld>
  <p:clrMapOvr>
    <a:masterClrMapping/>
  </p:clrMapOvr>
  <p:transition spd="slow">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14:presetBounceEnd="60000">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14:bounceEnd="60000">
                                          <p:cBhvr additive="base">
                                            <p:cTn id="7" dur="500" fill="hold"/>
                                            <p:tgtEl>
                                              <p:spTgt spid="16"/>
                                            </p:tgtEl>
                                            <p:attrNameLst>
                                              <p:attrName>ppt_x</p:attrName>
                                            </p:attrNameLst>
                                          </p:cBhvr>
                                          <p:tavLst>
                                            <p:tav tm="0">
                                              <p:val>
                                                <p:strVal val="0-#ppt_w/2"/>
                                              </p:val>
                                            </p:tav>
                                            <p:tav tm="100000">
                                              <p:val>
                                                <p:strVal val="#ppt_x"/>
                                              </p:val>
                                            </p:tav>
                                          </p:tavLst>
                                        </p:anim>
                                        <p:anim calcmode="lin" valueType="num" p14:bounceEnd="60000">
                                          <p:cBhvr additive="base">
                                            <p:cTn id="8" dur="500" fill="hold"/>
                                            <p:tgtEl>
                                              <p:spTgt spid="1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53" presetClass="entr" presetSubtype="16" fill="hold" nodeType="afterEffect">
                                      <p:stCondLst>
                                        <p:cond delay="0"/>
                                      </p:stCondLst>
                                      <p:childTnLst>
                                        <p:set>
                                          <p:cBhvr>
                                            <p:cTn id="11" dur="1" fill="hold">
                                              <p:stCondLst>
                                                <p:cond delay="0"/>
                                              </p:stCondLst>
                                            </p:cTn>
                                            <p:tgtEl>
                                              <p:spTgt spid="37"/>
                                            </p:tgtEl>
                                            <p:attrNameLst>
                                              <p:attrName>style.visibility</p:attrName>
                                            </p:attrNameLst>
                                          </p:cBhvr>
                                          <p:to>
                                            <p:strVal val="visible"/>
                                          </p:to>
                                        </p:set>
                                        <p:anim calcmode="lin" valueType="num">
                                          <p:cBhvr>
                                            <p:cTn id="12" dur="500" fill="hold"/>
                                            <p:tgtEl>
                                              <p:spTgt spid="37"/>
                                            </p:tgtEl>
                                            <p:attrNameLst>
                                              <p:attrName>ppt_w</p:attrName>
                                            </p:attrNameLst>
                                          </p:cBhvr>
                                          <p:tavLst>
                                            <p:tav tm="0">
                                              <p:val>
                                                <p:fltVal val="0"/>
                                              </p:val>
                                            </p:tav>
                                            <p:tav tm="100000">
                                              <p:val>
                                                <p:strVal val="#ppt_w"/>
                                              </p:val>
                                            </p:tav>
                                          </p:tavLst>
                                        </p:anim>
                                        <p:anim calcmode="lin" valueType="num">
                                          <p:cBhvr>
                                            <p:cTn id="13" dur="500" fill="hold"/>
                                            <p:tgtEl>
                                              <p:spTgt spid="37"/>
                                            </p:tgtEl>
                                            <p:attrNameLst>
                                              <p:attrName>ppt_h</p:attrName>
                                            </p:attrNameLst>
                                          </p:cBhvr>
                                          <p:tavLst>
                                            <p:tav tm="0">
                                              <p:val>
                                                <p:fltVal val="0"/>
                                              </p:val>
                                            </p:tav>
                                            <p:tav tm="100000">
                                              <p:val>
                                                <p:strVal val="#ppt_h"/>
                                              </p:val>
                                            </p:tav>
                                          </p:tavLst>
                                        </p:anim>
                                        <p:animEffect transition="in" filter="fade">
                                          <p:cBhvr>
                                            <p:cTn id="14" dur="500"/>
                                            <p:tgtEl>
                                              <p:spTgt spid="37"/>
                                            </p:tgtEl>
                                          </p:cBhvr>
                                        </p:animEffect>
                                      </p:childTnLst>
                                    </p:cTn>
                                  </p:par>
                                  <p:par>
                                    <p:cTn id="15" presetID="2" presetClass="entr" presetSubtype="8" fill="hold" grpId="0" nodeType="withEffect" p14:presetBounceEnd="60000">
                                      <p:stCondLst>
                                        <p:cond delay="0"/>
                                      </p:stCondLst>
                                      <p:childTnLst>
                                        <p:set>
                                          <p:cBhvr>
                                            <p:cTn id="16" dur="1" fill="hold">
                                              <p:stCondLst>
                                                <p:cond delay="0"/>
                                              </p:stCondLst>
                                            </p:cTn>
                                            <p:tgtEl>
                                              <p:spTgt spid="31"/>
                                            </p:tgtEl>
                                            <p:attrNameLst>
                                              <p:attrName>style.visibility</p:attrName>
                                            </p:attrNameLst>
                                          </p:cBhvr>
                                          <p:to>
                                            <p:strVal val="visible"/>
                                          </p:to>
                                        </p:set>
                                        <p:anim calcmode="lin" valueType="num" p14:bounceEnd="60000">
                                          <p:cBhvr additive="base">
                                            <p:cTn id="17" dur="500" fill="hold"/>
                                            <p:tgtEl>
                                              <p:spTgt spid="31"/>
                                            </p:tgtEl>
                                            <p:attrNameLst>
                                              <p:attrName>ppt_x</p:attrName>
                                            </p:attrNameLst>
                                          </p:cBhvr>
                                          <p:tavLst>
                                            <p:tav tm="0">
                                              <p:val>
                                                <p:strVal val="0-#ppt_w/2"/>
                                              </p:val>
                                            </p:tav>
                                            <p:tav tm="100000">
                                              <p:val>
                                                <p:strVal val="#ppt_x"/>
                                              </p:val>
                                            </p:tav>
                                          </p:tavLst>
                                        </p:anim>
                                        <p:anim calcmode="lin" valueType="num" p14:bounceEnd="60000">
                                          <p:cBhvr additive="base">
                                            <p:cTn id="18" dur="500" fill="hold"/>
                                            <p:tgtEl>
                                              <p:spTgt spid="31"/>
                                            </p:tgtEl>
                                            <p:attrNameLst>
                                              <p:attrName>ppt_y</p:attrName>
                                            </p:attrNameLst>
                                          </p:cBhvr>
                                          <p:tavLst>
                                            <p:tav tm="0">
                                              <p:val>
                                                <p:strVal val="#ppt_y"/>
                                              </p:val>
                                            </p:tav>
                                            <p:tav tm="100000">
                                              <p:val>
                                                <p:strVal val="#ppt_y"/>
                                              </p:val>
                                            </p:tav>
                                          </p:tavLst>
                                        </p:anim>
                                      </p:childTnLst>
                                    </p:cTn>
                                  </p:par>
                                  <p:par>
                                    <p:cTn id="19" presetID="10" presetClass="entr" presetSubtype="0" fill="hold" nodeType="withEffect">
                                      <p:stCondLst>
                                        <p:cond delay="500"/>
                                      </p:stCondLst>
                                      <p:childTnLst>
                                        <p:set>
                                          <p:cBhvr>
                                            <p:cTn id="20" dur="1" fill="hold">
                                              <p:stCondLst>
                                                <p:cond delay="0"/>
                                              </p:stCondLst>
                                            </p:cTn>
                                            <p:tgtEl>
                                              <p:spTgt spid="32"/>
                                            </p:tgtEl>
                                            <p:attrNameLst>
                                              <p:attrName>style.visibility</p:attrName>
                                            </p:attrNameLst>
                                          </p:cBhvr>
                                          <p:to>
                                            <p:strVal val="visible"/>
                                          </p:to>
                                        </p:set>
                                        <p:animEffect transition="in" filter="fade">
                                          <p:cBhvr>
                                            <p:cTn id="21" dur="500"/>
                                            <p:tgtEl>
                                              <p:spTgt spid="32"/>
                                            </p:tgtEl>
                                          </p:cBhvr>
                                        </p:animEffect>
                                      </p:childTnLst>
                                    </p:cTn>
                                  </p:par>
                                  <p:par>
                                    <p:cTn id="22" presetID="2" presetClass="entr" presetSubtype="8" fill="hold" grpId="0" nodeType="withEffect" p14:presetBounceEnd="60000">
                                      <p:stCondLst>
                                        <p:cond delay="500"/>
                                      </p:stCondLst>
                                      <p:childTnLst>
                                        <p:set>
                                          <p:cBhvr>
                                            <p:cTn id="23" dur="1" fill="hold">
                                              <p:stCondLst>
                                                <p:cond delay="0"/>
                                              </p:stCondLst>
                                            </p:cTn>
                                            <p:tgtEl>
                                              <p:spTgt spid="33"/>
                                            </p:tgtEl>
                                            <p:attrNameLst>
                                              <p:attrName>style.visibility</p:attrName>
                                            </p:attrNameLst>
                                          </p:cBhvr>
                                          <p:to>
                                            <p:strVal val="visible"/>
                                          </p:to>
                                        </p:set>
                                        <p:anim calcmode="lin" valueType="num" p14:bounceEnd="60000">
                                          <p:cBhvr additive="base">
                                            <p:cTn id="24" dur="500" fill="hold"/>
                                            <p:tgtEl>
                                              <p:spTgt spid="33"/>
                                            </p:tgtEl>
                                            <p:attrNameLst>
                                              <p:attrName>ppt_x</p:attrName>
                                            </p:attrNameLst>
                                          </p:cBhvr>
                                          <p:tavLst>
                                            <p:tav tm="0">
                                              <p:val>
                                                <p:strVal val="0-#ppt_w/2"/>
                                              </p:val>
                                            </p:tav>
                                            <p:tav tm="100000">
                                              <p:val>
                                                <p:strVal val="#ppt_x"/>
                                              </p:val>
                                            </p:tav>
                                          </p:tavLst>
                                        </p:anim>
                                        <p:anim calcmode="lin" valueType="num" p14:bounceEnd="60000">
                                          <p:cBhvr additive="base">
                                            <p:cTn id="25" dur="500" fill="hold"/>
                                            <p:tgtEl>
                                              <p:spTgt spid="33"/>
                                            </p:tgtEl>
                                            <p:attrNameLst>
                                              <p:attrName>ppt_y</p:attrName>
                                            </p:attrNameLst>
                                          </p:cBhvr>
                                          <p:tavLst>
                                            <p:tav tm="0">
                                              <p:val>
                                                <p:strVal val="#ppt_y"/>
                                              </p:val>
                                            </p:tav>
                                            <p:tav tm="100000">
                                              <p:val>
                                                <p:strVal val="#ppt_y"/>
                                              </p:val>
                                            </p:tav>
                                          </p:tavLst>
                                        </p:anim>
                                      </p:childTnLst>
                                    </p:cTn>
                                  </p:par>
                                  <p:par>
                                    <p:cTn id="26" presetID="10" presetClass="entr" presetSubtype="0" fill="hold" nodeType="withEffect">
                                      <p:stCondLst>
                                        <p:cond delay="1100"/>
                                      </p:stCondLst>
                                      <p:childTnLst>
                                        <p:set>
                                          <p:cBhvr>
                                            <p:cTn id="27" dur="1" fill="hold">
                                              <p:stCondLst>
                                                <p:cond delay="0"/>
                                              </p:stCondLst>
                                            </p:cTn>
                                            <p:tgtEl>
                                              <p:spTgt spid="34"/>
                                            </p:tgtEl>
                                            <p:attrNameLst>
                                              <p:attrName>style.visibility</p:attrName>
                                            </p:attrNameLst>
                                          </p:cBhvr>
                                          <p:to>
                                            <p:strVal val="visible"/>
                                          </p:to>
                                        </p:set>
                                        <p:animEffect transition="in" filter="fade">
                                          <p:cBhvr>
                                            <p:cTn id="28" dur="500"/>
                                            <p:tgtEl>
                                              <p:spTgt spid="34"/>
                                            </p:tgtEl>
                                          </p:cBhvr>
                                        </p:animEffect>
                                      </p:childTnLst>
                                    </p:cTn>
                                  </p:par>
                                </p:childTnLst>
                              </p:cTn>
                            </p:par>
                            <p:par>
                              <p:cTn id="29" fill="hold">
                                <p:stCondLst>
                                  <p:cond delay="2100"/>
                                </p:stCondLst>
                                <p:childTnLst>
                                  <p:par>
                                    <p:cTn id="30" presetID="53" presetClass="entr" presetSubtype="16" fill="hold" nodeType="afterEffect">
                                      <p:stCondLst>
                                        <p:cond delay="0"/>
                                      </p:stCondLst>
                                      <p:childTnLst>
                                        <p:set>
                                          <p:cBhvr>
                                            <p:cTn id="31" dur="1" fill="hold">
                                              <p:stCondLst>
                                                <p:cond delay="0"/>
                                              </p:stCondLst>
                                            </p:cTn>
                                            <p:tgtEl>
                                              <p:spTgt spid="25"/>
                                            </p:tgtEl>
                                            <p:attrNameLst>
                                              <p:attrName>style.visibility</p:attrName>
                                            </p:attrNameLst>
                                          </p:cBhvr>
                                          <p:to>
                                            <p:strVal val="visible"/>
                                          </p:to>
                                        </p:set>
                                        <p:anim calcmode="lin" valueType="num">
                                          <p:cBhvr>
                                            <p:cTn id="32" dur="500" fill="hold"/>
                                            <p:tgtEl>
                                              <p:spTgt spid="25"/>
                                            </p:tgtEl>
                                            <p:attrNameLst>
                                              <p:attrName>ppt_w</p:attrName>
                                            </p:attrNameLst>
                                          </p:cBhvr>
                                          <p:tavLst>
                                            <p:tav tm="0">
                                              <p:val>
                                                <p:fltVal val="0"/>
                                              </p:val>
                                            </p:tav>
                                            <p:tav tm="100000">
                                              <p:val>
                                                <p:strVal val="#ppt_w"/>
                                              </p:val>
                                            </p:tav>
                                          </p:tavLst>
                                        </p:anim>
                                        <p:anim calcmode="lin" valueType="num">
                                          <p:cBhvr>
                                            <p:cTn id="33" dur="500" fill="hold"/>
                                            <p:tgtEl>
                                              <p:spTgt spid="25"/>
                                            </p:tgtEl>
                                            <p:attrNameLst>
                                              <p:attrName>ppt_h</p:attrName>
                                            </p:attrNameLst>
                                          </p:cBhvr>
                                          <p:tavLst>
                                            <p:tav tm="0">
                                              <p:val>
                                                <p:fltVal val="0"/>
                                              </p:val>
                                            </p:tav>
                                            <p:tav tm="100000">
                                              <p:val>
                                                <p:strVal val="#ppt_h"/>
                                              </p:val>
                                            </p:tav>
                                          </p:tavLst>
                                        </p:anim>
                                        <p:animEffect transition="in" filter="fade">
                                          <p:cBhvr>
                                            <p:cTn id="34" dur="500"/>
                                            <p:tgtEl>
                                              <p:spTgt spid="25"/>
                                            </p:tgtEl>
                                          </p:cBhvr>
                                        </p:animEffect>
                                      </p:childTnLst>
                                    </p:cTn>
                                  </p:par>
                                  <p:par>
                                    <p:cTn id="35" presetID="2" presetClass="entr" presetSubtype="8" fill="hold" grpId="0" nodeType="withEffect" p14:presetBounceEnd="60000">
                                      <p:stCondLst>
                                        <p:cond delay="0"/>
                                      </p:stCondLst>
                                      <p:childTnLst>
                                        <p:set>
                                          <p:cBhvr>
                                            <p:cTn id="36" dur="1" fill="hold">
                                              <p:stCondLst>
                                                <p:cond delay="0"/>
                                              </p:stCondLst>
                                            </p:cTn>
                                            <p:tgtEl>
                                              <p:spTgt spid="35"/>
                                            </p:tgtEl>
                                            <p:attrNameLst>
                                              <p:attrName>style.visibility</p:attrName>
                                            </p:attrNameLst>
                                          </p:cBhvr>
                                          <p:to>
                                            <p:strVal val="visible"/>
                                          </p:to>
                                        </p:set>
                                        <p:anim calcmode="lin" valueType="num" p14:bounceEnd="60000">
                                          <p:cBhvr additive="base">
                                            <p:cTn id="37" dur="500" fill="hold"/>
                                            <p:tgtEl>
                                              <p:spTgt spid="35"/>
                                            </p:tgtEl>
                                            <p:attrNameLst>
                                              <p:attrName>ppt_x</p:attrName>
                                            </p:attrNameLst>
                                          </p:cBhvr>
                                          <p:tavLst>
                                            <p:tav tm="0">
                                              <p:val>
                                                <p:strVal val="0-#ppt_w/2"/>
                                              </p:val>
                                            </p:tav>
                                            <p:tav tm="100000">
                                              <p:val>
                                                <p:strVal val="#ppt_x"/>
                                              </p:val>
                                            </p:tav>
                                          </p:tavLst>
                                        </p:anim>
                                        <p:anim calcmode="lin" valueType="num" p14:bounceEnd="60000">
                                          <p:cBhvr additive="base">
                                            <p:cTn id="38" dur="500" fill="hold"/>
                                            <p:tgtEl>
                                              <p:spTgt spid="35"/>
                                            </p:tgtEl>
                                            <p:attrNameLst>
                                              <p:attrName>ppt_y</p:attrName>
                                            </p:attrNameLst>
                                          </p:cBhvr>
                                          <p:tavLst>
                                            <p:tav tm="0">
                                              <p:val>
                                                <p:strVal val="#ppt_y"/>
                                              </p:val>
                                            </p:tav>
                                            <p:tav tm="100000">
                                              <p:val>
                                                <p:strVal val="#ppt_y"/>
                                              </p:val>
                                            </p:tav>
                                          </p:tavLst>
                                        </p:anim>
                                      </p:childTnLst>
                                    </p:cTn>
                                  </p:par>
                                </p:childTnLst>
                              </p:cTn>
                            </p:par>
                            <p:par>
                              <p:cTn id="39" fill="hold">
                                <p:stCondLst>
                                  <p:cond delay="2600"/>
                                </p:stCondLst>
                                <p:childTnLst>
                                  <p:par>
                                    <p:cTn id="40" presetID="53" presetClass="entr" presetSubtype="16" fill="hold" nodeType="afterEffect">
                                      <p:stCondLst>
                                        <p:cond delay="0"/>
                                      </p:stCondLst>
                                      <p:childTnLst>
                                        <p:set>
                                          <p:cBhvr>
                                            <p:cTn id="41" dur="1" fill="hold">
                                              <p:stCondLst>
                                                <p:cond delay="0"/>
                                              </p:stCondLst>
                                            </p:cTn>
                                            <p:tgtEl>
                                              <p:spTgt spid="38"/>
                                            </p:tgtEl>
                                            <p:attrNameLst>
                                              <p:attrName>style.visibility</p:attrName>
                                            </p:attrNameLst>
                                          </p:cBhvr>
                                          <p:to>
                                            <p:strVal val="visible"/>
                                          </p:to>
                                        </p:set>
                                        <p:anim calcmode="lin" valueType="num">
                                          <p:cBhvr>
                                            <p:cTn id="42" dur="500" fill="hold"/>
                                            <p:tgtEl>
                                              <p:spTgt spid="38"/>
                                            </p:tgtEl>
                                            <p:attrNameLst>
                                              <p:attrName>ppt_w</p:attrName>
                                            </p:attrNameLst>
                                          </p:cBhvr>
                                          <p:tavLst>
                                            <p:tav tm="0">
                                              <p:val>
                                                <p:fltVal val="0"/>
                                              </p:val>
                                            </p:tav>
                                            <p:tav tm="100000">
                                              <p:val>
                                                <p:strVal val="#ppt_w"/>
                                              </p:val>
                                            </p:tav>
                                          </p:tavLst>
                                        </p:anim>
                                        <p:anim calcmode="lin" valueType="num">
                                          <p:cBhvr>
                                            <p:cTn id="43" dur="500" fill="hold"/>
                                            <p:tgtEl>
                                              <p:spTgt spid="38"/>
                                            </p:tgtEl>
                                            <p:attrNameLst>
                                              <p:attrName>ppt_h</p:attrName>
                                            </p:attrNameLst>
                                          </p:cBhvr>
                                          <p:tavLst>
                                            <p:tav tm="0">
                                              <p:val>
                                                <p:fltVal val="0"/>
                                              </p:val>
                                            </p:tav>
                                            <p:tav tm="100000">
                                              <p:val>
                                                <p:strVal val="#ppt_h"/>
                                              </p:val>
                                            </p:tav>
                                          </p:tavLst>
                                        </p:anim>
                                        <p:animEffect transition="in" filter="fade">
                                          <p:cBhvr>
                                            <p:cTn id="44"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31" grpId="0" animBg="1"/>
          <p:bldP spid="33" grpId="0" animBg="1"/>
          <p:bldP spid="35" grpId="0" animBg="1"/>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0-#ppt_w/2"/>
                                              </p:val>
                                            </p:tav>
                                            <p:tav tm="100000">
                                              <p:val>
                                                <p:strVal val="#ppt_x"/>
                                              </p:val>
                                            </p:tav>
                                          </p:tavLst>
                                        </p:anim>
                                        <p:anim calcmode="lin" valueType="num">
                                          <p:cBhvr additive="base">
                                            <p:cTn id="8" dur="500" fill="hold"/>
                                            <p:tgtEl>
                                              <p:spTgt spid="1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53" presetClass="entr" presetSubtype="16" fill="hold" nodeType="afterEffect">
                                      <p:stCondLst>
                                        <p:cond delay="0"/>
                                      </p:stCondLst>
                                      <p:childTnLst>
                                        <p:set>
                                          <p:cBhvr>
                                            <p:cTn id="11" dur="1" fill="hold">
                                              <p:stCondLst>
                                                <p:cond delay="0"/>
                                              </p:stCondLst>
                                            </p:cTn>
                                            <p:tgtEl>
                                              <p:spTgt spid="37"/>
                                            </p:tgtEl>
                                            <p:attrNameLst>
                                              <p:attrName>style.visibility</p:attrName>
                                            </p:attrNameLst>
                                          </p:cBhvr>
                                          <p:to>
                                            <p:strVal val="visible"/>
                                          </p:to>
                                        </p:set>
                                        <p:anim calcmode="lin" valueType="num">
                                          <p:cBhvr>
                                            <p:cTn id="12" dur="500" fill="hold"/>
                                            <p:tgtEl>
                                              <p:spTgt spid="37"/>
                                            </p:tgtEl>
                                            <p:attrNameLst>
                                              <p:attrName>ppt_w</p:attrName>
                                            </p:attrNameLst>
                                          </p:cBhvr>
                                          <p:tavLst>
                                            <p:tav tm="0">
                                              <p:val>
                                                <p:fltVal val="0"/>
                                              </p:val>
                                            </p:tav>
                                            <p:tav tm="100000">
                                              <p:val>
                                                <p:strVal val="#ppt_w"/>
                                              </p:val>
                                            </p:tav>
                                          </p:tavLst>
                                        </p:anim>
                                        <p:anim calcmode="lin" valueType="num">
                                          <p:cBhvr>
                                            <p:cTn id="13" dur="500" fill="hold"/>
                                            <p:tgtEl>
                                              <p:spTgt spid="37"/>
                                            </p:tgtEl>
                                            <p:attrNameLst>
                                              <p:attrName>ppt_h</p:attrName>
                                            </p:attrNameLst>
                                          </p:cBhvr>
                                          <p:tavLst>
                                            <p:tav tm="0">
                                              <p:val>
                                                <p:fltVal val="0"/>
                                              </p:val>
                                            </p:tav>
                                            <p:tav tm="100000">
                                              <p:val>
                                                <p:strVal val="#ppt_h"/>
                                              </p:val>
                                            </p:tav>
                                          </p:tavLst>
                                        </p:anim>
                                        <p:animEffect transition="in" filter="fade">
                                          <p:cBhvr>
                                            <p:cTn id="14" dur="500"/>
                                            <p:tgtEl>
                                              <p:spTgt spid="37"/>
                                            </p:tgtEl>
                                          </p:cBhvr>
                                        </p:animEffect>
                                      </p:childTnLst>
                                    </p:cTn>
                                  </p:par>
                                  <p:par>
                                    <p:cTn id="15" presetID="2" presetClass="entr" presetSubtype="8" fill="hold" grpId="0" nodeType="withEffect">
                                      <p:stCondLst>
                                        <p:cond delay="0"/>
                                      </p:stCondLst>
                                      <p:childTnLst>
                                        <p:set>
                                          <p:cBhvr>
                                            <p:cTn id="16" dur="1" fill="hold">
                                              <p:stCondLst>
                                                <p:cond delay="0"/>
                                              </p:stCondLst>
                                            </p:cTn>
                                            <p:tgtEl>
                                              <p:spTgt spid="31"/>
                                            </p:tgtEl>
                                            <p:attrNameLst>
                                              <p:attrName>style.visibility</p:attrName>
                                            </p:attrNameLst>
                                          </p:cBhvr>
                                          <p:to>
                                            <p:strVal val="visible"/>
                                          </p:to>
                                        </p:set>
                                        <p:anim calcmode="lin" valueType="num">
                                          <p:cBhvr additive="base">
                                            <p:cTn id="17" dur="500" fill="hold"/>
                                            <p:tgtEl>
                                              <p:spTgt spid="31"/>
                                            </p:tgtEl>
                                            <p:attrNameLst>
                                              <p:attrName>ppt_x</p:attrName>
                                            </p:attrNameLst>
                                          </p:cBhvr>
                                          <p:tavLst>
                                            <p:tav tm="0">
                                              <p:val>
                                                <p:strVal val="0-#ppt_w/2"/>
                                              </p:val>
                                            </p:tav>
                                            <p:tav tm="100000">
                                              <p:val>
                                                <p:strVal val="#ppt_x"/>
                                              </p:val>
                                            </p:tav>
                                          </p:tavLst>
                                        </p:anim>
                                        <p:anim calcmode="lin" valueType="num">
                                          <p:cBhvr additive="base">
                                            <p:cTn id="18" dur="500" fill="hold"/>
                                            <p:tgtEl>
                                              <p:spTgt spid="31"/>
                                            </p:tgtEl>
                                            <p:attrNameLst>
                                              <p:attrName>ppt_y</p:attrName>
                                            </p:attrNameLst>
                                          </p:cBhvr>
                                          <p:tavLst>
                                            <p:tav tm="0">
                                              <p:val>
                                                <p:strVal val="#ppt_y"/>
                                              </p:val>
                                            </p:tav>
                                            <p:tav tm="100000">
                                              <p:val>
                                                <p:strVal val="#ppt_y"/>
                                              </p:val>
                                            </p:tav>
                                          </p:tavLst>
                                        </p:anim>
                                      </p:childTnLst>
                                    </p:cTn>
                                  </p:par>
                                  <p:par>
                                    <p:cTn id="19" presetID="10" presetClass="entr" presetSubtype="0" fill="hold" nodeType="withEffect">
                                      <p:stCondLst>
                                        <p:cond delay="500"/>
                                      </p:stCondLst>
                                      <p:childTnLst>
                                        <p:set>
                                          <p:cBhvr>
                                            <p:cTn id="20" dur="1" fill="hold">
                                              <p:stCondLst>
                                                <p:cond delay="0"/>
                                              </p:stCondLst>
                                            </p:cTn>
                                            <p:tgtEl>
                                              <p:spTgt spid="32"/>
                                            </p:tgtEl>
                                            <p:attrNameLst>
                                              <p:attrName>style.visibility</p:attrName>
                                            </p:attrNameLst>
                                          </p:cBhvr>
                                          <p:to>
                                            <p:strVal val="visible"/>
                                          </p:to>
                                        </p:set>
                                        <p:animEffect transition="in" filter="fade">
                                          <p:cBhvr>
                                            <p:cTn id="21" dur="500"/>
                                            <p:tgtEl>
                                              <p:spTgt spid="32"/>
                                            </p:tgtEl>
                                          </p:cBhvr>
                                        </p:animEffect>
                                      </p:childTnLst>
                                    </p:cTn>
                                  </p:par>
                                  <p:par>
                                    <p:cTn id="22" presetID="2" presetClass="entr" presetSubtype="8" fill="hold" grpId="0" nodeType="withEffect">
                                      <p:stCondLst>
                                        <p:cond delay="500"/>
                                      </p:stCondLst>
                                      <p:childTnLst>
                                        <p:set>
                                          <p:cBhvr>
                                            <p:cTn id="23" dur="1" fill="hold">
                                              <p:stCondLst>
                                                <p:cond delay="0"/>
                                              </p:stCondLst>
                                            </p:cTn>
                                            <p:tgtEl>
                                              <p:spTgt spid="33"/>
                                            </p:tgtEl>
                                            <p:attrNameLst>
                                              <p:attrName>style.visibility</p:attrName>
                                            </p:attrNameLst>
                                          </p:cBhvr>
                                          <p:to>
                                            <p:strVal val="visible"/>
                                          </p:to>
                                        </p:set>
                                        <p:anim calcmode="lin" valueType="num">
                                          <p:cBhvr additive="base">
                                            <p:cTn id="24" dur="500" fill="hold"/>
                                            <p:tgtEl>
                                              <p:spTgt spid="33"/>
                                            </p:tgtEl>
                                            <p:attrNameLst>
                                              <p:attrName>ppt_x</p:attrName>
                                            </p:attrNameLst>
                                          </p:cBhvr>
                                          <p:tavLst>
                                            <p:tav tm="0">
                                              <p:val>
                                                <p:strVal val="0-#ppt_w/2"/>
                                              </p:val>
                                            </p:tav>
                                            <p:tav tm="100000">
                                              <p:val>
                                                <p:strVal val="#ppt_x"/>
                                              </p:val>
                                            </p:tav>
                                          </p:tavLst>
                                        </p:anim>
                                        <p:anim calcmode="lin" valueType="num">
                                          <p:cBhvr additive="base">
                                            <p:cTn id="25" dur="500" fill="hold"/>
                                            <p:tgtEl>
                                              <p:spTgt spid="33"/>
                                            </p:tgtEl>
                                            <p:attrNameLst>
                                              <p:attrName>ppt_y</p:attrName>
                                            </p:attrNameLst>
                                          </p:cBhvr>
                                          <p:tavLst>
                                            <p:tav tm="0">
                                              <p:val>
                                                <p:strVal val="#ppt_y"/>
                                              </p:val>
                                            </p:tav>
                                            <p:tav tm="100000">
                                              <p:val>
                                                <p:strVal val="#ppt_y"/>
                                              </p:val>
                                            </p:tav>
                                          </p:tavLst>
                                        </p:anim>
                                      </p:childTnLst>
                                    </p:cTn>
                                  </p:par>
                                  <p:par>
                                    <p:cTn id="26" presetID="10" presetClass="entr" presetSubtype="0" fill="hold" nodeType="withEffect">
                                      <p:stCondLst>
                                        <p:cond delay="1100"/>
                                      </p:stCondLst>
                                      <p:childTnLst>
                                        <p:set>
                                          <p:cBhvr>
                                            <p:cTn id="27" dur="1" fill="hold">
                                              <p:stCondLst>
                                                <p:cond delay="0"/>
                                              </p:stCondLst>
                                            </p:cTn>
                                            <p:tgtEl>
                                              <p:spTgt spid="34"/>
                                            </p:tgtEl>
                                            <p:attrNameLst>
                                              <p:attrName>style.visibility</p:attrName>
                                            </p:attrNameLst>
                                          </p:cBhvr>
                                          <p:to>
                                            <p:strVal val="visible"/>
                                          </p:to>
                                        </p:set>
                                        <p:animEffect transition="in" filter="fade">
                                          <p:cBhvr>
                                            <p:cTn id="28" dur="500"/>
                                            <p:tgtEl>
                                              <p:spTgt spid="34"/>
                                            </p:tgtEl>
                                          </p:cBhvr>
                                        </p:animEffect>
                                      </p:childTnLst>
                                    </p:cTn>
                                  </p:par>
                                </p:childTnLst>
                              </p:cTn>
                            </p:par>
                            <p:par>
                              <p:cTn id="29" fill="hold">
                                <p:stCondLst>
                                  <p:cond delay="2100"/>
                                </p:stCondLst>
                                <p:childTnLst>
                                  <p:par>
                                    <p:cTn id="30" presetID="53" presetClass="entr" presetSubtype="16" fill="hold" nodeType="afterEffect">
                                      <p:stCondLst>
                                        <p:cond delay="0"/>
                                      </p:stCondLst>
                                      <p:childTnLst>
                                        <p:set>
                                          <p:cBhvr>
                                            <p:cTn id="31" dur="1" fill="hold">
                                              <p:stCondLst>
                                                <p:cond delay="0"/>
                                              </p:stCondLst>
                                            </p:cTn>
                                            <p:tgtEl>
                                              <p:spTgt spid="25"/>
                                            </p:tgtEl>
                                            <p:attrNameLst>
                                              <p:attrName>style.visibility</p:attrName>
                                            </p:attrNameLst>
                                          </p:cBhvr>
                                          <p:to>
                                            <p:strVal val="visible"/>
                                          </p:to>
                                        </p:set>
                                        <p:anim calcmode="lin" valueType="num">
                                          <p:cBhvr>
                                            <p:cTn id="32" dur="500" fill="hold"/>
                                            <p:tgtEl>
                                              <p:spTgt spid="25"/>
                                            </p:tgtEl>
                                            <p:attrNameLst>
                                              <p:attrName>ppt_w</p:attrName>
                                            </p:attrNameLst>
                                          </p:cBhvr>
                                          <p:tavLst>
                                            <p:tav tm="0">
                                              <p:val>
                                                <p:fltVal val="0"/>
                                              </p:val>
                                            </p:tav>
                                            <p:tav tm="100000">
                                              <p:val>
                                                <p:strVal val="#ppt_w"/>
                                              </p:val>
                                            </p:tav>
                                          </p:tavLst>
                                        </p:anim>
                                        <p:anim calcmode="lin" valueType="num">
                                          <p:cBhvr>
                                            <p:cTn id="33" dur="500" fill="hold"/>
                                            <p:tgtEl>
                                              <p:spTgt spid="25"/>
                                            </p:tgtEl>
                                            <p:attrNameLst>
                                              <p:attrName>ppt_h</p:attrName>
                                            </p:attrNameLst>
                                          </p:cBhvr>
                                          <p:tavLst>
                                            <p:tav tm="0">
                                              <p:val>
                                                <p:fltVal val="0"/>
                                              </p:val>
                                            </p:tav>
                                            <p:tav tm="100000">
                                              <p:val>
                                                <p:strVal val="#ppt_h"/>
                                              </p:val>
                                            </p:tav>
                                          </p:tavLst>
                                        </p:anim>
                                        <p:animEffect transition="in" filter="fade">
                                          <p:cBhvr>
                                            <p:cTn id="34" dur="500"/>
                                            <p:tgtEl>
                                              <p:spTgt spid="25"/>
                                            </p:tgtEl>
                                          </p:cBhvr>
                                        </p:animEffect>
                                      </p:childTnLst>
                                    </p:cTn>
                                  </p:par>
                                  <p:par>
                                    <p:cTn id="35" presetID="2" presetClass="entr" presetSubtype="8" fill="hold" grpId="0" nodeType="withEffect">
                                      <p:stCondLst>
                                        <p:cond delay="0"/>
                                      </p:stCondLst>
                                      <p:childTnLst>
                                        <p:set>
                                          <p:cBhvr>
                                            <p:cTn id="36" dur="1" fill="hold">
                                              <p:stCondLst>
                                                <p:cond delay="0"/>
                                              </p:stCondLst>
                                            </p:cTn>
                                            <p:tgtEl>
                                              <p:spTgt spid="35"/>
                                            </p:tgtEl>
                                            <p:attrNameLst>
                                              <p:attrName>style.visibility</p:attrName>
                                            </p:attrNameLst>
                                          </p:cBhvr>
                                          <p:to>
                                            <p:strVal val="visible"/>
                                          </p:to>
                                        </p:set>
                                        <p:anim calcmode="lin" valueType="num">
                                          <p:cBhvr additive="base">
                                            <p:cTn id="37" dur="500" fill="hold"/>
                                            <p:tgtEl>
                                              <p:spTgt spid="35"/>
                                            </p:tgtEl>
                                            <p:attrNameLst>
                                              <p:attrName>ppt_x</p:attrName>
                                            </p:attrNameLst>
                                          </p:cBhvr>
                                          <p:tavLst>
                                            <p:tav tm="0">
                                              <p:val>
                                                <p:strVal val="0-#ppt_w/2"/>
                                              </p:val>
                                            </p:tav>
                                            <p:tav tm="100000">
                                              <p:val>
                                                <p:strVal val="#ppt_x"/>
                                              </p:val>
                                            </p:tav>
                                          </p:tavLst>
                                        </p:anim>
                                        <p:anim calcmode="lin" valueType="num">
                                          <p:cBhvr additive="base">
                                            <p:cTn id="38" dur="500" fill="hold"/>
                                            <p:tgtEl>
                                              <p:spTgt spid="35"/>
                                            </p:tgtEl>
                                            <p:attrNameLst>
                                              <p:attrName>ppt_y</p:attrName>
                                            </p:attrNameLst>
                                          </p:cBhvr>
                                          <p:tavLst>
                                            <p:tav tm="0">
                                              <p:val>
                                                <p:strVal val="#ppt_y"/>
                                              </p:val>
                                            </p:tav>
                                            <p:tav tm="100000">
                                              <p:val>
                                                <p:strVal val="#ppt_y"/>
                                              </p:val>
                                            </p:tav>
                                          </p:tavLst>
                                        </p:anim>
                                      </p:childTnLst>
                                    </p:cTn>
                                  </p:par>
                                </p:childTnLst>
                              </p:cTn>
                            </p:par>
                            <p:par>
                              <p:cTn id="39" fill="hold">
                                <p:stCondLst>
                                  <p:cond delay="2600"/>
                                </p:stCondLst>
                                <p:childTnLst>
                                  <p:par>
                                    <p:cTn id="40" presetID="53" presetClass="entr" presetSubtype="16" fill="hold" nodeType="afterEffect">
                                      <p:stCondLst>
                                        <p:cond delay="0"/>
                                      </p:stCondLst>
                                      <p:childTnLst>
                                        <p:set>
                                          <p:cBhvr>
                                            <p:cTn id="41" dur="1" fill="hold">
                                              <p:stCondLst>
                                                <p:cond delay="0"/>
                                              </p:stCondLst>
                                            </p:cTn>
                                            <p:tgtEl>
                                              <p:spTgt spid="38"/>
                                            </p:tgtEl>
                                            <p:attrNameLst>
                                              <p:attrName>style.visibility</p:attrName>
                                            </p:attrNameLst>
                                          </p:cBhvr>
                                          <p:to>
                                            <p:strVal val="visible"/>
                                          </p:to>
                                        </p:set>
                                        <p:anim calcmode="lin" valueType="num">
                                          <p:cBhvr>
                                            <p:cTn id="42" dur="500" fill="hold"/>
                                            <p:tgtEl>
                                              <p:spTgt spid="38"/>
                                            </p:tgtEl>
                                            <p:attrNameLst>
                                              <p:attrName>ppt_w</p:attrName>
                                            </p:attrNameLst>
                                          </p:cBhvr>
                                          <p:tavLst>
                                            <p:tav tm="0">
                                              <p:val>
                                                <p:fltVal val="0"/>
                                              </p:val>
                                            </p:tav>
                                            <p:tav tm="100000">
                                              <p:val>
                                                <p:strVal val="#ppt_w"/>
                                              </p:val>
                                            </p:tav>
                                          </p:tavLst>
                                        </p:anim>
                                        <p:anim calcmode="lin" valueType="num">
                                          <p:cBhvr>
                                            <p:cTn id="43" dur="500" fill="hold"/>
                                            <p:tgtEl>
                                              <p:spTgt spid="38"/>
                                            </p:tgtEl>
                                            <p:attrNameLst>
                                              <p:attrName>ppt_h</p:attrName>
                                            </p:attrNameLst>
                                          </p:cBhvr>
                                          <p:tavLst>
                                            <p:tav tm="0">
                                              <p:val>
                                                <p:fltVal val="0"/>
                                              </p:val>
                                            </p:tav>
                                            <p:tav tm="100000">
                                              <p:val>
                                                <p:strVal val="#ppt_h"/>
                                              </p:val>
                                            </p:tav>
                                          </p:tavLst>
                                        </p:anim>
                                        <p:animEffect transition="in" filter="fade">
                                          <p:cBhvr>
                                            <p:cTn id="44"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31" grpId="0" animBg="1"/>
          <p:bldP spid="33" grpId="0" animBg="1"/>
          <p:bldP spid="35" grpId="0" animBg="1"/>
        </p:bldLst>
      </p:timing>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3000" b="1" dirty="0">
                <a:solidFill>
                  <a:schemeClr val="accent2">
                    <a:lumMod val="50000"/>
                  </a:schemeClr>
                </a:solidFill>
                <a:ea typeface="+mj-ea"/>
                <a:cs typeface="+mj-cs"/>
              </a:rPr>
              <a:t>Knowledge Check (12)</a:t>
            </a:r>
          </a:p>
        </p:txBody>
      </p:sp>
      <p:sp>
        <p:nvSpPr>
          <p:cNvPr id="3" name="Content Placeholder 2"/>
          <p:cNvSpPr>
            <a:spLocks noGrp="1"/>
          </p:cNvSpPr>
          <p:nvPr>
            <p:ph idx="1"/>
          </p:nvPr>
        </p:nvSpPr>
        <p:spPr>
          <a:xfrm>
            <a:off x="685800" y="1398814"/>
            <a:ext cx="7300636" cy="4157663"/>
          </a:xfrm>
        </p:spPr>
        <p:txBody>
          <a:bodyPr>
            <a:normAutofit/>
          </a:bodyPr>
          <a:lstStyle/>
          <a:p>
            <a:pPr marL="0" indent="0">
              <a:lnSpc>
                <a:spcPct val="100000"/>
              </a:lnSpc>
              <a:buNone/>
            </a:pPr>
            <a:r>
              <a:rPr lang="en-GB" sz="1600" dirty="0" smtClean="0">
                <a:solidFill>
                  <a:schemeClr val="tx1"/>
                </a:solidFill>
              </a:rPr>
              <a:t>What is the preferred second-line agent for treating mCRPC</a:t>
            </a:r>
            <a:r>
              <a:rPr lang="en-GB" sz="1600" dirty="0">
                <a:solidFill>
                  <a:schemeClr val="tx1"/>
                </a:solidFill>
              </a:rPr>
              <a:t> </a:t>
            </a:r>
            <a:r>
              <a:rPr lang="en-GB" sz="1600" dirty="0" smtClean="0">
                <a:solidFill>
                  <a:schemeClr val="tx1"/>
                </a:solidFill>
              </a:rPr>
              <a:t>following a recurrence after docetaxel treatment?</a:t>
            </a:r>
          </a:p>
          <a:p>
            <a:endParaRPr lang="en-GB" sz="1600" dirty="0" smtClean="0">
              <a:solidFill>
                <a:schemeClr val="tx1"/>
              </a:solidFill>
            </a:endParaRPr>
          </a:p>
          <a:p>
            <a:pPr marL="342900" indent="-342900">
              <a:buClr>
                <a:schemeClr val="tx1"/>
              </a:buClr>
              <a:buFont typeface="+mj-lt"/>
              <a:buAutoNum type="arabicPeriod"/>
            </a:pPr>
            <a:r>
              <a:rPr lang="en-GB" sz="1600" dirty="0" smtClean="0">
                <a:solidFill>
                  <a:schemeClr val="tx1"/>
                </a:solidFill>
              </a:rPr>
              <a:t>Mitoxantrone</a:t>
            </a:r>
          </a:p>
          <a:p>
            <a:pPr marL="342900" indent="-342900">
              <a:buClr>
                <a:schemeClr val="tx1"/>
              </a:buClr>
              <a:buFont typeface="+mj-lt"/>
              <a:buAutoNum type="arabicPeriod"/>
            </a:pPr>
            <a:r>
              <a:rPr lang="en-GB" sz="1600" dirty="0" smtClean="0">
                <a:solidFill>
                  <a:schemeClr val="tx1"/>
                </a:solidFill>
              </a:rPr>
              <a:t>Ketoconazole</a:t>
            </a:r>
          </a:p>
          <a:p>
            <a:pPr marL="342900" indent="-342900">
              <a:buClr>
                <a:schemeClr val="tx1"/>
              </a:buClr>
              <a:buFont typeface="+mj-lt"/>
              <a:buAutoNum type="arabicPeriod"/>
            </a:pPr>
            <a:r>
              <a:rPr lang="en-GB" sz="1600" dirty="0" smtClean="0">
                <a:solidFill>
                  <a:schemeClr val="tx1"/>
                </a:solidFill>
              </a:rPr>
              <a:t>Cabazitaxel</a:t>
            </a:r>
          </a:p>
          <a:p>
            <a:pPr marL="342900" indent="-342900">
              <a:buClr>
                <a:schemeClr val="tx1"/>
              </a:buClr>
              <a:buFont typeface="+mj-lt"/>
              <a:buAutoNum type="arabicPeriod"/>
            </a:pPr>
            <a:r>
              <a:rPr lang="en-GB" sz="1600" dirty="0" smtClean="0">
                <a:solidFill>
                  <a:schemeClr val="tx1"/>
                </a:solidFill>
              </a:rPr>
              <a:t>Repeat docetaxel</a:t>
            </a:r>
          </a:p>
          <a:p>
            <a:pPr marL="342900" indent="-342900">
              <a:buClr>
                <a:schemeClr val="tx1"/>
              </a:buClr>
              <a:buFont typeface="+mj-lt"/>
              <a:buAutoNum type="arabicPeriod"/>
            </a:pPr>
            <a:endParaRPr lang="en-GB" sz="1600" dirty="0" smtClean="0">
              <a:solidFill>
                <a:schemeClr val="tx1"/>
              </a:solidFill>
            </a:endParaRPr>
          </a:p>
          <a:p>
            <a:pPr marL="342900" indent="-342900">
              <a:buFont typeface="+mj-lt"/>
              <a:buAutoNum type="arabicPeriod"/>
            </a:pPr>
            <a:endParaRPr lang="en-GB" sz="1600" dirty="0" smtClean="0">
              <a:solidFill>
                <a:schemeClr val="tx1"/>
              </a:solidFill>
            </a:endParaRPr>
          </a:p>
          <a:p>
            <a:endParaRPr lang="en-GB" sz="1600" dirty="0">
              <a:solidFill>
                <a:schemeClr val="tx1"/>
              </a:solidFill>
            </a:endParaRPr>
          </a:p>
        </p:txBody>
      </p:sp>
      <p:sp>
        <p:nvSpPr>
          <p:cNvPr id="6" name="Pentagon 5"/>
          <p:cNvSpPr/>
          <p:nvPr/>
        </p:nvSpPr>
        <p:spPr>
          <a:xfrm>
            <a:off x="-43103" y="1020483"/>
            <a:ext cx="696685" cy="387508"/>
          </a:xfrm>
          <a:prstGeom prst="homePlate">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10800000" scaled="1"/>
            <a:tileRect/>
          </a:gradFill>
          <a:ln>
            <a:no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sz="1600" dirty="0"/>
          </a:p>
        </p:txBody>
      </p:sp>
      <p:sp>
        <p:nvSpPr>
          <p:cNvPr id="7" name="TextBox 6"/>
          <p:cNvSpPr txBox="1"/>
          <p:nvPr/>
        </p:nvSpPr>
        <p:spPr>
          <a:xfrm>
            <a:off x="-27384" y="1044960"/>
            <a:ext cx="673261" cy="338554"/>
          </a:xfrm>
          <a:prstGeom prst="rect">
            <a:avLst/>
          </a:prstGeom>
          <a:noFill/>
        </p:spPr>
        <p:txBody>
          <a:bodyPr wrap="none" rtlCol="0">
            <a:spAutoFit/>
          </a:bodyPr>
          <a:lstStyle/>
          <a:p>
            <a:r>
              <a:rPr lang="en-GB" sz="1600" spc="-38" dirty="0" smtClean="0">
                <a:solidFill>
                  <a:srgbClr val="A7381D"/>
                </a:solidFill>
                <a:ea typeface="+mj-ea"/>
                <a:cs typeface="+mj-cs"/>
              </a:rPr>
              <a:t>16/20</a:t>
            </a:r>
            <a:endParaRPr lang="en-GB" sz="1600" spc="-38" dirty="0">
              <a:solidFill>
                <a:srgbClr val="A7381D"/>
              </a:solidFill>
              <a:ea typeface="+mj-ea"/>
              <a:cs typeface="+mj-cs"/>
            </a:endParaRPr>
          </a:p>
        </p:txBody>
      </p:sp>
      <p:sp>
        <p:nvSpPr>
          <p:cNvPr id="4" name="TextBox 3"/>
          <p:cNvSpPr txBox="1"/>
          <p:nvPr/>
        </p:nvSpPr>
        <p:spPr>
          <a:xfrm>
            <a:off x="628244" y="4337824"/>
            <a:ext cx="4635131" cy="276999"/>
          </a:xfrm>
          <a:prstGeom prst="rect">
            <a:avLst/>
          </a:prstGeom>
          <a:noFill/>
        </p:spPr>
        <p:txBody>
          <a:bodyPr wrap="square" rtlCol="0">
            <a:spAutoFit/>
          </a:bodyPr>
          <a:lstStyle/>
          <a:p>
            <a:r>
              <a:rPr lang="en-GB" sz="1200" dirty="0" smtClean="0"/>
              <a:t>mCRPC, metastatic castration-resistant prostate cancer.</a:t>
            </a:r>
            <a:endParaRPr lang="en-GB" sz="1200" dirty="0"/>
          </a:p>
        </p:txBody>
      </p:sp>
      <p:sp>
        <p:nvSpPr>
          <p:cNvPr id="17" name="Rounded Rectangle 16"/>
          <p:cNvSpPr/>
          <p:nvPr/>
        </p:nvSpPr>
        <p:spPr>
          <a:xfrm>
            <a:off x="515856" y="3035300"/>
            <a:ext cx="2227344" cy="344774"/>
          </a:xfrm>
          <a:prstGeom prst="roundRect">
            <a:avLst/>
          </a:prstGeom>
          <a:solidFill>
            <a:srgbClr val="00B050"/>
          </a:solidFill>
          <a:ln w="6350">
            <a:solidFill>
              <a:srgbClr val="92D050"/>
            </a:solidFill>
          </a:ln>
          <a:effectLst>
            <a:outerShdw blurRad="50800" dist="38100" dir="5400000" algn="t" rotWithShape="0">
              <a:srgbClr val="003E1C">
                <a:alpha val="66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55448" tIns="0" rIns="0" bIns="0" rtlCol="0" anchor="ctr"/>
          <a:lstStyle/>
          <a:p>
            <a:pPr marL="342900" lvl="0" indent="-342900">
              <a:buFont typeface="+mj-lt"/>
              <a:buAutoNum type="arabicPeriod" startAt="3"/>
            </a:pPr>
            <a:r>
              <a:rPr lang="en-GB" sz="1600" dirty="0" err="1">
                <a:cs typeface="Times New Roman"/>
              </a:rPr>
              <a:t>Cabazitaxel</a:t>
            </a:r>
            <a:endParaRPr lang="en-GB" sz="1600" dirty="0">
              <a:cs typeface="Times New Roman"/>
            </a:endParaRPr>
          </a:p>
        </p:txBody>
      </p:sp>
      <p:pic>
        <p:nvPicPr>
          <p:cNvPr id="18" name="Picture 1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370825" y="3111329"/>
            <a:ext cx="213050" cy="213050"/>
          </a:xfrm>
          <a:prstGeom prst="rect">
            <a:avLst/>
          </a:prstGeom>
        </p:spPr>
      </p:pic>
      <p:sp>
        <p:nvSpPr>
          <p:cNvPr id="19" name="Rectangle 2"/>
          <p:cNvSpPr/>
          <p:nvPr/>
        </p:nvSpPr>
        <p:spPr>
          <a:xfrm>
            <a:off x="0" y="2977379"/>
            <a:ext cx="446554" cy="435115"/>
          </a:xfrm>
          <a:custGeom>
            <a:avLst/>
            <a:gdLst>
              <a:gd name="connsiteX0" fmla="*/ 0 w 70318"/>
              <a:gd name="connsiteY0" fmla="*/ 0 h 342305"/>
              <a:gd name="connsiteX1" fmla="*/ 70318 w 70318"/>
              <a:gd name="connsiteY1" fmla="*/ 0 h 342305"/>
              <a:gd name="connsiteX2" fmla="*/ 70318 w 70318"/>
              <a:gd name="connsiteY2" fmla="*/ 342305 h 342305"/>
              <a:gd name="connsiteX3" fmla="*/ 0 w 70318"/>
              <a:gd name="connsiteY3" fmla="*/ 342305 h 342305"/>
              <a:gd name="connsiteX4" fmla="*/ 0 w 70318"/>
              <a:gd name="connsiteY4" fmla="*/ 0 h 342305"/>
              <a:gd name="connsiteX0" fmla="*/ 0 w 203668"/>
              <a:gd name="connsiteY0" fmla="*/ 0 h 342305"/>
              <a:gd name="connsiteX1" fmla="*/ 203668 w 203668"/>
              <a:gd name="connsiteY1" fmla="*/ 0 h 342305"/>
              <a:gd name="connsiteX2" fmla="*/ 70318 w 203668"/>
              <a:gd name="connsiteY2" fmla="*/ 342305 h 342305"/>
              <a:gd name="connsiteX3" fmla="*/ 0 w 203668"/>
              <a:gd name="connsiteY3" fmla="*/ 342305 h 342305"/>
              <a:gd name="connsiteX4" fmla="*/ 0 w 203668"/>
              <a:gd name="connsiteY4" fmla="*/ 0 h 342305"/>
              <a:gd name="connsiteX0" fmla="*/ 114300 w 203668"/>
              <a:gd name="connsiteY0" fmla="*/ 4763 h 342305"/>
              <a:gd name="connsiteX1" fmla="*/ 203668 w 203668"/>
              <a:gd name="connsiteY1" fmla="*/ 0 h 342305"/>
              <a:gd name="connsiteX2" fmla="*/ 70318 w 203668"/>
              <a:gd name="connsiteY2" fmla="*/ 342305 h 342305"/>
              <a:gd name="connsiteX3" fmla="*/ 0 w 203668"/>
              <a:gd name="connsiteY3" fmla="*/ 342305 h 342305"/>
              <a:gd name="connsiteX4" fmla="*/ 114300 w 203668"/>
              <a:gd name="connsiteY4" fmla="*/ 4763 h 342305"/>
              <a:gd name="connsiteX0" fmla="*/ 147637 w 237005"/>
              <a:gd name="connsiteY0" fmla="*/ 4763 h 342305"/>
              <a:gd name="connsiteX1" fmla="*/ 237005 w 237005"/>
              <a:gd name="connsiteY1" fmla="*/ 0 h 342305"/>
              <a:gd name="connsiteX2" fmla="*/ 103655 w 237005"/>
              <a:gd name="connsiteY2" fmla="*/ 342305 h 342305"/>
              <a:gd name="connsiteX3" fmla="*/ 0 w 237005"/>
              <a:gd name="connsiteY3" fmla="*/ 342305 h 342305"/>
              <a:gd name="connsiteX4" fmla="*/ 147637 w 237005"/>
              <a:gd name="connsiteY4" fmla="*/ 4763 h 342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005" h="342305">
                <a:moveTo>
                  <a:pt x="147637" y="4763"/>
                </a:moveTo>
                <a:lnTo>
                  <a:pt x="237005" y="0"/>
                </a:lnTo>
                <a:lnTo>
                  <a:pt x="103655" y="342305"/>
                </a:lnTo>
                <a:lnTo>
                  <a:pt x="0" y="342305"/>
                </a:lnTo>
                <a:lnTo>
                  <a:pt x="147637" y="4763"/>
                </a:lnTo>
                <a:close/>
              </a:path>
            </a:pathLst>
          </a:custGeom>
          <a:gradFill>
            <a:gsLst>
              <a:gs pos="0">
                <a:schemeClr val="bg1">
                  <a:lumMod val="0"/>
                  <a:lumOff val="100000"/>
                  <a:alpha val="19000"/>
                </a:schemeClr>
              </a:gs>
              <a:gs pos="37000">
                <a:srgbClr val="FFFFFF"/>
              </a:gs>
              <a:gs pos="50000">
                <a:schemeClr val="bg1">
                  <a:lumMod val="0"/>
                  <a:lumOff val="100000"/>
                  <a:alpha val="92000"/>
                </a:schemeClr>
              </a:gs>
              <a:gs pos="100000">
                <a:schemeClr val="bg1">
                  <a:alpha val="0"/>
                </a:schemeClr>
              </a:gs>
            </a:gsLst>
            <a:lin ang="5400000" scaled="0"/>
          </a:gradFill>
          <a:ln>
            <a:noFill/>
          </a:ln>
          <a:effectLst>
            <a:glow>
              <a:schemeClr val="bg1">
                <a:alpha val="1000"/>
              </a:schemeClr>
            </a:glow>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439624" y="4651021"/>
            <a:ext cx="2027043" cy="1564389"/>
          </a:xfrm>
          <a:prstGeom prst="rect">
            <a:avLst/>
          </a:prstGeom>
          <a:effectLst>
            <a:softEdge rad="38100"/>
          </a:effectLst>
        </p:spPr>
      </p:pic>
    </p:spTree>
    <p:extLst>
      <p:ext uri="{BB962C8B-B14F-4D97-AF65-F5344CB8AC3E}">
        <p14:creationId xmlns:p14="http://schemas.microsoft.com/office/powerpoint/2010/main" val="425156290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18"/>
                                        </p:tgtEl>
                                        <p:attrNameLst>
                                          <p:attrName>style.visibility</p:attrName>
                                        </p:attrNameLst>
                                      </p:cBhvr>
                                      <p:to>
                                        <p:strVal val="visible"/>
                                      </p:to>
                                    </p:set>
                                    <p:anim calcmode="lin" valueType="num">
                                      <p:cBhvr>
                                        <p:cTn id="11" dur="500" fill="hold"/>
                                        <p:tgtEl>
                                          <p:spTgt spid="18"/>
                                        </p:tgtEl>
                                        <p:attrNameLst>
                                          <p:attrName>ppt_w</p:attrName>
                                        </p:attrNameLst>
                                      </p:cBhvr>
                                      <p:tavLst>
                                        <p:tav tm="0">
                                          <p:val>
                                            <p:fltVal val="0"/>
                                          </p:val>
                                        </p:tav>
                                        <p:tav tm="100000">
                                          <p:val>
                                            <p:strVal val="#ppt_w"/>
                                          </p:val>
                                        </p:tav>
                                      </p:tavLst>
                                    </p:anim>
                                    <p:anim calcmode="lin" valueType="num">
                                      <p:cBhvr>
                                        <p:cTn id="12" dur="500" fill="hold"/>
                                        <p:tgtEl>
                                          <p:spTgt spid="18"/>
                                        </p:tgtEl>
                                        <p:attrNameLst>
                                          <p:attrName>ppt_h</p:attrName>
                                        </p:attrNameLst>
                                      </p:cBhvr>
                                      <p:tavLst>
                                        <p:tav tm="0">
                                          <p:val>
                                            <p:fltVal val="0"/>
                                          </p:val>
                                        </p:tav>
                                        <p:tav tm="100000">
                                          <p:val>
                                            <p:strVal val="#ppt_h"/>
                                          </p:val>
                                        </p:tav>
                                      </p:tavLst>
                                    </p:anim>
                                    <p:animEffect transition="in" filter="fade">
                                      <p:cBhvr>
                                        <p:cTn id="13" dur="500"/>
                                        <p:tgtEl>
                                          <p:spTgt spid="18"/>
                                        </p:tgtEl>
                                      </p:cBhvr>
                                    </p:animEffect>
                                  </p:childTnLst>
                                </p:cTn>
                              </p:par>
                            </p:childTnLst>
                          </p:cTn>
                        </p:par>
                        <p:par>
                          <p:cTn id="14" fill="hold">
                            <p:stCondLst>
                              <p:cond delay="1000"/>
                            </p:stCondLst>
                            <p:childTnLst>
                              <p:par>
                                <p:cTn id="15" presetID="42" presetClass="path" presetSubtype="0" accel="50000" decel="50000" fill="hold" grpId="0" nodeType="afterEffect">
                                  <p:stCondLst>
                                    <p:cond delay="0"/>
                                  </p:stCondLst>
                                  <p:childTnLst>
                                    <p:animMotion origin="layout" path="M 4.44444E-6 -2.22222E-6 L 0.43958 0.00185 " pathEditMode="relative" rAng="0" ptsTypes="AA">
                                      <p:cBhvr>
                                        <p:cTn id="16" dur="1000" fill="hold"/>
                                        <p:tgtEl>
                                          <p:spTgt spid="19"/>
                                        </p:tgtEl>
                                        <p:attrNameLst>
                                          <p:attrName>ppt_x</p:attrName>
                                          <p:attrName>ppt_y</p:attrName>
                                        </p:attrNameLst>
                                      </p:cBhvr>
                                      <p:rCtr x="21979" y="9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9"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3000" b="1" dirty="0">
                <a:solidFill>
                  <a:schemeClr val="accent2">
                    <a:lumMod val="50000"/>
                  </a:schemeClr>
                </a:solidFill>
                <a:ea typeface="+mj-ea"/>
                <a:cs typeface="+mj-cs"/>
              </a:rPr>
              <a:t>Knowledge Check (13)</a:t>
            </a:r>
          </a:p>
        </p:txBody>
      </p:sp>
      <p:sp>
        <p:nvSpPr>
          <p:cNvPr id="3" name="Content Placeholder 2"/>
          <p:cNvSpPr>
            <a:spLocks noGrp="1"/>
          </p:cNvSpPr>
          <p:nvPr>
            <p:ph idx="1"/>
          </p:nvPr>
        </p:nvSpPr>
        <p:spPr>
          <a:xfrm>
            <a:off x="685800" y="1399435"/>
            <a:ext cx="8186712" cy="4882032"/>
          </a:xfrm>
        </p:spPr>
        <p:txBody>
          <a:bodyPr>
            <a:noAutofit/>
          </a:bodyPr>
          <a:lstStyle/>
          <a:p>
            <a:pPr marL="0" indent="0">
              <a:buNone/>
            </a:pPr>
            <a:r>
              <a:rPr lang="en-GB" sz="1600" dirty="0" smtClean="0">
                <a:solidFill>
                  <a:schemeClr val="tx1"/>
                </a:solidFill>
              </a:rPr>
              <a:t>Fill in the blanks:</a:t>
            </a:r>
          </a:p>
          <a:p>
            <a:pPr marL="0" indent="0">
              <a:lnSpc>
                <a:spcPct val="100000"/>
              </a:lnSpc>
              <a:buNone/>
            </a:pPr>
            <a:r>
              <a:rPr lang="en-GB" sz="1600" dirty="0" smtClean="0">
                <a:solidFill>
                  <a:schemeClr val="tx1"/>
                </a:solidFill>
              </a:rPr>
              <a:t>____________ is the gold standard for the treatment of metastatic prostate cancer according to the ___________ guidelines.</a:t>
            </a:r>
          </a:p>
          <a:p>
            <a:endParaRPr lang="en-GB" sz="1600" dirty="0" smtClean="0">
              <a:solidFill>
                <a:schemeClr val="tx1"/>
              </a:solidFill>
            </a:endParaRPr>
          </a:p>
          <a:p>
            <a:pPr marL="342900" indent="-342900">
              <a:buClr>
                <a:schemeClr val="tx1"/>
              </a:buClr>
              <a:buFont typeface="+mj-lt"/>
              <a:buAutoNum type="arabicPeriod"/>
            </a:pPr>
            <a:r>
              <a:rPr lang="en-GB" sz="1600" dirty="0" smtClean="0">
                <a:solidFill>
                  <a:schemeClr val="tx1"/>
                </a:solidFill>
              </a:rPr>
              <a:t>Radiotherapy and NCCN</a:t>
            </a:r>
            <a:endParaRPr lang="en-GB" sz="1600" dirty="0">
              <a:solidFill>
                <a:schemeClr val="tx1"/>
              </a:solidFill>
            </a:endParaRPr>
          </a:p>
          <a:p>
            <a:pPr marL="342900" indent="-342900">
              <a:buClr>
                <a:schemeClr val="tx1"/>
              </a:buClr>
              <a:buFont typeface="+mj-lt"/>
              <a:buAutoNum type="arabicPeriod"/>
            </a:pPr>
            <a:r>
              <a:rPr lang="en-GB" sz="1600" dirty="0" smtClean="0">
                <a:solidFill>
                  <a:schemeClr val="tx1"/>
                </a:solidFill>
              </a:rPr>
              <a:t>ADT </a:t>
            </a:r>
            <a:r>
              <a:rPr lang="en-GB" sz="1600" dirty="0">
                <a:solidFill>
                  <a:schemeClr val="tx1"/>
                </a:solidFill>
              </a:rPr>
              <a:t>and </a:t>
            </a:r>
            <a:r>
              <a:rPr lang="en-GB" sz="1600" dirty="0" smtClean="0">
                <a:solidFill>
                  <a:schemeClr val="tx1"/>
                </a:solidFill>
              </a:rPr>
              <a:t>EAU</a:t>
            </a:r>
            <a:endParaRPr lang="en-GB" sz="1600" dirty="0">
              <a:solidFill>
                <a:schemeClr val="tx1"/>
              </a:solidFill>
            </a:endParaRPr>
          </a:p>
          <a:p>
            <a:pPr marL="342900" indent="-342900">
              <a:buClr>
                <a:schemeClr val="tx1"/>
              </a:buClr>
              <a:buFont typeface="+mj-lt"/>
              <a:buAutoNum type="arabicPeriod"/>
            </a:pPr>
            <a:r>
              <a:rPr lang="en-GB" sz="1600" dirty="0" smtClean="0">
                <a:solidFill>
                  <a:schemeClr val="tx1"/>
                </a:solidFill>
              </a:rPr>
              <a:t>Radical prostatectomy and ESMO</a:t>
            </a:r>
          </a:p>
          <a:p>
            <a:pPr marL="342900" indent="-342900">
              <a:buClr>
                <a:schemeClr val="tx1"/>
              </a:buClr>
              <a:buFont typeface="+mj-lt"/>
              <a:buAutoNum type="arabicPeriod"/>
            </a:pPr>
            <a:r>
              <a:rPr lang="en-GB" sz="1600" dirty="0" smtClean="0">
                <a:solidFill>
                  <a:schemeClr val="tx1"/>
                </a:solidFill>
              </a:rPr>
              <a:t>ADT </a:t>
            </a:r>
            <a:r>
              <a:rPr lang="en-GB" sz="1600" dirty="0">
                <a:solidFill>
                  <a:schemeClr val="tx1"/>
                </a:solidFill>
              </a:rPr>
              <a:t>and </a:t>
            </a:r>
            <a:r>
              <a:rPr lang="en-GB" sz="1600" dirty="0" smtClean="0">
                <a:solidFill>
                  <a:schemeClr val="tx1"/>
                </a:solidFill>
              </a:rPr>
              <a:t>NCCN</a:t>
            </a:r>
            <a:endParaRPr lang="en-GB" sz="1600" dirty="0">
              <a:solidFill>
                <a:schemeClr val="tx1"/>
              </a:solidFill>
            </a:endParaRPr>
          </a:p>
          <a:p>
            <a:endParaRPr lang="en-GB" sz="1600" dirty="0">
              <a:solidFill>
                <a:schemeClr val="tx1"/>
              </a:solidFill>
            </a:endParaRPr>
          </a:p>
        </p:txBody>
      </p:sp>
      <p:sp>
        <p:nvSpPr>
          <p:cNvPr id="6" name="Pentagon 5"/>
          <p:cNvSpPr/>
          <p:nvPr/>
        </p:nvSpPr>
        <p:spPr>
          <a:xfrm>
            <a:off x="-43103" y="1020483"/>
            <a:ext cx="696685" cy="387508"/>
          </a:xfrm>
          <a:prstGeom prst="homePlate">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10800000" scaled="1"/>
            <a:tileRect/>
          </a:gradFill>
          <a:ln>
            <a:no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sz="1600" dirty="0"/>
          </a:p>
        </p:txBody>
      </p:sp>
      <p:sp>
        <p:nvSpPr>
          <p:cNvPr id="7" name="TextBox 6"/>
          <p:cNvSpPr txBox="1"/>
          <p:nvPr/>
        </p:nvSpPr>
        <p:spPr>
          <a:xfrm>
            <a:off x="-27384" y="1044960"/>
            <a:ext cx="673261" cy="338554"/>
          </a:xfrm>
          <a:prstGeom prst="rect">
            <a:avLst/>
          </a:prstGeom>
          <a:noFill/>
        </p:spPr>
        <p:txBody>
          <a:bodyPr wrap="none" rtlCol="0">
            <a:spAutoFit/>
          </a:bodyPr>
          <a:lstStyle/>
          <a:p>
            <a:r>
              <a:rPr lang="en-GB" sz="1600" spc="-38" dirty="0" smtClean="0">
                <a:solidFill>
                  <a:srgbClr val="A7381D"/>
                </a:solidFill>
                <a:ea typeface="+mj-ea"/>
                <a:cs typeface="+mj-cs"/>
              </a:rPr>
              <a:t>17/20</a:t>
            </a:r>
            <a:endParaRPr lang="en-GB" sz="1600" spc="-38" dirty="0">
              <a:solidFill>
                <a:srgbClr val="A7381D"/>
              </a:solidFill>
              <a:ea typeface="+mj-ea"/>
              <a:cs typeface="+mj-cs"/>
            </a:endParaRPr>
          </a:p>
        </p:txBody>
      </p:sp>
      <p:sp>
        <p:nvSpPr>
          <p:cNvPr id="4" name="TextBox 3"/>
          <p:cNvSpPr txBox="1"/>
          <p:nvPr/>
        </p:nvSpPr>
        <p:spPr>
          <a:xfrm>
            <a:off x="564572" y="4532161"/>
            <a:ext cx="5065295" cy="646331"/>
          </a:xfrm>
          <a:prstGeom prst="rect">
            <a:avLst/>
          </a:prstGeom>
          <a:noFill/>
        </p:spPr>
        <p:txBody>
          <a:bodyPr wrap="square" rtlCol="0">
            <a:spAutoFit/>
          </a:bodyPr>
          <a:lstStyle/>
          <a:p>
            <a:r>
              <a:rPr lang="en-GB" sz="1200" dirty="0" smtClean="0"/>
              <a:t>ADT, androgen deprivation therapy; EAU, European Association of Urology; ESMO, European Society for Medical Oncology; NCCN, National Comprehensive Cancer Network.</a:t>
            </a:r>
            <a:endParaRPr lang="en-GB" sz="1200" dirty="0"/>
          </a:p>
        </p:txBody>
      </p:sp>
      <p:pic>
        <p:nvPicPr>
          <p:cNvPr id="10" name="Picture 9"/>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772094" y="4135849"/>
            <a:ext cx="2694574" cy="2079562"/>
          </a:xfrm>
          <a:prstGeom prst="rect">
            <a:avLst/>
          </a:prstGeom>
          <a:effectLst>
            <a:softEdge rad="38100"/>
          </a:effectLst>
        </p:spPr>
      </p:pic>
      <p:sp>
        <p:nvSpPr>
          <p:cNvPr id="11" name="Rounded Rectangle 10"/>
          <p:cNvSpPr/>
          <p:nvPr/>
        </p:nvSpPr>
        <p:spPr>
          <a:xfrm>
            <a:off x="515856" y="3795415"/>
            <a:ext cx="3384956" cy="344774"/>
          </a:xfrm>
          <a:prstGeom prst="roundRect">
            <a:avLst/>
          </a:prstGeom>
          <a:solidFill>
            <a:srgbClr val="00B050"/>
          </a:solidFill>
          <a:ln w="6350">
            <a:solidFill>
              <a:srgbClr val="92D050"/>
            </a:solidFill>
          </a:ln>
          <a:effectLst>
            <a:outerShdw blurRad="50800" dist="38100" dir="5400000" algn="t" rotWithShape="0">
              <a:srgbClr val="003E1C">
                <a:alpha val="66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55448" tIns="0" rIns="0" bIns="0" rtlCol="0" anchor="ctr"/>
          <a:lstStyle/>
          <a:p>
            <a:pPr marL="342900" lvl="0" indent="-342900">
              <a:buFont typeface="+mj-lt"/>
              <a:buAutoNum type="arabicPeriod" startAt="4"/>
            </a:pPr>
            <a:r>
              <a:rPr lang="en-GB" sz="1600" dirty="0">
                <a:cs typeface="Times New Roman"/>
              </a:rPr>
              <a:t>ADT and </a:t>
            </a:r>
            <a:r>
              <a:rPr lang="en-GB" sz="1600" dirty="0" smtClean="0">
                <a:cs typeface="Times New Roman"/>
              </a:rPr>
              <a:t>NCCN</a:t>
            </a:r>
            <a:endParaRPr lang="en-GB" sz="1600" dirty="0">
              <a:cs typeface="Times New Roman"/>
            </a:endParaRPr>
          </a:p>
        </p:txBody>
      </p:sp>
      <p:pic>
        <p:nvPicPr>
          <p:cNvPr id="12" name="Picture 11"/>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575373" y="3861277"/>
            <a:ext cx="213050" cy="213050"/>
          </a:xfrm>
          <a:prstGeom prst="rect">
            <a:avLst/>
          </a:prstGeom>
        </p:spPr>
      </p:pic>
      <p:sp>
        <p:nvSpPr>
          <p:cNvPr id="13" name="Rectangle 2"/>
          <p:cNvSpPr/>
          <p:nvPr/>
        </p:nvSpPr>
        <p:spPr>
          <a:xfrm>
            <a:off x="0" y="3737494"/>
            <a:ext cx="446554" cy="435115"/>
          </a:xfrm>
          <a:custGeom>
            <a:avLst/>
            <a:gdLst>
              <a:gd name="connsiteX0" fmla="*/ 0 w 70318"/>
              <a:gd name="connsiteY0" fmla="*/ 0 h 342305"/>
              <a:gd name="connsiteX1" fmla="*/ 70318 w 70318"/>
              <a:gd name="connsiteY1" fmla="*/ 0 h 342305"/>
              <a:gd name="connsiteX2" fmla="*/ 70318 w 70318"/>
              <a:gd name="connsiteY2" fmla="*/ 342305 h 342305"/>
              <a:gd name="connsiteX3" fmla="*/ 0 w 70318"/>
              <a:gd name="connsiteY3" fmla="*/ 342305 h 342305"/>
              <a:gd name="connsiteX4" fmla="*/ 0 w 70318"/>
              <a:gd name="connsiteY4" fmla="*/ 0 h 342305"/>
              <a:gd name="connsiteX0" fmla="*/ 0 w 203668"/>
              <a:gd name="connsiteY0" fmla="*/ 0 h 342305"/>
              <a:gd name="connsiteX1" fmla="*/ 203668 w 203668"/>
              <a:gd name="connsiteY1" fmla="*/ 0 h 342305"/>
              <a:gd name="connsiteX2" fmla="*/ 70318 w 203668"/>
              <a:gd name="connsiteY2" fmla="*/ 342305 h 342305"/>
              <a:gd name="connsiteX3" fmla="*/ 0 w 203668"/>
              <a:gd name="connsiteY3" fmla="*/ 342305 h 342305"/>
              <a:gd name="connsiteX4" fmla="*/ 0 w 203668"/>
              <a:gd name="connsiteY4" fmla="*/ 0 h 342305"/>
              <a:gd name="connsiteX0" fmla="*/ 114300 w 203668"/>
              <a:gd name="connsiteY0" fmla="*/ 4763 h 342305"/>
              <a:gd name="connsiteX1" fmla="*/ 203668 w 203668"/>
              <a:gd name="connsiteY1" fmla="*/ 0 h 342305"/>
              <a:gd name="connsiteX2" fmla="*/ 70318 w 203668"/>
              <a:gd name="connsiteY2" fmla="*/ 342305 h 342305"/>
              <a:gd name="connsiteX3" fmla="*/ 0 w 203668"/>
              <a:gd name="connsiteY3" fmla="*/ 342305 h 342305"/>
              <a:gd name="connsiteX4" fmla="*/ 114300 w 203668"/>
              <a:gd name="connsiteY4" fmla="*/ 4763 h 342305"/>
              <a:gd name="connsiteX0" fmla="*/ 147637 w 237005"/>
              <a:gd name="connsiteY0" fmla="*/ 4763 h 342305"/>
              <a:gd name="connsiteX1" fmla="*/ 237005 w 237005"/>
              <a:gd name="connsiteY1" fmla="*/ 0 h 342305"/>
              <a:gd name="connsiteX2" fmla="*/ 103655 w 237005"/>
              <a:gd name="connsiteY2" fmla="*/ 342305 h 342305"/>
              <a:gd name="connsiteX3" fmla="*/ 0 w 237005"/>
              <a:gd name="connsiteY3" fmla="*/ 342305 h 342305"/>
              <a:gd name="connsiteX4" fmla="*/ 147637 w 237005"/>
              <a:gd name="connsiteY4" fmla="*/ 4763 h 342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005" h="342305">
                <a:moveTo>
                  <a:pt x="147637" y="4763"/>
                </a:moveTo>
                <a:lnTo>
                  <a:pt x="237005" y="0"/>
                </a:lnTo>
                <a:lnTo>
                  <a:pt x="103655" y="342305"/>
                </a:lnTo>
                <a:lnTo>
                  <a:pt x="0" y="342305"/>
                </a:lnTo>
                <a:lnTo>
                  <a:pt x="147637" y="4763"/>
                </a:lnTo>
                <a:close/>
              </a:path>
            </a:pathLst>
          </a:custGeom>
          <a:gradFill>
            <a:gsLst>
              <a:gs pos="0">
                <a:schemeClr val="bg1">
                  <a:lumMod val="0"/>
                  <a:lumOff val="100000"/>
                  <a:alpha val="19000"/>
                </a:schemeClr>
              </a:gs>
              <a:gs pos="37000">
                <a:srgbClr val="FFFFFF"/>
              </a:gs>
              <a:gs pos="50000">
                <a:schemeClr val="bg1">
                  <a:lumMod val="0"/>
                  <a:lumOff val="100000"/>
                  <a:alpha val="92000"/>
                </a:schemeClr>
              </a:gs>
              <a:gs pos="100000">
                <a:schemeClr val="bg1">
                  <a:alpha val="0"/>
                </a:schemeClr>
              </a:gs>
            </a:gsLst>
            <a:lin ang="5400000" scaled="0"/>
          </a:gradFill>
          <a:ln>
            <a:noFill/>
          </a:ln>
          <a:effectLst>
            <a:glow>
              <a:schemeClr val="bg1">
                <a:alpha val="1000"/>
              </a:schemeClr>
            </a:glow>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0710423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p:cTn id="11" dur="500" fill="hold"/>
                                        <p:tgtEl>
                                          <p:spTgt spid="12"/>
                                        </p:tgtEl>
                                        <p:attrNameLst>
                                          <p:attrName>ppt_w</p:attrName>
                                        </p:attrNameLst>
                                      </p:cBhvr>
                                      <p:tavLst>
                                        <p:tav tm="0">
                                          <p:val>
                                            <p:fltVal val="0"/>
                                          </p:val>
                                        </p:tav>
                                        <p:tav tm="100000">
                                          <p:val>
                                            <p:strVal val="#ppt_w"/>
                                          </p:val>
                                        </p:tav>
                                      </p:tavLst>
                                    </p:anim>
                                    <p:anim calcmode="lin" valueType="num">
                                      <p:cBhvr>
                                        <p:cTn id="12" dur="500" fill="hold"/>
                                        <p:tgtEl>
                                          <p:spTgt spid="12"/>
                                        </p:tgtEl>
                                        <p:attrNameLst>
                                          <p:attrName>ppt_h</p:attrName>
                                        </p:attrNameLst>
                                      </p:cBhvr>
                                      <p:tavLst>
                                        <p:tav tm="0">
                                          <p:val>
                                            <p:fltVal val="0"/>
                                          </p:val>
                                        </p:tav>
                                        <p:tav tm="100000">
                                          <p:val>
                                            <p:strVal val="#ppt_h"/>
                                          </p:val>
                                        </p:tav>
                                      </p:tavLst>
                                    </p:anim>
                                    <p:animEffect transition="in" filter="fade">
                                      <p:cBhvr>
                                        <p:cTn id="13" dur="500"/>
                                        <p:tgtEl>
                                          <p:spTgt spid="12"/>
                                        </p:tgtEl>
                                      </p:cBhvr>
                                    </p:animEffect>
                                  </p:childTnLst>
                                </p:cTn>
                              </p:par>
                            </p:childTnLst>
                          </p:cTn>
                        </p:par>
                        <p:par>
                          <p:cTn id="14" fill="hold">
                            <p:stCondLst>
                              <p:cond delay="1000"/>
                            </p:stCondLst>
                            <p:childTnLst>
                              <p:par>
                                <p:cTn id="15" presetID="42" presetClass="path" presetSubtype="0" accel="50000" decel="50000" fill="hold" grpId="0" nodeType="afterEffect">
                                  <p:stCondLst>
                                    <p:cond delay="0"/>
                                  </p:stCondLst>
                                  <p:childTnLst>
                                    <p:animMotion origin="layout" path="M 4.44444E-6 -3.7037E-7 L 0.43958 0.00185 " pathEditMode="relative" rAng="0" ptsTypes="AA">
                                      <p:cBhvr>
                                        <p:cTn id="16" dur="1000" fill="hold"/>
                                        <p:tgtEl>
                                          <p:spTgt spid="13"/>
                                        </p:tgtEl>
                                        <p:attrNameLst>
                                          <p:attrName>ppt_x</p:attrName>
                                          <p:attrName>ppt_y</p:attrName>
                                        </p:attrNameLst>
                                      </p:cBhvr>
                                      <p:rCtr x="21979" y="9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3"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p:cNvSpPr/>
          <p:nvPr/>
        </p:nvSpPr>
        <p:spPr>
          <a:xfrm>
            <a:off x="-43103" y="1741713"/>
            <a:ext cx="6293778" cy="272142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normAutofit/>
          </a:bodyPr>
          <a:lstStyle/>
          <a:p>
            <a:r>
              <a:rPr lang="en-GB" sz="3000" b="1" dirty="0">
                <a:solidFill>
                  <a:schemeClr val="accent2">
                    <a:lumMod val="50000"/>
                  </a:schemeClr>
                </a:solidFill>
                <a:ea typeface="+mj-ea"/>
                <a:cs typeface="+mj-cs"/>
              </a:rPr>
              <a:t>Knowledge Check (14)</a:t>
            </a:r>
          </a:p>
        </p:txBody>
      </p:sp>
      <p:sp>
        <p:nvSpPr>
          <p:cNvPr id="6" name="Pentagon 5"/>
          <p:cNvSpPr/>
          <p:nvPr/>
        </p:nvSpPr>
        <p:spPr>
          <a:xfrm>
            <a:off x="-43103" y="1020483"/>
            <a:ext cx="696685" cy="387508"/>
          </a:xfrm>
          <a:prstGeom prst="homePlate">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10800000" scaled="1"/>
            <a:tileRect/>
          </a:gradFill>
          <a:ln>
            <a:no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sz="1600" dirty="0"/>
          </a:p>
        </p:txBody>
      </p:sp>
      <p:sp>
        <p:nvSpPr>
          <p:cNvPr id="7" name="TextBox 6"/>
          <p:cNvSpPr txBox="1"/>
          <p:nvPr/>
        </p:nvSpPr>
        <p:spPr>
          <a:xfrm>
            <a:off x="-27384" y="1044960"/>
            <a:ext cx="673261" cy="338554"/>
          </a:xfrm>
          <a:prstGeom prst="rect">
            <a:avLst/>
          </a:prstGeom>
          <a:noFill/>
        </p:spPr>
        <p:txBody>
          <a:bodyPr wrap="none" rtlCol="0">
            <a:spAutoFit/>
          </a:bodyPr>
          <a:lstStyle/>
          <a:p>
            <a:r>
              <a:rPr lang="en-GB" sz="1600" spc="-38" dirty="0" smtClean="0">
                <a:solidFill>
                  <a:srgbClr val="A7381D"/>
                </a:solidFill>
                <a:ea typeface="+mj-ea"/>
                <a:cs typeface="+mj-cs"/>
              </a:rPr>
              <a:t>18/20</a:t>
            </a:r>
            <a:endParaRPr lang="en-GB" sz="1600" spc="-38" dirty="0">
              <a:solidFill>
                <a:srgbClr val="A7381D"/>
              </a:solidFill>
              <a:ea typeface="+mj-ea"/>
              <a:cs typeface="+mj-cs"/>
            </a:endParaRPr>
          </a:p>
        </p:txBody>
      </p:sp>
      <p:sp>
        <p:nvSpPr>
          <p:cNvPr id="4" name="Rectangle 3"/>
          <p:cNvSpPr/>
          <p:nvPr/>
        </p:nvSpPr>
        <p:spPr>
          <a:xfrm>
            <a:off x="558800" y="4794242"/>
            <a:ext cx="4572000" cy="646331"/>
          </a:xfrm>
          <a:prstGeom prst="rect">
            <a:avLst/>
          </a:prstGeom>
        </p:spPr>
        <p:txBody>
          <a:bodyPr>
            <a:spAutoFit/>
          </a:bodyPr>
          <a:lstStyle/>
          <a:p>
            <a:r>
              <a:rPr lang="en-GB" sz="1200" dirty="0" smtClean="0"/>
              <a:t>CRPC, castration-resistant prostate cancer; EAU, European Association of Urology; ESMO, European Society for Medical Oncology; NCCN, National Comprehensive Cancer Network.</a:t>
            </a:r>
            <a:endParaRPr lang="en-GB" sz="1200" dirty="0"/>
          </a:p>
        </p:txBody>
      </p:sp>
      <p:sp>
        <p:nvSpPr>
          <p:cNvPr id="14" name="Rounded Rectangle 13"/>
          <p:cNvSpPr/>
          <p:nvPr/>
        </p:nvSpPr>
        <p:spPr>
          <a:xfrm>
            <a:off x="7021207" y="2301143"/>
            <a:ext cx="1046468" cy="237582"/>
          </a:xfrm>
          <a:prstGeom prst="roundRect">
            <a:avLst/>
          </a:prstGeom>
          <a:solidFill>
            <a:srgbClr val="00B050"/>
          </a:solidFill>
          <a:ln w="6350">
            <a:solidFill>
              <a:srgbClr val="92D050"/>
            </a:solidFill>
          </a:ln>
          <a:effectLst>
            <a:outerShdw blurRad="50800" dist="38100" dir="5400000" algn="t" rotWithShape="0">
              <a:srgbClr val="003E1C">
                <a:alpha val="66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46304" tIns="0" rIns="0" bIns="0" rtlCol="0" anchor="ctr"/>
          <a:lstStyle/>
          <a:p>
            <a:pPr lvl="0">
              <a:defRPr/>
            </a:pPr>
            <a:r>
              <a:rPr lang="en-GB" sz="1600" dirty="0" smtClean="0">
                <a:solidFill>
                  <a:schemeClr val="bg1"/>
                </a:solidFill>
              </a:rPr>
              <a:t>TRUE</a:t>
            </a:r>
            <a:endParaRPr lang="en-GB" sz="1600" dirty="0">
              <a:solidFill>
                <a:schemeClr val="bg1"/>
              </a:solidFill>
            </a:endParaRPr>
          </a:p>
        </p:txBody>
      </p:sp>
      <p:pic>
        <p:nvPicPr>
          <p:cNvPr id="15" name="Picture 1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765791" y="1817052"/>
            <a:ext cx="135732" cy="135732"/>
          </a:xfrm>
          <a:prstGeom prst="rect">
            <a:avLst/>
          </a:prstGeom>
        </p:spPr>
      </p:pic>
      <p:pic>
        <p:nvPicPr>
          <p:cNvPr id="16" name="Picture 1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765791" y="2106027"/>
            <a:ext cx="135732" cy="135732"/>
          </a:xfrm>
          <a:prstGeom prst="rect">
            <a:avLst/>
          </a:prstGeom>
        </p:spPr>
      </p:pic>
      <p:sp>
        <p:nvSpPr>
          <p:cNvPr id="17" name="Rounded Rectangle 16"/>
          <p:cNvSpPr/>
          <p:nvPr/>
        </p:nvSpPr>
        <p:spPr>
          <a:xfrm>
            <a:off x="7021207" y="1723802"/>
            <a:ext cx="1046468" cy="237582"/>
          </a:xfrm>
          <a:prstGeom prst="roundRect">
            <a:avLst/>
          </a:prstGeom>
          <a:solidFill>
            <a:srgbClr val="A7381D"/>
          </a:solidFill>
          <a:ln w="6350">
            <a:solidFill>
              <a:srgbClr val="FF0000"/>
            </a:solidFill>
          </a:ln>
          <a:effectLst>
            <a:outerShdw blurRad="50800" dist="38100" dir="5400000" algn="t" rotWithShape="0">
              <a:srgbClr val="003E1C">
                <a:alpha val="66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46304" tIns="0" rIns="0" bIns="0" rtlCol="0" anchor="ctr"/>
          <a:lstStyle/>
          <a:p>
            <a:pPr lvl="0">
              <a:defRPr/>
            </a:pPr>
            <a:r>
              <a:rPr lang="en-GB" sz="1600" dirty="0" smtClean="0">
                <a:solidFill>
                  <a:schemeClr val="bg1"/>
                </a:solidFill>
              </a:rPr>
              <a:t>FALSE</a:t>
            </a:r>
            <a:endParaRPr lang="en-GB" sz="1600" dirty="0">
              <a:solidFill>
                <a:schemeClr val="bg1"/>
              </a:solidFill>
            </a:endParaRPr>
          </a:p>
        </p:txBody>
      </p:sp>
      <p:pic>
        <p:nvPicPr>
          <p:cNvPr id="18" name="Picture 17"/>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879537" y="1776048"/>
            <a:ext cx="133091" cy="133091"/>
          </a:xfrm>
          <a:prstGeom prst="rect">
            <a:avLst/>
          </a:prstGeom>
        </p:spPr>
      </p:pic>
      <p:pic>
        <p:nvPicPr>
          <p:cNvPr id="22" name="Picture 2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894045" y="2360993"/>
            <a:ext cx="135732" cy="135732"/>
          </a:xfrm>
          <a:prstGeom prst="rect">
            <a:avLst/>
          </a:prstGeom>
        </p:spPr>
      </p:pic>
      <p:sp>
        <p:nvSpPr>
          <p:cNvPr id="24" name="Rounded Rectangle 23"/>
          <p:cNvSpPr/>
          <p:nvPr/>
        </p:nvSpPr>
        <p:spPr>
          <a:xfrm>
            <a:off x="7021207" y="3100070"/>
            <a:ext cx="1046468" cy="237582"/>
          </a:xfrm>
          <a:prstGeom prst="roundRect">
            <a:avLst/>
          </a:prstGeom>
          <a:solidFill>
            <a:srgbClr val="00B050"/>
          </a:solidFill>
          <a:ln w="6350">
            <a:solidFill>
              <a:srgbClr val="92D050"/>
            </a:solidFill>
          </a:ln>
          <a:effectLst>
            <a:outerShdw blurRad="50800" dist="38100" dir="5400000" algn="t" rotWithShape="0">
              <a:srgbClr val="003E1C">
                <a:alpha val="66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46304" tIns="0" rIns="0" bIns="0" rtlCol="0" anchor="ctr"/>
          <a:lstStyle/>
          <a:p>
            <a:pPr lvl="0">
              <a:defRPr/>
            </a:pPr>
            <a:r>
              <a:rPr lang="en-GB" sz="1600" dirty="0" smtClean="0">
                <a:solidFill>
                  <a:schemeClr val="bg1"/>
                </a:solidFill>
              </a:rPr>
              <a:t>TRUE</a:t>
            </a:r>
            <a:endParaRPr lang="en-GB" sz="1600" dirty="0">
              <a:solidFill>
                <a:schemeClr val="bg1"/>
              </a:solidFill>
            </a:endParaRPr>
          </a:p>
        </p:txBody>
      </p:sp>
      <p:pic>
        <p:nvPicPr>
          <p:cNvPr id="25" name="Picture 2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894045" y="3159920"/>
            <a:ext cx="135732" cy="135732"/>
          </a:xfrm>
          <a:prstGeom prst="rect">
            <a:avLst/>
          </a:prstGeom>
        </p:spPr>
      </p:pic>
      <p:pic>
        <p:nvPicPr>
          <p:cNvPr id="26" name="Picture 2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765791" y="4110445"/>
            <a:ext cx="135732" cy="135732"/>
          </a:xfrm>
          <a:prstGeom prst="rect">
            <a:avLst/>
          </a:prstGeom>
        </p:spPr>
      </p:pic>
      <p:sp>
        <p:nvSpPr>
          <p:cNvPr id="27" name="Rounded Rectangle 26"/>
          <p:cNvSpPr/>
          <p:nvPr/>
        </p:nvSpPr>
        <p:spPr>
          <a:xfrm>
            <a:off x="7021207" y="3910515"/>
            <a:ext cx="1046468" cy="237582"/>
          </a:xfrm>
          <a:prstGeom prst="roundRect">
            <a:avLst/>
          </a:prstGeom>
          <a:solidFill>
            <a:srgbClr val="A7381D"/>
          </a:solidFill>
          <a:ln w="6350">
            <a:solidFill>
              <a:srgbClr val="FF0000"/>
            </a:solidFill>
          </a:ln>
          <a:effectLst>
            <a:outerShdw blurRad="50800" dist="38100" dir="5400000" algn="t" rotWithShape="0">
              <a:srgbClr val="003E1C">
                <a:alpha val="66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46304" tIns="0" rIns="0" bIns="0" rtlCol="0" anchor="ctr"/>
          <a:lstStyle/>
          <a:p>
            <a:pPr lvl="0">
              <a:defRPr/>
            </a:pPr>
            <a:r>
              <a:rPr lang="en-GB" sz="1600" dirty="0" smtClean="0">
                <a:solidFill>
                  <a:schemeClr val="bg1"/>
                </a:solidFill>
              </a:rPr>
              <a:t>FALSE</a:t>
            </a:r>
            <a:endParaRPr lang="en-GB" sz="1600" dirty="0">
              <a:solidFill>
                <a:schemeClr val="bg1"/>
              </a:solidFill>
            </a:endParaRPr>
          </a:p>
        </p:txBody>
      </p:sp>
      <p:pic>
        <p:nvPicPr>
          <p:cNvPr id="28" name="Picture 27"/>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879537" y="3962761"/>
            <a:ext cx="133091" cy="133091"/>
          </a:xfrm>
          <a:prstGeom prst="rect">
            <a:avLst/>
          </a:prstGeom>
        </p:spPr>
      </p:pic>
      <p:pic>
        <p:nvPicPr>
          <p:cNvPr id="21" name="Picture 20"/>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439624" y="4651021"/>
            <a:ext cx="2027043" cy="1564389"/>
          </a:xfrm>
          <a:prstGeom prst="rect">
            <a:avLst/>
          </a:prstGeom>
          <a:effectLst>
            <a:softEdge rad="38100"/>
          </a:effectLst>
        </p:spPr>
      </p:pic>
      <p:sp>
        <p:nvSpPr>
          <p:cNvPr id="5" name="Rectangle 4"/>
          <p:cNvSpPr/>
          <p:nvPr/>
        </p:nvSpPr>
        <p:spPr>
          <a:xfrm>
            <a:off x="-27384" y="1592599"/>
            <a:ext cx="6186884" cy="31143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695426" y="1328833"/>
            <a:ext cx="5555249" cy="4057470"/>
          </a:xfrm>
        </p:spPr>
        <p:txBody>
          <a:bodyPr>
            <a:noAutofit/>
          </a:bodyPr>
          <a:lstStyle/>
          <a:p>
            <a:pPr marL="0" indent="0">
              <a:buNone/>
            </a:pPr>
            <a:r>
              <a:rPr lang="en-GB" sz="1600" dirty="0" smtClean="0">
                <a:solidFill>
                  <a:schemeClr val="tx1"/>
                </a:solidFill>
              </a:rPr>
              <a:t>State whether the following statements are true or false.</a:t>
            </a:r>
          </a:p>
          <a:p>
            <a:pPr marL="365760" indent="-365760">
              <a:buClr>
                <a:schemeClr val="tx1"/>
              </a:buClr>
              <a:buFont typeface="+mj-lt"/>
              <a:buAutoNum type="arabicPeriod"/>
            </a:pPr>
            <a:r>
              <a:rPr lang="en-GB" sz="1600" dirty="0" smtClean="0">
                <a:solidFill>
                  <a:schemeClr val="tx1"/>
                </a:solidFill>
              </a:rPr>
              <a:t>The EAU guidelines recommend the use of minimally invasive energy-ablative therapies in senior adults.</a:t>
            </a:r>
          </a:p>
          <a:p>
            <a:pPr marL="365760" indent="-365760">
              <a:buClr>
                <a:schemeClr val="tx1"/>
              </a:buClr>
              <a:buFont typeface="+mj-lt"/>
              <a:buAutoNum type="arabicPeriod"/>
            </a:pPr>
            <a:r>
              <a:rPr lang="en-GB" sz="1600" dirty="0" smtClean="0">
                <a:solidFill>
                  <a:schemeClr val="tx1"/>
                </a:solidFill>
              </a:rPr>
              <a:t>The NCCN guidelines recommend treatment with abiraterone, enzalutamide, cabazitaxel and radium-223 after docetaxel, in patients with no visceral metastases.</a:t>
            </a:r>
          </a:p>
          <a:p>
            <a:pPr marL="365760" indent="-365760">
              <a:buClr>
                <a:schemeClr val="tx1"/>
              </a:buClr>
              <a:buFont typeface="+mj-lt"/>
              <a:buAutoNum type="arabicPeriod"/>
            </a:pPr>
            <a:r>
              <a:rPr lang="en-GB" sz="1600" dirty="0" smtClean="0">
                <a:solidFill>
                  <a:schemeClr val="tx1"/>
                </a:solidFill>
              </a:rPr>
              <a:t>The EAU guidelines recommend calcium and vitamin D supplements along with bisphosphonates and denosumab.</a:t>
            </a:r>
          </a:p>
          <a:p>
            <a:pPr marL="365760" indent="-365760">
              <a:buClr>
                <a:schemeClr val="tx1"/>
              </a:buClr>
              <a:buFont typeface="+mj-lt"/>
              <a:buAutoNum type="arabicPeriod"/>
            </a:pPr>
            <a:r>
              <a:rPr lang="en-GB" sz="1600" dirty="0" smtClean="0">
                <a:solidFill>
                  <a:schemeClr val="tx1"/>
                </a:solidFill>
              </a:rPr>
              <a:t>The ESMO guidelines recommend treatment with sipuleucel-T as an option for chemotherapy-naïve symptomatic patients with CRPC.</a:t>
            </a:r>
            <a:endParaRPr lang="en-GB" sz="1600" dirty="0">
              <a:solidFill>
                <a:schemeClr val="tx1"/>
              </a:solidFill>
            </a:endParaRPr>
          </a:p>
        </p:txBody>
      </p:sp>
    </p:spTree>
    <p:extLst>
      <p:ext uri="{BB962C8B-B14F-4D97-AF65-F5344CB8AC3E}">
        <p14:creationId xmlns:p14="http://schemas.microsoft.com/office/powerpoint/2010/main" val="3373226806"/>
      </p:ext>
    </p:extLst>
  </p:cSld>
  <p:clrMapOvr>
    <a:masterClrMapping/>
  </p:clrMapOvr>
  <p:transition spd="slow">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14:presetBounceEnd="60000">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14:bounceEnd="60000">
                                          <p:cBhvr additive="base">
                                            <p:cTn id="7" dur="500" fill="hold"/>
                                            <p:tgtEl>
                                              <p:spTgt spid="17"/>
                                            </p:tgtEl>
                                            <p:attrNameLst>
                                              <p:attrName>ppt_x</p:attrName>
                                            </p:attrNameLst>
                                          </p:cBhvr>
                                          <p:tavLst>
                                            <p:tav tm="0">
                                              <p:val>
                                                <p:strVal val="0-#ppt_w/2"/>
                                              </p:val>
                                            </p:tav>
                                            <p:tav tm="100000">
                                              <p:val>
                                                <p:strVal val="#ppt_x"/>
                                              </p:val>
                                            </p:tav>
                                          </p:tavLst>
                                        </p:anim>
                                        <p:anim calcmode="lin" valueType="num" p14:bounceEnd="60000">
                                          <p:cBhvr additive="base">
                                            <p:cTn id="8" dur="500" fill="hold"/>
                                            <p:tgtEl>
                                              <p:spTgt spid="17"/>
                                            </p:tgtEl>
                                            <p:attrNameLst>
                                              <p:attrName>ppt_y</p:attrName>
                                            </p:attrNameLst>
                                          </p:cBhvr>
                                          <p:tavLst>
                                            <p:tav tm="0">
                                              <p:val>
                                                <p:strVal val="#ppt_y"/>
                                              </p:val>
                                            </p:tav>
                                            <p:tav tm="100000">
                                              <p:val>
                                                <p:strVal val="#ppt_y"/>
                                              </p:val>
                                            </p:tav>
                                          </p:tavLst>
                                        </p:anim>
                                      </p:childTnLst>
                                    </p:cTn>
                                  </p:par>
                                  <p:par>
                                    <p:cTn id="9" presetID="10" presetClass="entr" presetSubtype="0" fill="hold" nodeType="withEffect">
                                      <p:stCondLst>
                                        <p:cond delay="500"/>
                                      </p:stCondLst>
                                      <p:childTnLst>
                                        <p:set>
                                          <p:cBhvr>
                                            <p:cTn id="10" dur="1" fill="hold">
                                              <p:stCondLst>
                                                <p:cond delay="0"/>
                                              </p:stCondLst>
                                            </p:cTn>
                                            <p:tgtEl>
                                              <p:spTgt spid="18"/>
                                            </p:tgtEl>
                                            <p:attrNameLst>
                                              <p:attrName>style.visibility</p:attrName>
                                            </p:attrNameLst>
                                          </p:cBhvr>
                                          <p:to>
                                            <p:strVal val="visible"/>
                                          </p:to>
                                        </p:set>
                                        <p:animEffect transition="in" filter="fade">
                                          <p:cBhvr>
                                            <p:cTn id="11" dur="500"/>
                                            <p:tgtEl>
                                              <p:spTgt spid="18"/>
                                            </p:tgtEl>
                                          </p:cBhvr>
                                        </p:animEffect>
                                      </p:childTnLst>
                                    </p:cTn>
                                  </p:par>
                                </p:childTnLst>
                              </p:cTn>
                            </p:par>
                            <p:par>
                              <p:cTn id="12" fill="hold">
                                <p:stCondLst>
                                  <p:cond delay="1000"/>
                                </p:stCondLst>
                                <p:childTnLst>
                                  <p:par>
                                    <p:cTn id="13" presetID="53" presetClass="entr" presetSubtype="16" fill="hold" nodeType="afterEffect">
                                      <p:stCondLst>
                                        <p:cond delay="0"/>
                                      </p:stCondLst>
                                      <p:childTnLst>
                                        <p:set>
                                          <p:cBhvr>
                                            <p:cTn id="14" dur="1" fill="hold">
                                              <p:stCondLst>
                                                <p:cond delay="0"/>
                                              </p:stCondLst>
                                            </p:cTn>
                                            <p:tgtEl>
                                              <p:spTgt spid="16"/>
                                            </p:tgtEl>
                                            <p:attrNameLst>
                                              <p:attrName>style.visibility</p:attrName>
                                            </p:attrNameLst>
                                          </p:cBhvr>
                                          <p:to>
                                            <p:strVal val="visible"/>
                                          </p:to>
                                        </p:set>
                                        <p:anim calcmode="lin" valueType="num">
                                          <p:cBhvr>
                                            <p:cTn id="15" dur="500" fill="hold"/>
                                            <p:tgtEl>
                                              <p:spTgt spid="16"/>
                                            </p:tgtEl>
                                            <p:attrNameLst>
                                              <p:attrName>ppt_w</p:attrName>
                                            </p:attrNameLst>
                                          </p:cBhvr>
                                          <p:tavLst>
                                            <p:tav tm="0">
                                              <p:val>
                                                <p:fltVal val="0"/>
                                              </p:val>
                                            </p:tav>
                                            <p:tav tm="100000">
                                              <p:val>
                                                <p:strVal val="#ppt_w"/>
                                              </p:val>
                                            </p:tav>
                                          </p:tavLst>
                                        </p:anim>
                                        <p:anim calcmode="lin" valueType="num">
                                          <p:cBhvr>
                                            <p:cTn id="16" dur="500" fill="hold"/>
                                            <p:tgtEl>
                                              <p:spTgt spid="16"/>
                                            </p:tgtEl>
                                            <p:attrNameLst>
                                              <p:attrName>ppt_h</p:attrName>
                                            </p:attrNameLst>
                                          </p:cBhvr>
                                          <p:tavLst>
                                            <p:tav tm="0">
                                              <p:val>
                                                <p:fltVal val="0"/>
                                              </p:val>
                                            </p:tav>
                                            <p:tav tm="100000">
                                              <p:val>
                                                <p:strVal val="#ppt_h"/>
                                              </p:val>
                                            </p:tav>
                                          </p:tavLst>
                                        </p:anim>
                                        <p:animEffect transition="in" filter="fade">
                                          <p:cBhvr>
                                            <p:cTn id="17" dur="500"/>
                                            <p:tgtEl>
                                              <p:spTgt spid="16"/>
                                            </p:tgtEl>
                                          </p:cBhvr>
                                        </p:animEffect>
                                      </p:childTnLst>
                                    </p:cTn>
                                  </p:par>
                                </p:childTnLst>
                              </p:cTn>
                            </p:par>
                            <p:par>
                              <p:cTn id="18" fill="hold">
                                <p:stCondLst>
                                  <p:cond delay="1500"/>
                                </p:stCondLst>
                                <p:childTnLst>
                                  <p:par>
                                    <p:cTn id="19" presetID="2" presetClass="entr" presetSubtype="8" fill="hold" grpId="0" nodeType="afterEffect" p14:presetBounceEnd="60000">
                                      <p:stCondLst>
                                        <p:cond delay="0"/>
                                      </p:stCondLst>
                                      <p:childTnLst>
                                        <p:set>
                                          <p:cBhvr>
                                            <p:cTn id="20" dur="1" fill="hold">
                                              <p:stCondLst>
                                                <p:cond delay="0"/>
                                              </p:stCondLst>
                                            </p:cTn>
                                            <p:tgtEl>
                                              <p:spTgt spid="14"/>
                                            </p:tgtEl>
                                            <p:attrNameLst>
                                              <p:attrName>style.visibility</p:attrName>
                                            </p:attrNameLst>
                                          </p:cBhvr>
                                          <p:to>
                                            <p:strVal val="visible"/>
                                          </p:to>
                                        </p:set>
                                        <p:anim calcmode="lin" valueType="num" p14:bounceEnd="60000">
                                          <p:cBhvr additive="base">
                                            <p:cTn id="21" dur="500" fill="hold"/>
                                            <p:tgtEl>
                                              <p:spTgt spid="14"/>
                                            </p:tgtEl>
                                            <p:attrNameLst>
                                              <p:attrName>ppt_x</p:attrName>
                                            </p:attrNameLst>
                                          </p:cBhvr>
                                          <p:tavLst>
                                            <p:tav tm="0">
                                              <p:val>
                                                <p:strVal val="0-#ppt_w/2"/>
                                              </p:val>
                                            </p:tav>
                                            <p:tav tm="100000">
                                              <p:val>
                                                <p:strVal val="#ppt_x"/>
                                              </p:val>
                                            </p:tav>
                                          </p:tavLst>
                                        </p:anim>
                                        <p:anim calcmode="lin" valueType="num" p14:bounceEnd="60000">
                                          <p:cBhvr additive="base">
                                            <p:cTn id="22" dur="500" fill="hold"/>
                                            <p:tgtEl>
                                              <p:spTgt spid="14"/>
                                            </p:tgtEl>
                                            <p:attrNameLst>
                                              <p:attrName>ppt_y</p:attrName>
                                            </p:attrNameLst>
                                          </p:cBhvr>
                                          <p:tavLst>
                                            <p:tav tm="0">
                                              <p:val>
                                                <p:strVal val="#ppt_y"/>
                                              </p:val>
                                            </p:tav>
                                            <p:tav tm="100000">
                                              <p:val>
                                                <p:strVal val="#ppt_y"/>
                                              </p:val>
                                            </p:tav>
                                          </p:tavLst>
                                        </p:anim>
                                      </p:childTnLst>
                                    </p:cTn>
                                  </p:par>
                                </p:childTnLst>
                              </p:cTn>
                            </p:par>
                            <p:par>
                              <p:cTn id="23" fill="hold">
                                <p:stCondLst>
                                  <p:cond delay="2000"/>
                                </p:stCondLst>
                                <p:childTnLst>
                                  <p:par>
                                    <p:cTn id="24" presetID="53" presetClass="entr" presetSubtype="16" fill="hold" nodeType="afterEffect">
                                      <p:stCondLst>
                                        <p:cond delay="0"/>
                                      </p:stCondLst>
                                      <p:childTnLst>
                                        <p:set>
                                          <p:cBhvr>
                                            <p:cTn id="25" dur="1" fill="hold">
                                              <p:stCondLst>
                                                <p:cond delay="0"/>
                                              </p:stCondLst>
                                            </p:cTn>
                                            <p:tgtEl>
                                              <p:spTgt spid="22"/>
                                            </p:tgtEl>
                                            <p:attrNameLst>
                                              <p:attrName>style.visibility</p:attrName>
                                            </p:attrNameLst>
                                          </p:cBhvr>
                                          <p:to>
                                            <p:strVal val="visible"/>
                                          </p:to>
                                        </p:set>
                                        <p:anim calcmode="lin" valueType="num">
                                          <p:cBhvr>
                                            <p:cTn id="26" dur="500" fill="hold"/>
                                            <p:tgtEl>
                                              <p:spTgt spid="22"/>
                                            </p:tgtEl>
                                            <p:attrNameLst>
                                              <p:attrName>ppt_w</p:attrName>
                                            </p:attrNameLst>
                                          </p:cBhvr>
                                          <p:tavLst>
                                            <p:tav tm="0">
                                              <p:val>
                                                <p:fltVal val="0"/>
                                              </p:val>
                                            </p:tav>
                                            <p:tav tm="100000">
                                              <p:val>
                                                <p:strVal val="#ppt_w"/>
                                              </p:val>
                                            </p:tav>
                                          </p:tavLst>
                                        </p:anim>
                                        <p:anim calcmode="lin" valueType="num">
                                          <p:cBhvr>
                                            <p:cTn id="27" dur="500" fill="hold"/>
                                            <p:tgtEl>
                                              <p:spTgt spid="22"/>
                                            </p:tgtEl>
                                            <p:attrNameLst>
                                              <p:attrName>ppt_h</p:attrName>
                                            </p:attrNameLst>
                                          </p:cBhvr>
                                          <p:tavLst>
                                            <p:tav tm="0">
                                              <p:val>
                                                <p:fltVal val="0"/>
                                              </p:val>
                                            </p:tav>
                                            <p:tav tm="100000">
                                              <p:val>
                                                <p:strVal val="#ppt_h"/>
                                              </p:val>
                                            </p:tav>
                                          </p:tavLst>
                                        </p:anim>
                                        <p:animEffect transition="in" filter="fade">
                                          <p:cBhvr>
                                            <p:cTn id="28" dur="500"/>
                                            <p:tgtEl>
                                              <p:spTgt spid="22"/>
                                            </p:tgtEl>
                                          </p:cBhvr>
                                        </p:animEffect>
                                      </p:childTnLst>
                                    </p:cTn>
                                  </p:par>
                                </p:childTnLst>
                              </p:cTn>
                            </p:par>
                            <p:par>
                              <p:cTn id="29" fill="hold">
                                <p:stCondLst>
                                  <p:cond delay="2500"/>
                                </p:stCondLst>
                                <p:childTnLst>
                                  <p:par>
                                    <p:cTn id="30" presetID="53" presetClass="entr" presetSubtype="16" fill="hold" nodeType="afterEffect">
                                      <p:stCondLst>
                                        <p:cond delay="0"/>
                                      </p:stCondLst>
                                      <p:childTnLst>
                                        <p:set>
                                          <p:cBhvr>
                                            <p:cTn id="31" dur="1" fill="hold">
                                              <p:stCondLst>
                                                <p:cond delay="0"/>
                                              </p:stCondLst>
                                            </p:cTn>
                                            <p:tgtEl>
                                              <p:spTgt spid="15"/>
                                            </p:tgtEl>
                                            <p:attrNameLst>
                                              <p:attrName>style.visibility</p:attrName>
                                            </p:attrNameLst>
                                          </p:cBhvr>
                                          <p:to>
                                            <p:strVal val="visible"/>
                                          </p:to>
                                        </p:set>
                                        <p:anim calcmode="lin" valueType="num">
                                          <p:cBhvr>
                                            <p:cTn id="32" dur="500" fill="hold"/>
                                            <p:tgtEl>
                                              <p:spTgt spid="15"/>
                                            </p:tgtEl>
                                            <p:attrNameLst>
                                              <p:attrName>ppt_w</p:attrName>
                                            </p:attrNameLst>
                                          </p:cBhvr>
                                          <p:tavLst>
                                            <p:tav tm="0">
                                              <p:val>
                                                <p:fltVal val="0"/>
                                              </p:val>
                                            </p:tav>
                                            <p:tav tm="100000">
                                              <p:val>
                                                <p:strVal val="#ppt_w"/>
                                              </p:val>
                                            </p:tav>
                                          </p:tavLst>
                                        </p:anim>
                                        <p:anim calcmode="lin" valueType="num">
                                          <p:cBhvr>
                                            <p:cTn id="33" dur="500" fill="hold"/>
                                            <p:tgtEl>
                                              <p:spTgt spid="15"/>
                                            </p:tgtEl>
                                            <p:attrNameLst>
                                              <p:attrName>ppt_h</p:attrName>
                                            </p:attrNameLst>
                                          </p:cBhvr>
                                          <p:tavLst>
                                            <p:tav tm="0">
                                              <p:val>
                                                <p:fltVal val="0"/>
                                              </p:val>
                                            </p:tav>
                                            <p:tav tm="100000">
                                              <p:val>
                                                <p:strVal val="#ppt_h"/>
                                              </p:val>
                                            </p:tav>
                                          </p:tavLst>
                                        </p:anim>
                                        <p:animEffect transition="in" filter="fade">
                                          <p:cBhvr>
                                            <p:cTn id="34" dur="500"/>
                                            <p:tgtEl>
                                              <p:spTgt spid="15"/>
                                            </p:tgtEl>
                                          </p:cBhvr>
                                        </p:animEffect>
                                      </p:childTnLst>
                                    </p:cTn>
                                  </p:par>
                                </p:childTnLst>
                              </p:cTn>
                            </p:par>
                            <p:par>
                              <p:cTn id="35" fill="hold">
                                <p:stCondLst>
                                  <p:cond delay="3000"/>
                                </p:stCondLst>
                                <p:childTnLst>
                                  <p:par>
                                    <p:cTn id="36" presetID="2" presetClass="entr" presetSubtype="8" fill="hold" grpId="0" nodeType="afterEffect" p14:presetBounceEnd="60000">
                                      <p:stCondLst>
                                        <p:cond delay="0"/>
                                      </p:stCondLst>
                                      <p:childTnLst>
                                        <p:set>
                                          <p:cBhvr>
                                            <p:cTn id="37" dur="1" fill="hold">
                                              <p:stCondLst>
                                                <p:cond delay="0"/>
                                              </p:stCondLst>
                                            </p:cTn>
                                            <p:tgtEl>
                                              <p:spTgt spid="24"/>
                                            </p:tgtEl>
                                            <p:attrNameLst>
                                              <p:attrName>style.visibility</p:attrName>
                                            </p:attrNameLst>
                                          </p:cBhvr>
                                          <p:to>
                                            <p:strVal val="visible"/>
                                          </p:to>
                                        </p:set>
                                        <p:anim calcmode="lin" valueType="num" p14:bounceEnd="60000">
                                          <p:cBhvr additive="base">
                                            <p:cTn id="38" dur="500" fill="hold"/>
                                            <p:tgtEl>
                                              <p:spTgt spid="24"/>
                                            </p:tgtEl>
                                            <p:attrNameLst>
                                              <p:attrName>ppt_x</p:attrName>
                                            </p:attrNameLst>
                                          </p:cBhvr>
                                          <p:tavLst>
                                            <p:tav tm="0">
                                              <p:val>
                                                <p:strVal val="0-#ppt_w/2"/>
                                              </p:val>
                                            </p:tav>
                                            <p:tav tm="100000">
                                              <p:val>
                                                <p:strVal val="#ppt_x"/>
                                              </p:val>
                                            </p:tav>
                                          </p:tavLst>
                                        </p:anim>
                                        <p:anim calcmode="lin" valueType="num" p14:bounceEnd="60000">
                                          <p:cBhvr additive="base">
                                            <p:cTn id="39" dur="500" fill="hold"/>
                                            <p:tgtEl>
                                              <p:spTgt spid="24"/>
                                            </p:tgtEl>
                                            <p:attrNameLst>
                                              <p:attrName>ppt_y</p:attrName>
                                            </p:attrNameLst>
                                          </p:cBhvr>
                                          <p:tavLst>
                                            <p:tav tm="0">
                                              <p:val>
                                                <p:strVal val="#ppt_y"/>
                                              </p:val>
                                            </p:tav>
                                            <p:tav tm="100000">
                                              <p:val>
                                                <p:strVal val="#ppt_y"/>
                                              </p:val>
                                            </p:tav>
                                          </p:tavLst>
                                        </p:anim>
                                      </p:childTnLst>
                                    </p:cTn>
                                  </p:par>
                                </p:childTnLst>
                              </p:cTn>
                            </p:par>
                            <p:par>
                              <p:cTn id="40" fill="hold">
                                <p:stCondLst>
                                  <p:cond delay="3500"/>
                                </p:stCondLst>
                                <p:childTnLst>
                                  <p:par>
                                    <p:cTn id="41" presetID="53" presetClass="entr" presetSubtype="16" fill="hold" nodeType="afterEffect">
                                      <p:stCondLst>
                                        <p:cond delay="0"/>
                                      </p:stCondLst>
                                      <p:childTnLst>
                                        <p:set>
                                          <p:cBhvr>
                                            <p:cTn id="42" dur="1" fill="hold">
                                              <p:stCondLst>
                                                <p:cond delay="0"/>
                                              </p:stCondLst>
                                            </p:cTn>
                                            <p:tgtEl>
                                              <p:spTgt spid="25"/>
                                            </p:tgtEl>
                                            <p:attrNameLst>
                                              <p:attrName>style.visibility</p:attrName>
                                            </p:attrNameLst>
                                          </p:cBhvr>
                                          <p:to>
                                            <p:strVal val="visible"/>
                                          </p:to>
                                        </p:set>
                                        <p:anim calcmode="lin" valueType="num">
                                          <p:cBhvr>
                                            <p:cTn id="43" dur="500" fill="hold"/>
                                            <p:tgtEl>
                                              <p:spTgt spid="25"/>
                                            </p:tgtEl>
                                            <p:attrNameLst>
                                              <p:attrName>ppt_w</p:attrName>
                                            </p:attrNameLst>
                                          </p:cBhvr>
                                          <p:tavLst>
                                            <p:tav tm="0">
                                              <p:val>
                                                <p:fltVal val="0"/>
                                              </p:val>
                                            </p:tav>
                                            <p:tav tm="100000">
                                              <p:val>
                                                <p:strVal val="#ppt_w"/>
                                              </p:val>
                                            </p:tav>
                                          </p:tavLst>
                                        </p:anim>
                                        <p:anim calcmode="lin" valueType="num">
                                          <p:cBhvr>
                                            <p:cTn id="44" dur="500" fill="hold"/>
                                            <p:tgtEl>
                                              <p:spTgt spid="25"/>
                                            </p:tgtEl>
                                            <p:attrNameLst>
                                              <p:attrName>ppt_h</p:attrName>
                                            </p:attrNameLst>
                                          </p:cBhvr>
                                          <p:tavLst>
                                            <p:tav tm="0">
                                              <p:val>
                                                <p:fltVal val="0"/>
                                              </p:val>
                                            </p:tav>
                                            <p:tav tm="100000">
                                              <p:val>
                                                <p:strVal val="#ppt_h"/>
                                              </p:val>
                                            </p:tav>
                                          </p:tavLst>
                                        </p:anim>
                                        <p:animEffect transition="in" filter="fade">
                                          <p:cBhvr>
                                            <p:cTn id="45" dur="500"/>
                                            <p:tgtEl>
                                              <p:spTgt spid="25"/>
                                            </p:tgtEl>
                                          </p:cBhvr>
                                        </p:animEffect>
                                      </p:childTnLst>
                                    </p:cTn>
                                  </p:par>
                                </p:childTnLst>
                              </p:cTn>
                            </p:par>
                            <p:par>
                              <p:cTn id="46" fill="hold">
                                <p:stCondLst>
                                  <p:cond delay="4000"/>
                                </p:stCondLst>
                                <p:childTnLst>
                                  <p:par>
                                    <p:cTn id="47" presetID="2" presetClass="entr" presetSubtype="8" fill="hold" grpId="0" nodeType="afterEffect" p14:presetBounceEnd="60000">
                                      <p:stCondLst>
                                        <p:cond delay="0"/>
                                      </p:stCondLst>
                                      <p:childTnLst>
                                        <p:set>
                                          <p:cBhvr>
                                            <p:cTn id="48" dur="1" fill="hold">
                                              <p:stCondLst>
                                                <p:cond delay="0"/>
                                              </p:stCondLst>
                                            </p:cTn>
                                            <p:tgtEl>
                                              <p:spTgt spid="27"/>
                                            </p:tgtEl>
                                            <p:attrNameLst>
                                              <p:attrName>style.visibility</p:attrName>
                                            </p:attrNameLst>
                                          </p:cBhvr>
                                          <p:to>
                                            <p:strVal val="visible"/>
                                          </p:to>
                                        </p:set>
                                        <p:anim calcmode="lin" valueType="num" p14:bounceEnd="60000">
                                          <p:cBhvr additive="base">
                                            <p:cTn id="49" dur="500" fill="hold"/>
                                            <p:tgtEl>
                                              <p:spTgt spid="27"/>
                                            </p:tgtEl>
                                            <p:attrNameLst>
                                              <p:attrName>ppt_x</p:attrName>
                                            </p:attrNameLst>
                                          </p:cBhvr>
                                          <p:tavLst>
                                            <p:tav tm="0">
                                              <p:val>
                                                <p:strVal val="0-#ppt_w/2"/>
                                              </p:val>
                                            </p:tav>
                                            <p:tav tm="100000">
                                              <p:val>
                                                <p:strVal val="#ppt_x"/>
                                              </p:val>
                                            </p:tav>
                                          </p:tavLst>
                                        </p:anim>
                                        <p:anim calcmode="lin" valueType="num" p14:bounceEnd="60000">
                                          <p:cBhvr additive="base">
                                            <p:cTn id="50" dur="500" fill="hold"/>
                                            <p:tgtEl>
                                              <p:spTgt spid="27"/>
                                            </p:tgtEl>
                                            <p:attrNameLst>
                                              <p:attrName>ppt_y</p:attrName>
                                            </p:attrNameLst>
                                          </p:cBhvr>
                                          <p:tavLst>
                                            <p:tav tm="0">
                                              <p:val>
                                                <p:strVal val="#ppt_y"/>
                                              </p:val>
                                            </p:tav>
                                            <p:tav tm="100000">
                                              <p:val>
                                                <p:strVal val="#ppt_y"/>
                                              </p:val>
                                            </p:tav>
                                          </p:tavLst>
                                        </p:anim>
                                      </p:childTnLst>
                                    </p:cTn>
                                  </p:par>
                                  <p:par>
                                    <p:cTn id="51" presetID="10" presetClass="entr" presetSubtype="0" fill="hold" nodeType="withEffect">
                                      <p:stCondLst>
                                        <p:cond delay="700"/>
                                      </p:stCondLst>
                                      <p:childTnLst>
                                        <p:set>
                                          <p:cBhvr>
                                            <p:cTn id="52" dur="1" fill="hold">
                                              <p:stCondLst>
                                                <p:cond delay="0"/>
                                              </p:stCondLst>
                                            </p:cTn>
                                            <p:tgtEl>
                                              <p:spTgt spid="28"/>
                                            </p:tgtEl>
                                            <p:attrNameLst>
                                              <p:attrName>style.visibility</p:attrName>
                                            </p:attrNameLst>
                                          </p:cBhvr>
                                          <p:to>
                                            <p:strVal val="visible"/>
                                          </p:to>
                                        </p:set>
                                        <p:animEffect transition="in" filter="fade">
                                          <p:cBhvr>
                                            <p:cTn id="53" dur="500"/>
                                            <p:tgtEl>
                                              <p:spTgt spid="28"/>
                                            </p:tgtEl>
                                          </p:cBhvr>
                                        </p:animEffect>
                                      </p:childTnLst>
                                    </p:cTn>
                                  </p:par>
                                </p:childTnLst>
                              </p:cTn>
                            </p:par>
                            <p:par>
                              <p:cTn id="54" fill="hold">
                                <p:stCondLst>
                                  <p:cond delay="5200"/>
                                </p:stCondLst>
                                <p:childTnLst>
                                  <p:par>
                                    <p:cTn id="55" presetID="53" presetClass="entr" presetSubtype="16" fill="hold" nodeType="afterEffect">
                                      <p:stCondLst>
                                        <p:cond delay="0"/>
                                      </p:stCondLst>
                                      <p:childTnLst>
                                        <p:set>
                                          <p:cBhvr>
                                            <p:cTn id="56" dur="1" fill="hold">
                                              <p:stCondLst>
                                                <p:cond delay="0"/>
                                              </p:stCondLst>
                                            </p:cTn>
                                            <p:tgtEl>
                                              <p:spTgt spid="26"/>
                                            </p:tgtEl>
                                            <p:attrNameLst>
                                              <p:attrName>style.visibility</p:attrName>
                                            </p:attrNameLst>
                                          </p:cBhvr>
                                          <p:to>
                                            <p:strVal val="visible"/>
                                          </p:to>
                                        </p:set>
                                        <p:anim calcmode="lin" valueType="num">
                                          <p:cBhvr>
                                            <p:cTn id="57" dur="500" fill="hold"/>
                                            <p:tgtEl>
                                              <p:spTgt spid="26"/>
                                            </p:tgtEl>
                                            <p:attrNameLst>
                                              <p:attrName>ppt_w</p:attrName>
                                            </p:attrNameLst>
                                          </p:cBhvr>
                                          <p:tavLst>
                                            <p:tav tm="0">
                                              <p:val>
                                                <p:fltVal val="0"/>
                                              </p:val>
                                            </p:tav>
                                            <p:tav tm="100000">
                                              <p:val>
                                                <p:strVal val="#ppt_w"/>
                                              </p:val>
                                            </p:tav>
                                          </p:tavLst>
                                        </p:anim>
                                        <p:anim calcmode="lin" valueType="num">
                                          <p:cBhvr>
                                            <p:cTn id="58" dur="500" fill="hold"/>
                                            <p:tgtEl>
                                              <p:spTgt spid="26"/>
                                            </p:tgtEl>
                                            <p:attrNameLst>
                                              <p:attrName>ppt_h</p:attrName>
                                            </p:attrNameLst>
                                          </p:cBhvr>
                                          <p:tavLst>
                                            <p:tav tm="0">
                                              <p:val>
                                                <p:fltVal val="0"/>
                                              </p:val>
                                            </p:tav>
                                            <p:tav tm="100000">
                                              <p:val>
                                                <p:strVal val="#ppt_h"/>
                                              </p:val>
                                            </p:tav>
                                          </p:tavLst>
                                        </p:anim>
                                        <p:animEffect transition="in" filter="fade">
                                          <p:cBhvr>
                                            <p:cTn id="59"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7" grpId="0" animBg="1"/>
          <p:bldP spid="24" grpId="0" animBg="1"/>
          <p:bldP spid="27" grpId="0" animBg="1"/>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0-#ppt_w/2"/>
                                              </p:val>
                                            </p:tav>
                                            <p:tav tm="100000">
                                              <p:val>
                                                <p:strVal val="#ppt_x"/>
                                              </p:val>
                                            </p:tav>
                                          </p:tavLst>
                                        </p:anim>
                                        <p:anim calcmode="lin" valueType="num">
                                          <p:cBhvr additive="base">
                                            <p:cTn id="8" dur="500" fill="hold"/>
                                            <p:tgtEl>
                                              <p:spTgt spid="17"/>
                                            </p:tgtEl>
                                            <p:attrNameLst>
                                              <p:attrName>ppt_y</p:attrName>
                                            </p:attrNameLst>
                                          </p:cBhvr>
                                          <p:tavLst>
                                            <p:tav tm="0">
                                              <p:val>
                                                <p:strVal val="#ppt_y"/>
                                              </p:val>
                                            </p:tav>
                                            <p:tav tm="100000">
                                              <p:val>
                                                <p:strVal val="#ppt_y"/>
                                              </p:val>
                                            </p:tav>
                                          </p:tavLst>
                                        </p:anim>
                                      </p:childTnLst>
                                    </p:cTn>
                                  </p:par>
                                  <p:par>
                                    <p:cTn id="9" presetID="10" presetClass="entr" presetSubtype="0" fill="hold" nodeType="withEffect">
                                      <p:stCondLst>
                                        <p:cond delay="500"/>
                                      </p:stCondLst>
                                      <p:childTnLst>
                                        <p:set>
                                          <p:cBhvr>
                                            <p:cTn id="10" dur="1" fill="hold">
                                              <p:stCondLst>
                                                <p:cond delay="0"/>
                                              </p:stCondLst>
                                            </p:cTn>
                                            <p:tgtEl>
                                              <p:spTgt spid="18"/>
                                            </p:tgtEl>
                                            <p:attrNameLst>
                                              <p:attrName>style.visibility</p:attrName>
                                            </p:attrNameLst>
                                          </p:cBhvr>
                                          <p:to>
                                            <p:strVal val="visible"/>
                                          </p:to>
                                        </p:set>
                                        <p:animEffect transition="in" filter="fade">
                                          <p:cBhvr>
                                            <p:cTn id="11" dur="500"/>
                                            <p:tgtEl>
                                              <p:spTgt spid="18"/>
                                            </p:tgtEl>
                                          </p:cBhvr>
                                        </p:animEffect>
                                      </p:childTnLst>
                                    </p:cTn>
                                  </p:par>
                                </p:childTnLst>
                              </p:cTn>
                            </p:par>
                            <p:par>
                              <p:cTn id="12" fill="hold">
                                <p:stCondLst>
                                  <p:cond delay="1000"/>
                                </p:stCondLst>
                                <p:childTnLst>
                                  <p:par>
                                    <p:cTn id="13" presetID="53" presetClass="entr" presetSubtype="16" fill="hold" nodeType="afterEffect">
                                      <p:stCondLst>
                                        <p:cond delay="0"/>
                                      </p:stCondLst>
                                      <p:childTnLst>
                                        <p:set>
                                          <p:cBhvr>
                                            <p:cTn id="14" dur="1" fill="hold">
                                              <p:stCondLst>
                                                <p:cond delay="0"/>
                                              </p:stCondLst>
                                            </p:cTn>
                                            <p:tgtEl>
                                              <p:spTgt spid="16"/>
                                            </p:tgtEl>
                                            <p:attrNameLst>
                                              <p:attrName>style.visibility</p:attrName>
                                            </p:attrNameLst>
                                          </p:cBhvr>
                                          <p:to>
                                            <p:strVal val="visible"/>
                                          </p:to>
                                        </p:set>
                                        <p:anim calcmode="lin" valueType="num">
                                          <p:cBhvr>
                                            <p:cTn id="15" dur="500" fill="hold"/>
                                            <p:tgtEl>
                                              <p:spTgt spid="16"/>
                                            </p:tgtEl>
                                            <p:attrNameLst>
                                              <p:attrName>ppt_w</p:attrName>
                                            </p:attrNameLst>
                                          </p:cBhvr>
                                          <p:tavLst>
                                            <p:tav tm="0">
                                              <p:val>
                                                <p:fltVal val="0"/>
                                              </p:val>
                                            </p:tav>
                                            <p:tav tm="100000">
                                              <p:val>
                                                <p:strVal val="#ppt_w"/>
                                              </p:val>
                                            </p:tav>
                                          </p:tavLst>
                                        </p:anim>
                                        <p:anim calcmode="lin" valueType="num">
                                          <p:cBhvr>
                                            <p:cTn id="16" dur="500" fill="hold"/>
                                            <p:tgtEl>
                                              <p:spTgt spid="16"/>
                                            </p:tgtEl>
                                            <p:attrNameLst>
                                              <p:attrName>ppt_h</p:attrName>
                                            </p:attrNameLst>
                                          </p:cBhvr>
                                          <p:tavLst>
                                            <p:tav tm="0">
                                              <p:val>
                                                <p:fltVal val="0"/>
                                              </p:val>
                                            </p:tav>
                                            <p:tav tm="100000">
                                              <p:val>
                                                <p:strVal val="#ppt_h"/>
                                              </p:val>
                                            </p:tav>
                                          </p:tavLst>
                                        </p:anim>
                                        <p:animEffect transition="in" filter="fade">
                                          <p:cBhvr>
                                            <p:cTn id="17" dur="500"/>
                                            <p:tgtEl>
                                              <p:spTgt spid="16"/>
                                            </p:tgtEl>
                                          </p:cBhvr>
                                        </p:animEffect>
                                      </p:childTnLst>
                                    </p:cTn>
                                  </p:par>
                                </p:childTnLst>
                              </p:cTn>
                            </p:par>
                            <p:par>
                              <p:cTn id="18" fill="hold">
                                <p:stCondLst>
                                  <p:cond delay="1500"/>
                                </p:stCondLst>
                                <p:childTnLst>
                                  <p:par>
                                    <p:cTn id="19" presetID="2" presetClass="entr" presetSubtype="8" fill="hold" grpId="0" nodeType="afterEffect">
                                      <p:stCondLst>
                                        <p:cond delay="0"/>
                                      </p:stCondLst>
                                      <p:childTnLst>
                                        <p:set>
                                          <p:cBhvr>
                                            <p:cTn id="20" dur="1" fill="hold">
                                              <p:stCondLst>
                                                <p:cond delay="0"/>
                                              </p:stCondLst>
                                            </p:cTn>
                                            <p:tgtEl>
                                              <p:spTgt spid="14"/>
                                            </p:tgtEl>
                                            <p:attrNameLst>
                                              <p:attrName>style.visibility</p:attrName>
                                            </p:attrNameLst>
                                          </p:cBhvr>
                                          <p:to>
                                            <p:strVal val="visible"/>
                                          </p:to>
                                        </p:set>
                                        <p:anim calcmode="lin" valueType="num">
                                          <p:cBhvr additive="base">
                                            <p:cTn id="21" dur="500" fill="hold"/>
                                            <p:tgtEl>
                                              <p:spTgt spid="14"/>
                                            </p:tgtEl>
                                            <p:attrNameLst>
                                              <p:attrName>ppt_x</p:attrName>
                                            </p:attrNameLst>
                                          </p:cBhvr>
                                          <p:tavLst>
                                            <p:tav tm="0">
                                              <p:val>
                                                <p:strVal val="0-#ppt_w/2"/>
                                              </p:val>
                                            </p:tav>
                                            <p:tav tm="100000">
                                              <p:val>
                                                <p:strVal val="#ppt_x"/>
                                              </p:val>
                                            </p:tav>
                                          </p:tavLst>
                                        </p:anim>
                                        <p:anim calcmode="lin" valueType="num">
                                          <p:cBhvr additive="base">
                                            <p:cTn id="22" dur="500" fill="hold"/>
                                            <p:tgtEl>
                                              <p:spTgt spid="14"/>
                                            </p:tgtEl>
                                            <p:attrNameLst>
                                              <p:attrName>ppt_y</p:attrName>
                                            </p:attrNameLst>
                                          </p:cBhvr>
                                          <p:tavLst>
                                            <p:tav tm="0">
                                              <p:val>
                                                <p:strVal val="#ppt_y"/>
                                              </p:val>
                                            </p:tav>
                                            <p:tav tm="100000">
                                              <p:val>
                                                <p:strVal val="#ppt_y"/>
                                              </p:val>
                                            </p:tav>
                                          </p:tavLst>
                                        </p:anim>
                                      </p:childTnLst>
                                    </p:cTn>
                                  </p:par>
                                </p:childTnLst>
                              </p:cTn>
                            </p:par>
                            <p:par>
                              <p:cTn id="23" fill="hold">
                                <p:stCondLst>
                                  <p:cond delay="2000"/>
                                </p:stCondLst>
                                <p:childTnLst>
                                  <p:par>
                                    <p:cTn id="24" presetID="53" presetClass="entr" presetSubtype="16" fill="hold" nodeType="afterEffect">
                                      <p:stCondLst>
                                        <p:cond delay="0"/>
                                      </p:stCondLst>
                                      <p:childTnLst>
                                        <p:set>
                                          <p:cBhvr>
                                            <p:cTn id="25" dur="1" fill="hold">
                                              <p:stCondLst>
                                                <p:cond delay="0"/>
                                              </p:stCondLst>
                                            </p:cTn>
                                            <p:tgtEl>
                                              <p:spTgt spid="22"/>
                                            </p:tgtEl>
                                            <p:attrNameLst>
                                              <p:attrName>style.visibility</p:attrName>
                                            </p:attrNameLst>
                                          </p:cBhvr>
                                          <p:to>
                                            <p:strVal val="visible"/>
                                          </p:to>
                                        </p:set>
                                        <p:anim calcmode="lin" valueType="num">
                                          <p:cBhvr>
                                            <p:cTn id="26" dur="500" fill="hold"/>
                                            <p:tgtEl>
                                              <p:spTgt spid="22"/>
                                            </p:tgtEl>
                                            <p:attrNameLst>
                                              <p:attrName>ppt_w</p:attrName>
                                            </p:attrNameLst>
                                          </p:cBhvr>
                                          <p:tavLst>
                                            <p:tav tm="0">
                                              <p:val>
                                                <p:fltVal val="0"/>
                                              </p:val>
                                            </p:tav>
                                            <p:tav tm="100000">
                                              <p:val>
                                                <p:strVal val="#ppt_w"/>
                                              </p:val>
                                            </p:tav>
                                          </p:tavLst>
                                        </p:anim>
                                        <p:anim calcmode="lin" valueType="num">
                                          <p:cBhvr>
                                            <p:cTn id="27" dur="500" fill="hold"/>
                                            <p:tgtEl>
                                              <p:spTgt spid="22"/>
                                            </p:tgtEl>
                                            <p:attrNameLst>
                                              <p:attrName>ppt_h</p:attrName>
                                            </p:attrNameLst>
                                          </p:cBhvr>
                                          <p:tavLst>
                                            <p:tav tm="0">
                                              <p:val>
                                                <p:fltVal val="0"/>
                                              </p:val>
                                            </p:tav>
                                            <p:tav tm="100000">
                                              <p:val>
                                                <p:strVal val="#ppt_h"/>
                                              </p:val>
                                            </p:tav>
                                          </p:tavLst>
                                        </p:anim>
                                        <p:animEffect transition="in" filter="fade">
                                          <p:cBhvr>
                                            <p:cTn id="28" dur="500"/>
                                            <p:tgtEl>
                                              <p:spTgt spid="22"/>
                                            </p:tgtEl>
                                          </p:cBhvr>
                                        </p:animEffect>
                                      </p:childTnLst>
                                    </p:cTn>
                                  </p:par>
                                </p:childTnLst>
                              </p:cTn>
                            </p:par>
                            <p:par>
                              <p:cTn id="29" fill="hold">
                                <p:stCondLst>
                                  <p:cond delay="2500"/>
                                </p:stCondLst>
                                <p:childTnLst>
                                  <p:par>
                                    <p:cTn id="30" presetID="53" presetClass="entr" presetSubtype="16" fill="hold" nodeType="afterEffect">
                                      <p:stCondLst>
                                        <p:cond delay="0"/>
                                      </p:stCondLst>
                                      <p:childTnLst>
                                        <p:set>
                                          <p:cBhvr>
                                            <p:cTn id="31" dur="1" fill="hold">
                                              <p:stCondLst>
                                                <p:cond delay="0"/>
                                              </p:stCondLst>
                                            </p:cTn>
                                            <p:tgtEl>
                                              <p:spTgt spid="15"/>
                                            </p:tgtEl>
                                            <p:attrNameLst>
                                              <p:attrName>style.visibility</p:attrName>
                                            </p:attrNameLst>
                                          </p:cBhvr>
                                          <p:to>
                                            <p:strVal val="visible"/>
                                          </p:to>
                                        </p:set>
                                        <p:anim calcmode="lin" valueType="num">
                                          <p:cBhvr>
                                            <p:cTn id="32" dur="500" fill="hold"/>
                                            <p:tgtEl>
                                              <p:spTgt spid="15"/>
                                            </p:tgtEl>
                                            <p:attrNameLst>
                                              <p:attrName>ppt_w</p:attrName>
                                            </p:attrNameLst>
                                          </p:cBhvr>
                                          <p:tavLst>
                                            <p:tav tm="0">
                                              <p:val>
                                                <p:fltVal val="0"/>
                                              </p:val>
                                            </p:tav>
                                            <p:tav tm="100000">
                                              <p:val>
                                                <p:strVal val="#ppt_w"/>
                                              </p:val>
                                            </p:tav>
                                          </p:tavLst>
                                        </p:anim>
                                        <p:anim calcmode="lin" valueType="num">
                                          <p:cBhvr>
                                            <p:cTn id="33" dur="500" fill="hold"/>
                                            <p:tgtEl>
                                              <p:spTgt spid="15"/>
                                            </p:tgtEl>
                                            <p:attrNameLst>
                                              <p:attrName>ppt_h</p:attrName>
                                            </p:attrNameLst>
                                          </p:cBhvr>
                                          <p:tavLst>
                                            <p:tav tm="0">
                                              <p:val>
                                                <p:fltVal val="0"/>
                                              </p:val>
                                            </p:tav>
                                            <p:tav tm="100000">
                                              <p:val>
                                                <p:strVal val="#ppt_h"/>
                                              </p:val>
                                            </p:tav>
                                          </p:tavLst>
                                        </p:anim>
                                        <p:animEffect transition="in" filter="fade">
                                          <p:cBhvr>
                                            <p:cTn id="34" dur="500"/>
                                            <p:tgtEl>
                                              <p:spTgt spid="15"/>
                                            </p:tgtEl>
                                          </p:cBhvr>
                                        </p:animEffect>
                                      </p:childTnLst>
                                    </p:cTn>
                                  </p:par>
                                </p:childTnLst>
                              </p:cTn>
                            </p:par>
                            <p:par>
                              <p:cTn id="35" fill="hold">
                                <p:stCondLst>
                                  <p:cond delay="3000"/>
                                </p:stCondLst>
                                <p:childTnLst>
                                  <p:par>
                                    <p:cTn id="36" presetID="2" presetClass="entr" presetSubtype="8" fill="hold" grpId="0" nodeType="afterEffect">
                                      <p:stCondLst>
                                        <p:cond delay="0"/>
                                      </p:stCondLst>
                                      <p:childTnLst>
                                        <p:set>
                                          <p:cBhvr>
                                            <p:cTn id="37" dur="1" fill="hold">
                                              <p:stCondLst>
                                                <p:cond delay="0"/>
                                              </p:stCondLst>
                                            </p:cTn>
                                            <p:tgtEl>
                                              <p:spTgt spid="24"/>
                                            </p:tgtEl>
                                            <p:attrNameLst>
                                              <p:attrName>style.visibility</p:attrName>
                                            </p:attrNameLst>
                                          </p:cBhvr>
                                          <p:to>
                                            <p:strVal val="visible"/>
                                          </p:to>
                                        </p:set>
                                        <p:anim calcmode="lin" valueType="num">
                                          <p:cBhvr additive="base">
                                            <p:cTn id="38" dur="500" fill="hold"/>
                                            <p:tgtEl>
                                              <p:spTgt spid="24"/>
                                            </p:tgtEl>
                                            <p:attrNameLst>
                                              <p:attrName>ppt_x</p:attrName>
                                            </p:attrNameLst>
                                          </p:cBhvr>
                                          <p:tavLst>
                                            <p:tav tm="0">
                                              <p:val>
                                                <p:strVal val="0-#ppt_w/2"/>
                                              </p:val>
                                            </p:tav>
                                            <p:tav tm="100000">
                                              <p:val>
                                                <p:strVal val="#ppt_x"/>
                                              </p:val>
                                            </p:tav>
                                          </p:tavLst>
                                        </p:anim>
                                        <p:anim calcmode="lin" valueType="num">
                                          <p:cBhvr additive="base">
                                            <p:cTn id="39" dur="500" fill="hold"/>
                                            <p:tgtEl>
                                              <p:spTgt spid="24"/>
                                            </p:tgtEl>
                                            <p:attrNameLst>
                                              <p:attrName>ppt_y</p:attrName>
                                            </p:attrNameLst>
                                          </p:cBhvr>
                                          <p:tavLst>
                                            <p:tav tm="0">
                                              <p:val>
                                                <p:strVal val="#ppt_y"/>
                                              </p:val>
                                            </p:tav>
                                            <p:tav tm="100000">
                                              <p:val>
                                                <p:strVal val="#ppt_y"/>
                                              </p:val>
                                            </p:tav>
                                          </p:tavLst>
                                        </p:anim>
                                      </p:childTnLst>
                                    </p:cTn>
                                  </p:par>
                                </p:childTnLst>
                              </p:cTn>
                            </p:par>
                            <p:par>
                              <p:cTn id="40" fill="hold">
                                <p:stCondLst>
                                  <p:cond delay="3500"/>
                                </p:stCondLst>
                                <p:childTnLst>
                                  <p:par>
                                    <p:cTn id="41" presetID="53" presetClass="entr" presetSubtype="16" fill="hold" nodeType="afterEffect">
                                      <p:stCondLst>
                                        <p:cond delay="0"/>
                                      </p:stCondLst>
                                      <p:childTnLst>
                                        <p:set>
                                          <p:cBhvr>
                                            <p:cTn id="42" dur="1" fill="hold">
                                              <p:stCondLst>
                                                <p:cond delay="0"/>
                                              </p:stCondLst>
                                            </p:cTn>
                                            <p:tgtEl>
                                              <p:spTgt spid="25"/>
                                            </p:tgtEl>
                                            <p:attrNameLst>
                                              <p:attrName>style.visibility</p:attrName>
                                            </p:attrNameLst>
                                          </p:cBhvr>
                                          <p:to>
                                            <p:strVal val="visible"/>
                                          </p:to>
                                        </p:set>
                                        <p:anim calcmode="lin" valueType="num">
                                          <p:cBhvr>
                                            <p:cTn id="43" dur="500" fill="hold"/>
                                            <p:tgtEl>
                                              <p:spTgt spid="25"/>
                                            </p:tgtEl>
                                            <p:attrNameLst>
                                              <p:attrName>ppt_w</p:attrName>
                                            </p:attrNameLst>
                                          </p:cBhvr>
                                          <p:tavLst>
                                            <p:tav tm="0">
                                              <p:val>
                                                <p:fltVal val="0"/>
                                              </p:val>
                                            </p:tav>
                                            <p:tav tm="100000">
                                              <p:val>
                                                <p:strVal val="#ppt_w"/>
                                              </p:val>
                                            </p:tav>
                                          </p:tavLst>
                                        </p:anim>
                                        <p:anim calcmode="lin" valueType="num">
                                          <p:cBhvr>
                                            <p:cTn id="44" dur="500" fill="hold"/>
                                            <p:tgtEl>
                                              <p:spTgt spid="25"/>
                                            </p:tgtEl>
                                            <p:attrNameLst>
                                              <p:attrName>ppt_h</p:attrName>
                                            </p:attrNameLst>
                                          </p:cBhvr>
                                          <p:tavLst>
                                            <p:tav tm="0">
                                              <p:val>
                                                <p:fltVal val="0"/>
                                              </p:val>
                                            </p:tav>
                                            <p:tav tm="100000">
                                              <p:val>
                                                <p:strVal val="#ppt_h"/>
                                              </p:val>
                                            </p:tav>
                                          </p:tavLst>
                                        </p:anim>
                                        <p:animEffect transition="in" filter="fade">
                                          <p:cBhvr>
                                            <p:cTn id="45" dur="500"/>
                                            <p:tgtEl>
                                              <p:spTgt spid="25"/>
                                            </p:tgtEl>
                                          </p:cBhvr>
                                        </p:animEffect>
                                      </p:childTnLst>
                                    </p:cTn>
                                  </p:par>
                                </p:childTnLst>
                              </p:cTn>
                            </p:par>
                            <p:par>
                              <p:cTn id="46" fill="hold">
                                <p:stCondLst>
                                  <p:cond delay="4000"/>
                                </p:stCondLst>
                                <p:childTnLst>
                                  <p:par>
                                    <p:cTn id="47" presetID="2" presetClass="entr" presetSubtype="8" fill="hold" grpId="0" nodeType="afterEffect">
                                      <p:stCondLst>
                                        <p:cond delay="0"/>
                                      </p:stCondLst>
                                      <p:childTnLst>
                                        <p:set>
                                          <p:cBhvr>
                                            <p:cTn id="48" dur="1" fill="hold">
                                              <p:stCondLst>
                                                <p:cond delay="0"/>
                                              </p:stCondLst>
                                            </p:cTn>
                                            <p:tgtEl>
                                              <p:spTgt spid="27"/>
                                            </p:tgtEl>
                                            <p:attrNameLst>
                                              <p:attrName>style.visibility</p:attrName>
                                            </p:attrNameLst>
                                          </p:cBhvr>
                                          <p:to>
                                            <p:strVal val="visible"/>
                                          </p:to>
                                        </p:set>
                                        <p:anim calcmode="lin" valueType="num">
                                          <p:cBhvr additive="base">
                                            <p:cTn id="49" dur="500" fill="hold"/>
                                            <p:tgtEl>
                                              <p:spTgt spid="27"/>
                                            </p:tgtEl>
                                            <p:attrNameLst>
                                              <p:attrName>ppt_x</p:attrName>
                                            </p:attrNameLst>
                                          </p:cBhvr>
                                          <p:tavLst>
                                            <p:tav tm="0">
                                              <p:val>
                                                <p:strVal val="0-#ppt_w/2"/>
                                              </p:val>
                                            </p:tav>
                                            <p:tav tm="100000">
                                              <p:val>
                                                <p:strVal val="#ppt_x"/>
                                              </p:val>
                                            </p:tav>
                                          </p:tavLst>
                                        </p:anim>
                                        <p:anim calcmode="lin" valueType="num">
                                          <p:cBhvr additive="base">
                                            <p:cTn id="50" dur="500" fill="hold"/>
                                            <p:tgtEl>
                                              <p:spTgt spid="27"/>
                                            </p:tgtEl>
                                            <p:attrNameLst>
                                              <p:attrName>ppt_y</p:attrName>
                                            </p:attrNameLst>
                                          </p:cBhvr>
                                          <p:tavLst>
                                            <p:tav tm="0">
                                              <p:val>
                                                <p:strVal val="#ppt_y"/>
                                              </p:val>
                                            </p:tav>
                                            <p:tav tm="100000">
                                              <p:val>
                                                <p:strVal val="#ppt_y"/>
                                              </p:val>
                                            </p:tav>
                                          </p:tavLst>
                                        </p:anim>
                                      </p:childTnLst>
                                    </p:cTn>
                                  </p:par>
                                  <p:par>
                                    <p:cTn id="51" presetID="10" presetClass="entr" presetSubtype="0" fill="hold" nodeType="withEffect">
                                      <p:stCondLst>
                                        <p:cond delay="700"/>
                                      </p:stCondLst>
                                      <p:childTnLst>
                                        <p:set>
                                          <p:cBhvr>
                                            <p:cTn id="52" dur="1" fill="hold">
                                              <p:stCondLst>
                                                <p:cond delay="0"/>
                                              </p:stCondLst>
                                            </p:cTn>
                                            <p:tgtEl>
                                              <p:spTgt spid="28"/>
                                            </p:tgtEl>
                                            <p:attrNameLst>
                                              <p:attrName>style.visibility</p:attrName>
                                            </p:attrNameLst>
                                          </p:cBhvr>
                                          <p:to>
                                            <p:strVal val="visible"/>
                                          </p:to>
                                        </p:set>
                                        <p:animEffect transition="in" filter="fade">
                                          <p:cBhvr>
                                            <p:cTn id="53" dur="500"/>
                                            <p:tgtEl>
                                              <p:spTgt spid="28"/>
                                            </p:tgtEl>
                                          </p:cBhvr>
                                        </p:animEffect>
                                      </p:childTnLst>
                                    </p:cTn>
                                  </p:par>
                                </p:childTnLst>
                              </p:cTn>
                            </p:par>
                            <p:par>
                              <p:cTn id="54" fill="hold">
                                <p:stCondLst>
                                  <p:cond delay="5200"/>
                                </p:stCondLst>
                                <p:childTnLst>
                                  <p:par>
                                    <p:cTn id="55" presetID="53" presetClass="entr" presetSubtype="16" fill="hold" nodeType="afterEffect">
                                      <p:stCondLst>
                                        <p:cond delay="0"/>
                                      </p:stCondLst>
                                      <p:childTnLst>
                                        <p:set>
                                          <p:cBhvr>
                                            <p:cTn id="56" dur="1" fill="hold">
                                              <p:stCondLst>
                                                <p:cond delay="0"/>
                                              </p:stCondLst>
                                            </p:cTn>
                                            <p:tgtEl>
                                              <p:spTgt spid="26"/>
                                            </p:tgtEl>
                                            <p:attrNameLst>
                                              <p:attrName>style.visibility</p:attrName>
                                            </p:attrNameLst>
                                          </p:cBhvr>
                                          <p:to>
                                            <p:strVal val="visible"/>
                                          </p:to>
                                        </p:set>
                                        <p:anim calcmode="lin" valueType="num">
                                          <p:cBhvr>
                                            <p:cTn id="57" dur="500" fill="hold"/>
                                            <p:tgtEl>
                                              <p:spTgt spid="26"/>
                                            </p:tgtEl>
                                            <p:attrNameLst>
                                              <p:attrName>ppt_w</p:attrName>
                                            </p:attrNameLst>
                                          </p:cBhvr>
                                          <p:tavLst>
                                            <p:tav tm="0">
                                              <p:val>
                                                <p:fltVal val="0"/>
                                              </p:val>
                                            </p:tav>
                                            <p:tav tm="100000">
                                              <p:val>
                                                <p:strVal val="#ppt_w"/>
                                              </p:val>
                                            </p:tav>
                                          </p:tavLst>
                                        </p:anim>
                                        <p:anim calcmode="lin" valueType="num">
                                          <p:cBhvr>
                                            <p:cTn id="58" dur="500" fill="hold"/>
                                            <p:tgtEl>
                                              <p:spTgt spid="26"/>
                                            </p:tgtEl>
                                            <p:attrNameLst>
                                              <p:attrName>ppt_h</p:attrName>
                                            </p:attrNameLst>
                                          </p:cBhvr>
                                          <p:tavLst>
                                            <p:tav tm="0">
                                              <p:val>
                                                <p:fltVal val="0"/>
                                              </p:val>
                                            </p:tav>
                                            <p:tav tm="100000">
                                              <p:val>
                                                <p:strVal val="#ppt_h"/>
                                              </p:val>
                                            </p:tav>
                                          </p:tavLst>
                                        </p:anim>
                                        <p:animEffect transition="in" filter="fade">
                                          <p:cBhvr>
                                            <p:cTn id="59"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7" grpId="0" animBg="1"/>
          <p:bldP spid="24" grpId="0" animBg="1"/>
          <p:bldP spid="27" grpId="0" animBg="1"/>
        </p:bldLst>
      </p:timing>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3000" b="1" dirty="0">
                <a:solidFill>
                  <a:schemeClr val="accent2">
                    <a:lumMod val="50000"/>
                  </a:schemeClr>
                </a:solidFill>
                <a:ea typeface="+mj-ea"/>
                <a:cs typeface="+mj-cs"/>
              </a:rPr>
              <a:t>Knowledge Check (15)</a:t>
            </a:r>
          </a:p>
        </p:txBody>
      </p:sp>
      <p:sp>
        <p:nvSpPr>
          <p:cNvPr id="3" name="Content Placeholder 2"/>
          <p:cNvSpPr>
            <a:spLocks noGrp="1"/>
          </p:cNvSpPr>
          <p:nvPr>
            <p:ph idx="1"/>
          </p:nvPr>
        </p:nvSpPr>
        <p:spPr>
          <a:xfrm>
            <a:off x="685800" y="1392904"/>
            <a:ext cx="8186712" cy="4882032"/>
          </a:xfrm>
        </p:spPr>
        <p:txBody>
          <a:bodyPr>
            <a:noAutofit/>
          </a:bodyPr>
          <a:lstStyle/>
          <a:p>
            <a:pPr marL="0" indent="0">
              <a:buNone/>
            </a:pPr>
            <a:r>
              <a:rPr lang="en-GB" sz="1600" noProof="0" dirty="0" smtClean="0">
                <a:solidFill>
                  <a:schemeClr val="tx1"/>
                </a:solidFill>
              </a:rPr>
              <a:t>Fill in the blank:</a:t>
            </a:r>
          </a:p>
          <a:p>
            <a:pPr marL="0" indent="0">
              <a:buNone/>
            </a:pPr>
            <a:r>
              <a:rPr lang="en-GB" sz="1600" dirty="0" smtClean="0">
                <a:solidFill>
                  <a:schemeClr val="tx1"/>
                </a:solidFill>
              </a:rPr>
              <a:t>As per the EAU guidelines, the recommended dose for external beam radiotherapy in combination with short-term ADT is </a:t>
            </a:r>
            <a:r>
              <a:rPr lang="en-GB" sz="1600" noProof="0" dirty="0" smtClean="0">
                <a:solidFill>
                  <a:schemeClr val="tx1"/>
                </a:solidFill>
              </a:rPr>
              <a:t>___________.</a:t>
            </a:r>
          </a:p>
          <a:p>
            <a:endParaRPr lang="en-GB" sz="1600" noProof="0" dirty="0" smtClean="0">
              <a:solidFill>
                <a:schemeClr val="tx1"/>
              </a:solidFill>
            </a:endParaRPr>
          </a:p>
          <a:p>
            <a:pPr marL="365760" indent="-365760">
              <a:buClr>
                <a:schemeClr val="tx1"/>
              </a:buClr>
              <a:buFont typeface="+mj-lt"/>
              <a:buAutoNum type="arabicPeriod"/>
            </a:pPr>
            <a:r>
              <a:rPr lang="en-GB" sz="1600" noProof="0" dirty="0" smtClean="0">
                <a:solidFill>
                  <a:schemeClr val="tx1"/>
                </a:solidFill>
              </a:rPr>
              <a:t>76-78 Gy</a:t>
            </a:r>
          </a:p>
          <a:p>
            <a:pPr marL="365760" indent="-365760">
              <a:buClr>
                <a:schemeClr val="tx1"/>
              </a:buClr>
              <a:buFont typeface="+mj-lt"/>
              <a:buAutoNum type="arabicPeriod"/>
            </a:pPr>
            <a:r>
              <a:rPr lang="en-GB" sz="1600" noProof="0" dirty="0" smtClean="0">
                <a:solidFill>
                  <a:schemeClr val="tx1"/>
                </a:solidFill>
              </a:rPr>
              <a:t>75.6-79.2 Gy</a:t>
            </a:r>
          </a:p>
          <a:p>
            <a:pPr marL="365760" indent="-365760">
              <a:buClr>
                <a:schemeClr val="tx1"/>
              </a:buClr>
              <a:buFont typeface="+mj-lt"/>
              <a:buAutoNum type="arabicPeriod"/>
            </a:pPr>
            <a:r>
              <a:rPr lang="en-GB" sz="1600" noProof="0" dirty="0" smtClean="0">
                <a:solidFill>
                  <a:schemeClr val="tx1"/>
                </a:solidFill>
              </a:rPr>
              <a:t>40-50 Gy</a:t>
            </a:r>
          </a:p>
          <a:p>
            <a:pPr marL="365760" indent="-365760">
              <a:buClr>
                <a:schemeClr val="tx1"/>
              </a:buClr>
              <a:buFont typeface="+mj-lt"/>
              <a:buAutoNum type="arabicPeriod"/>
            </a:pPr>
            <a:r>
              <a:rPr lang="en-GB" sz="1600" noProof="0" dirty="0" smtClean="0">
                <a:solidFill>
                  <a:schemeClr val="tx1"/>
                </a:solidFill>
              </a:rPr>
              <a:t>90-100 Gy</a:t>
            </a:r>
          </a:p>
          <a:p>
            <a:endParaRPr lang="en-GB" sz="1600" noProof="0" dirty="0" smtClean="0">
              <a:solidFill>
                <a:schemeClr val="tx1"/>
              </a:solidFill>
            </a:endParaRPr>
          </a:p>
          <a:p>
            <a:endParaRPr lang="en-GB" sz="1600" noProof="0" dirty="0">
              <a:solidFill>
                <a:schemeClr val="tx1"/>
              </a:solidFill>
            </a:endParaRPr>
          </a:p>
        </p:txBody>
      </p:sp>
      <p:sp>
        <p:nvSpPr>
          <p:cNvPr id="6" name="Pentagon 5"/>
          <p:cNvSpPr/>
          <p:nvPr/>
        </p:nvSpPr>
        <p:spPr>
          <a:xfrm>
            <a:off x="-43103" y="1020483"/>
            <a:ext cx="696685" cy="387508"/>
          </a:xfrm>
          <a:prstGeom prst="homePlate">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10800000" scaled="1"/>
            <a:tileRect/>
          </a:gradFill>
          <a:ln>
            <a:no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sz="1600" dirty="0"/>
          </a:p>
        </p:txBody>
      </p:sp>
      <p:sp>
        <p:nvSpPr>
          <p:cNvPr id="7" name="TextBox 6"/>
          <p:cNvSpPr txBox="1"/>
          <p:nvPr/>
        </p:nvSpPr>
        <p:spPr>
          <a:xfrm>
            <a:off x="-27384" y="1044960"/>
            <a:ext cx="673261" cy="338554"/>
          </a:xfrm>
          <a:prstGeom prst="rect">
            <a:avLst/>
          </a:prstGeom>
          <a:noFill/>
        </p:spPr>
        <p:txBody>
          <a:bodyPr wrap="none" rtlCol="0">
            <a:spAutoFit/>
          </a:bodyPr>
          <a:lstStyle/>
          <a:p>
            <a:r>
              <a:rPr lang="en-GB" sz="1600" spc="-38" dirty="0" smtClean="0">
                <a:solidFill>
                  <a:srgbClr val="A7381D"/>
                </a:solidFill>
                <a:ea typeface="+mj-ea"/>
                <a:cs typeface="+mj-cs"/>
              </a:rPr>
              <a:t>19/20</a:t>
            </a:r>
            <a:endParaRPr lang="en-GB" sz="1600" spc="-38" dirty="0">
              <a:solidFill>
                <a:srgbClr val="A7381D"/>
              </a:solidFill>
              <a:ea typeface="+mj-ea"/>
              <a:cs typeface="+mj-cs"/>
            </a:endParaRPr>
          </a:p>
        </p:txBody>
      </p:sp>
      <p:sp>
        <p:nvSpPr>
          <p:cNvPr id="9" name="Rectangle 8"/>
          <p:cNvSpPr/>
          <p:nvPr/>
        </p:nvSpPr>
        <p:spPr>
          <a:xfrm>
            <a:off x="579356" y="4212049"/>
            <a:ext cx="5379484" cy="276999"/>
          </a:xfrm>
          <a:prstGeom prst="rect">
            <a:avLst/>
          </a:prstGeom>
        </p:spPr>
        <p:txBody>
          <a:bodyPr wrap="square">
            <a:spAutoFit/>
          </a:bodyPr>
          <a:lstStyle/>
          <a:p>
            <a:r>
              <a:rPr lang="en-GB" sz="1200" dirty="0" smtClean="0"/>
              <a:t>ADT, androgen deprivation therapy; EAU, European Association of Urology.</a:t>
            </a:r>
            <a:endParaRPr lang="en-GB" sz="1200" dirty="0"/>
          </a:p>
        </p:txBody>
      </p:sp>
      <p:sp>
        <p:nvSpPr>
          <p:cNvPr id="12" name="Rounded Rectangle 11"/>
          <p:cNvSpPr/>
          <p:nvPr/>
        </p:nvSpPr>
        <p:spPr>
          <a:xfrm>
            <a:off x="515856" y="2640971"/>
            <a:ext cx="3384956" cy="344774"/>
          </a:xfrm>
          <a:prstGeom prst="roundRect">
            <a:avLst/>
          </a:prstGeom>
          <a:solidFill>
            <a:srgbClr val="00B050"/>
          </a:solidFill>
          <a:ln w="6350">
            <a:solidFill>
              <a:srgbClr val="92D050"/>
            </a:solidFill>
          </a:ln>
          <a:effectLst>
            <a:outerShdw blurRad="50800" dist="38100" dir="5400000" algn="t" rotWithShape="0">
              <a:srgbClr val="003E1C">
                <a:alpha val="66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55448" tIns="0" rIns="0" bIns="0" rtlCol="0" anchor="ctr"/>
          <a:lstStyle/>
          <a:p>
            <a:pPr marL="342900" lvl="0" indent="-342900">
              <a:buFont typeface="+mj-lt"/>
              <a:buAutoNum type="arabicPeriod"/>
            </a:pPr>
            <a:r>
              <a:rPr lang="en-GB" sz="1600" dirty="0">
                <a:cs typeface="Times New Roman"/>
              </a:rPr>
              <a:t>76-78 </a:t>
            </a:r>
            <a:r>
              <a:rPr lang="en-GB" sz="1600" dirty="0" err="1">
                <a:cs typeface="Times New Roman"/>
              </a:rPr>
              <a:t>Gy</a:t>
            </a:r>
            <a:endParaRPr lang="en-GB" sz="1600" dirty="0">
              <a:cs typeface="Times New Roman"/>
            </a:endParaRPr>
          </a:p>
        </p:txBody>
      </p:sp>
      <p:pic>
        <p:nvPicPr>
          <p:cNvPr id="13" name="Picture 1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575373" y="2706833"/>
            <a:ext cx="213050" cy="213050"/>
          </a:xfrm>
          <a:prstGeom prst="rect">
            <a:avLst/>
          </a:prstGeom>
        </p:spPr>
      </p:pic>
      <p:sp>
        <p:nvSpPr>
          <p:cNvPr id="14" name="Rectangle 2"/>
          <p:cNvSpPr/>
          <p:nvPr/>
        </p:nvSpPr>
        <p:spPr>
          <a:xfrm>
            <a:off x="0" y="2544950"/>
            <a:ext cx="446554" cy="435115"/>
          </a:xfrm>
          <a:custGeom>
            <a:avLst/>
            <a:gdLst>
              <a:gd name="connsiteX0" fmla="*/ 0 w 70318"/>
              <a:gd name="connsiteY0" fmla="*/ 0 h 342305"/>
              <a:gd name="connsiteX1" fmla="*/ 70318 w 70318"/>
              <a:gd name="connsiteY1" fmla="*/ 0 h 342305"/>
              <a:gd name="connsiteX2" fmla="*/ 70318 w 70318"/>
              <a:gd name="connsiteY2" fmla="*/ 342305 h 342305"/>
              <a:gd name="connsiteX3" fmla="*/ 0 w 70318"/>
              <a:gd name="connsiteY3" fmla="*/ 342305 h 342305"/>
              <a:gd name="connsiteX4" fmla="*/ 0 w 70318"/>
              <a:gd name="connsiteY4" fmla="*/ 0 h 342305"/>
              <a:gd name="connsiteX0" fmla="*/ 0 w 203668"/>
              <a:gd name="connsiteY0" fmla="*/ 0 h 342305"/>
              <a:gd name="connsiteX1" fmla="*/ 203668 w 203668"/>
              <a:gd name="connsiteY1" fmla="*/ 0 h 342305"/>
              <a:gd name="connsiteX2" fmla="*/ 70318 w 203668"/>
              <a:gd name="connsiteY2" fmla="*/ 342305 h 342305"/>
              <a:gd name="connsiteX3" fmla="*/ 0 w 203668"/>
              <a:gd name="connsiteY3" fmla="*/ 342305 h 342305"/>
              <a:gd name="connsiteX4" fmla="*/ 0 w 203668"/>
              <a:gd name="connsiteY4" fmla="*/ 0 h 342305"/>
              <a:gd name="connsiteX0" fmla="*/ 114300 w 203668"/>
              <a:gd name="connsiteY0" fmla="*/ 4763 h 342305"/>
              <a:gd name="connsiteX1" fmla="*/ 203668 w 203668"/>
              <a:gd name="connsiteY1" fmla="*/ 0 h 342305"/>
              <a:gd name="connsiteX2" fmla="*/ 70318 w 203668"/>
              <a:gd name="connsiteY2" fmla="*/ 342305 h 342305"/>
              <a:gd name="connsiteX3" fmla="*/ 0 w 203668"/>
              <a:gd name="connsiteY3" fmla="*/ 342305 h 342305"/>
              <a:gd name="connsiteX4" fmla="*/ 114300 w 203668"/>
              <a:gd name="connsiteY4" fmla="*/ 4763 h 342305"/>
              <a:gd name="connsiteX0" fmla="*/ 147637 w 237005"/>
              <a:gd name="connsiteY0" fmla="*/ 4763 h 342305"/>
              <a:gd name="connsiteX1" fmla="*/ 237005 w 237005"/>
              <a:gd name="connsiteY1" fmla="*/ 0 h 342305"/>
              <a:gd name="connsiteX2" fmla="*/ 103655 w 237005"/>
              <a:gd name="connsiteY2" fmla="*/ 342305 h 342305"/>
              <a:gd name="connsiteX3" fmla="*/ 0 w 237005"/>
              <a:gd name="connsiteY3" fmla="*/ 342305 h 342305"/>
              <a:gd name="connsiteX4" fmla="*/ 147637 w 237005"/>
              <a:gd name="connsiteY4" fmla="*/ 4763 h 342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005" h="342305">
                <a:moveTo>
                  <a:pt x="147637" y="4763"/>
                </a:moveTo>
                <a:lnTo>
                  <a:pt x="237005" y="0"/>
                </a:lnTo>
                <a:lnTo>
                  <a:pt x="103655" y="342305"/>
                </a:lnTo>
                <a:lnTo>
                  <a:pt x="0" y="342305"/>
                </a:lnTo>
                <a:lnTo>
                  <a:pt x="147637" y="4763"/>
                </a:lnTo>
                <a:close/>
              </a:path>
            </a:pathLst>
          </a:custGeom>
          <a:gradFill>
            <a:gsLst>
              <a:gs pos="0">
                <a:schemeClr val="bg1">
                  <a:lumMod val="0"/>
                  <a:lumOff val="100000"/>
                  <a:alpha val="19000"/>
                </a:schemeClr>
              </a:gs>
              <a:gs pos="37000">
                <a:srgbClr val="FFFFFF"/>
              </a:gs>
              <a:gs pos="50000">
                <a:schemeClr val="bg1">
                  <a:lumMod val="0"/>
                  <a:lumOff val="100000"/>
                  <a:alpha val="92000"/>
                </a:schemeClr>
              </a:gs>
              <a:gs pos="100000">
                <a:schemeClr val="bg1">
                  <a:alpha val="0"/>
                </a:schemeClr>
              </a:gs>
            </a:gsLst>
            <a:lin ang="5400000" scaled="0"/>
          </a:gradFill>
          <a:ln>
            <a:noFill/>
          </a:ln>
          <a:effectLst>
            <a:glow>
              <a:schemeClr val="bg1">
                <a:alpha val="1000"/>
              </a:schemeClr>
            </a:glow>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ctr">
              <a:buFont typeface="+mj-lt"/>
              <a:buAutoNum type="arabicPeriod"/>
            </a:pPr>
            <a:endParaRPr lang="en-US"/>
          </a:p>
        </p:txBody>
      </p:sp>
      <p:pic>
        <p:nvPicPr>
          <p:cNvPr id="11" name="Picture 10"/>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439624" y="4651021"/>
            <a:ext cx="2027043" cy="1564389"/>
          </a:xfrm>
          <a:prstGeom prst="rect">
            <a:avLst/>
          </a:prstGeom>
          <a:effectLst>
            <a:softEdge rad="38100"/>
          </a:effectLst>
        </p:spPr>
      </p:pic>
    </p:spTree>
    <p:extLst>
      <p:ext uri="{BB962C8B-B14F-4D97-AF65-F5344CB8AC3E}">
        <p14:creationId xmlns:p14="http://schemas.microsoft.com/office/powerpoint/2010/main" val="38408353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p:cTn id="11" dur="500" fill="hold"/>
                                        <p:tgtEl>
                                          <p:spTgt spid="13"/>
                                        </p:tgtEl>
                                        <p:attrNameLst>
                                          <p:attrName>ppt_w</p:attrName>
                                        </p:attrNameLst>
                                      </p:cBhvr>
                                      <p:tavLst>
                                        <p:tav tm="0">
                                          <p:val>
                                            <p:fltVal val="0"/>
                                          </p:val>
                                        </p:tav>
                                        <p:tav tm="100000">
                                          <p:val>
                                            <p:strVal val="#ppt_w"/>
                                          </p:val>
                                        </p:tav>
                                      </p:tavLst>
                                    </p:anim>
                                    <p:anim calcmode="lin" valueType="num">
                                      <p:cBhvr>
                                        <p:cTn id="12" dur="500" fill="hold"/>
                                        <p:tgtEl>
                                          <p:spTgt spid="13"/>
                                        </p:tgtEl>
                                        <p:attrNameLst>
                                          <p:attrName>ppt_h</p:attrName>
                                        </p:attrNameLst>
                                      </p:cBhvr>
                                      <p:tavLst>
                                        <p:tav tm="0">
                                          <p:val>
                                            <p:fltVal val="0"/>
                                          </p:val>
                                        </p:tav>
                                        <p:tav tm="100000">
                                          <p:val>
                                            <p:strVal val="#ppt_h"/>
                                          </p:val>
                                        </p:tav>
                                      </p:tavLst>
                                    </p:anim>
                                    <p:animEffect transition="in" filter="fade">
                                      <p:cBhvr>
                                        <p:cTn id="13" dur="500"/>
                                        <p:tgtEl>
                                          <p:spTgt spid="13"/>
                                        </p:tgtEl>
                                      </p:cBhvr>
                                    </p:animEffect>
                                  </p:childTnLst>
                                </p:cTn>
                              </p:par>
                            </p:childTnLst>
                          </p:cTn>
                        </p:par>
                        <p:par>
                          <p:cTn id="14" fill="hold">
                            <p:stCondLst>
                              <p:cond delay="1000"/>
                            </p:stCondLst>
                            <p:childTnLst>
                              <p:par>
                                <p:cTn id="15" presetID="42" presetClass="path" presetSubtype="0" accel="50000" decel="50000" fill="hold" grpId="0" nodeType="afterEffect">
                                  <p:stCondLst>
                                    <p:cond delay="0"/>
                                  </p:stCondLst>
                                  <p:childTnLst>
                                    <p:animMotion origin="layout" path="M 4.44444E-6 2.22222E-6 L 0.43958 0.00185 " pathEditMode="relative" rAng="0" ptsTypes="AA">
                                      <p:cBhvr>
                                        <p:cTn id="16" dur="1000" fill="hold"/>
                                        <p:tgtEl>
                                          <p:spTgt spid="14"/>
                                        </p:tgtEl>
                                        <p:attrNameLst>
                                          <p:attrName>ppt_x</p:attrName>
                                          <p:attrName>ppt_y</p:attrName>
                                        </p:attrNameLst>
                                      </p:cBhvr>
                                      <p:rCtr x="21979" y="9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ounded Rectangle 17"/>
          <p:cNvSpPr/>
          <p:nvPr/>
        </p:nvSpPr>
        <p:spPr>
          <a:xfrm>
            <a:off x="7252588" y="2787114"/>
            <a:ext cx="1055007" cy="237582"/>
          </a:xfrm>
          <a:prstGeom prst="roundRect">
            <a:avLst/>
          </a:prstGeom>
          <a:solidFill>
            <a:srgbClr val="A7381D"/>
          </a:solidFill>
          <a:ln w="6350">
            <a:solidFill>
              <a:srgbClr val="FF0000"/>
            </a:solidFill>
          </a:ln>
          <a:effectLst>
            <a:outerShdw blurRad="50800" dist="38100" dir="5400000" algn="t" rotWithShape="0">
              <a:srgbClr val="003E1C">
                <a:alpha val="66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46304" tIns="0" rIns="0" bIns="0" rtlCol="0" anchor="ctr"/>
          <a:lstStyle/>
          <a:p>
            <a:pPr lvl="0">
              <a:defRPr/>
            </a:pPr>
            <a:r>
              <a:rPr lang="en-GB" sz="1600" dirty="0" smtClean="0">
                <a:solidFill>
                  <a:schemeClr val="bg1"/>
                </a:solidFill>
              </a:rPr>
              <a:t>FALSE</a:t>
            </a:r>
            <a:endParaRPr lang="en-GB" sz="1600" dirty="0">
              <a:solidFill>
                <a:schemeClr val="bg1"/>
              </a:solidFill>
            </a:endParaRPr>
          </a:p>
        </p:txBody>
      </p:sp>
      <p:sp>
        <p:nvSpPr>
          <p:cNvPr id="2" name="Title 1"/>
          <p:cNvSpPr>
            <a:spLocks noGrp="1"/>
          </p:cNvSpPr>
          <p:nvPr>
            <p:ph type="title"/>
          </p:nvPr>
        </p:nvSpPr>
        <p:spPr/>
        <p:txBody>
          <a:bodyPr>
            <a:normAutofit/>
          </a:bodyPr>
          <a:lstStyle/>
          <a:p>
            <a:r>
              <a:rPr lang="en-GB" sz="3000" b="1" dirty="0">
                <a:solidFill>
                  <a:schemeClr val="accent2">
                    <a:lumMod val="50000"/>
                  </a:schemeClr>
                </a:solidFill>
                <a:ea typeface="+mj-ea"/>
                <a:cs typeface="+mj-cs"/>
              </a:rPr>
              <a:t>Knowledge Check (16)</a:t>
            </a:r>
          </a:p>
        </p:txBody>
      </p:sp>
      <p:sp>
        <p:nvSpPr>
          <p:cNvPr id="6" name="Pentagon 5"/>
          <p:cNvSpPr/>
          <p:nvPr/>
        </p:nvSpPr>
        <p:spPr>
          <a:xfrm>
            <a:off x="-43103" y="1020483"/>
            <a:ext cx="696685" cy="387508"/>
          </a:xfrm>
          <a:prstGeom prst="homePlate">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10800000" scaled="1"/>
            <a:tileRect/>
          </a:gradFill>
          <a:ln>
            <a:no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sz="1600" dirty="0"/>
          </a:p>
        </p:txBody>
      </p:sp>
      <p:sp>
        <p:nvSpPr>
          <p:cNvPr id="7" name="TextBox 6"/>
          <p:cNvSpPr txBox="1"/>
          <p:nvPr/>
        </p:nvSpPr>
        <p:spPr>
          <a:xfrm>
            <a:off x="-27384" y="1044960"/>
            <a:ext cx="673261" cy="338554"/>
          </a:xfrm>
          <a:prstGeom prst="rect">
            <a:avLst/>
          </a:prstGeom>
          <a:noFill/>
        </p:spPr>
        <p:txBody>
          <a:bodyPr wrap="none" rtlCol="0">
            <a:spAutoFit/>
          </a:bodyPr>
          <a:lstStyle/>
          <a:p>
            <a:r>
              <a:rPr lang="en-US" sz="1600" spc="-38" dirty="0" smtClean="0">
                <a:solidFill>
                  <a:srgbClr val="A7381D"/>
                </a:solidFill>
                <a:ea typeface="+mj-ea"/>
                <a:cs typeface="+mj-cs"/>
              </a:rPr>
              <a:t>20/20</a:t>
            </a:r>
            <a:endParaRPr lang="en-GB" sz="1600" spc="-38" dirty="0">
              <a:solidFill>
                <a:srgbClr val="A7381D"/>
              </a:solidFill>
              <a:ea typeface="+mj-ea"/>
              <a:cs typeface="+mj-cs"/>
            </a:endParaRPr>
          </a:p>
        </p:txBody>
      </p:sp>
      <p:sp>
        <p:nvSpPr>
          <p:cNvPr id="8" name="Rectangle 7"/>
          <p:cNvSpPr/>
          <p:nvPr/>
        </p:nvSpPr>
        <p:spPr>
          <a:xfrm>
            <a:off x="628144" y="5569079"/>
            <a:ext cx="5461371" cy="646331"/>
          </a:xfrm>
          <a:prstGeom prst="rect">
            <a:avLst/>
          </a:prstGeom>
        </p:spPr>
        <p:txBody>
          <a:bodyPr wrap="square">
            <a:spAutoFit/>
          </a:bodyPr>
          <a:lstStyle/>
          <a:p>
            <a:r>
              <a:rPr lang="en-GB" sz="1200" dirty="0" smtClean="0"/>
              <a:t>ADT, androgen deprivation therapy; EAU, European Association of Urology; EBRT, external beam radiation therapy; NCCN, National Comprehensive Cancer Network; PLND, </a:t>
            </a:r>
            <a:r>
              <a:rPr lang="en-GB" sz="1200" dirty="0" smtClean="0">
                <a:cs typeface="Arial"/>
              </a:rPr>
              <a:t>pelvic lymph node dissection</a:t>
            </a:r>
            <a:r>
              <a:rPr lang="en-GB" sz="1200" dirty="0" smtClean="0"/>
              <a:t>.</a:t>
            </a:r>
            <a:endParaRPr lang="en-GB" sz="1200" dirty="0"/>
          </a:p>
        </p:txBody>
      </p:sp>
      <p:sp>
        <p:nvSpPr>
          <p:cNvPr id="15" name="Rounded Rectangle 14"/>
          <p:cNvSpPr/>
          <p:nvPr/>
        </p:nvSpPr>
        <p:spPr>
          <a:xfrm>
            <a:off x="7252588" y="1836196"/>
            <a:ext cx="1055007" cy="237582"/>
          </a:xfrm>
          <a:prstGeom prst="roundRect">
            <a:avLst/>
          </a:prstGeom>
          <a:solidFill>
            <a:srgbClr val="00B050"/>
          </a:solidFill>
          <a:ln w="6350">
            <a:solidFill>
              <a:srgbClr val="92D050"/>
            </a:solidFill>
          </a:ln>
          <a:effectLst>
            <a:outerShdw blurRad="50800" dist="38100" dir="5400000" algn="t" rotWithShape="0">
              <a:srgbClr val="003E1C">
                <a:alpha val="66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46304" tIns="0" rIns="0" bIns="0" rtlCol="0" anchor="ctr"/>
          <a:lstStyle/>
          <a:p>
            <a:pPr lvl="0">
              <a:defRPr/>
            </a:pPr>
            <a:r>
              <a:rPr lang="en-GB" sz="1600" dirty="0" smtClean="0">
                <a:solidFill>
                  <a:schemeClr val="bg1"/>
                </a:solidFill>
              </a:rPr>
              <a:t>TRUE</a:t>
            </a:r>
            <a:endParaRPr lang="en-GB" sz="1600" dirty="0">
              <a:solidFill>
                <a:schemeClr val="bg1"/>
              </a:solidFill>
            </a:endParaRPr>
          </a:p>
        </p:txBody>
      </p:sp>
      <p:pic>
        <p:nvPicPr>
          <p:cNvPr id="19" name="Picture 1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137695" y="2854858"/>
            <a:ext cx="133091" cy="133091"/>
          </a:xfrm>
          <a:prstGeom prst="rect">
            <a:avLst/>
          </a:prstGeom>
        </p:spPr>
      </p:pic>
      <p:pic>
        <p:nvPicPr>
          <p:cNvPr id="20" name="Picture 19"/>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117706" y="1896046"/>
            <a:ext cx="135732" cy="135732"/>
          </a:xfrm>
          <a:prstGeom prst="rect">
            <a:avLst/>
          </a:prstGeom>
        </p:spPr>
      </p:pic>
      <p:sp>
        <p:nvSpPr>
          <p:cNvPr id="27" name="Rounded Rectangle 26"/>
          <p:cNvSpPr/>
          <p:nvPr/>
        </p:nvSpPr>
        <p:spPr>
          <a:xfrm>
            <a:off x="7252588" y="3462966"/>
            <a:ext cx="1055007" cy="237582"/>
          </a:xfrm>
          <a:prstGeom prst="roundRect">
            <a:avLst/>
          </a:prstGeom>
          <a:solidFill>
            <a:srgbClr val="00B050"/>
          </a:solidFill>
          <a:ln w="6350">
            <a:solidFill>
              <a:srgbClr val="92D050"/>
            </a:solidFill>
          </a:ln>
          <a:effectLst>
            <a:outerShdw blurRad="50800" dist="38100" dir="5400000" algn="t" rotWithShape="0">
              <a:srgbClr val="003E1C">
                <a:alpha val="66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46304" tIns="0" rIns="0" bIns="0" rtlCol="0" anchor="ctr"/>
          <a:lstStyle/>
          <a:p>
            <a:pPr lvl="0">
              <a:defRPr/>
            </a:pPr>
            <a:r>
              <a:rPr lang="en-GB" sz="1600" dirty="0" smtClean="0">
                <a:solidFill>
                  <a:schemeClr val="bg1"/>
                </a:solidFill>
              </a:rPr>
              <a:t>TRUE</a:t>
            </a:r>
            <a:endParaRPr lang="en-GB" sz="1600" dirty="0">
              <a:solidFill>
                <a:schemeClr val="bg1"/>
              </a:solidFill>
            </a:endParaRPr>
          </a:p>
        </p:txBody>
      </p:sp>
      <p:pic>
        <p:nvPicPr>
          <p:cNvPr id="29" name="Picture 28"/>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134954" y="3522816"/>
            <a:ext cx="135732" cy="135732"/>
          </a:xfrm>
          <a:prstGeom prst="rect">
            <a:avLst/>
          </a:prstGeom>
        </p:spPr>
      </p:pic>
      <p:sp>
        <p:nvSpPr>
          <p:cNvPr id="4" name="Rectangle 3"/>
          <p:cNvSpPr/>
          <p:nvPr/>
        </p:nvSpPr>
        <p:spPr>
          <a:xfrm>
            <a:off x="-1" y="1407991"/>
            <a:ext cx="6089515" cy="395319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p:cNvSpPr/>
          <p:nvPr/>
        </p:nvSpPr>
        <p:spPr>
          <a:xfrm>
            <a:off x="7252588" y="4366392"/>
            <a:ext cx="1055007" cy="237582"/>
          </a:xfrm>
          <a:prstGeom prst="roundRect">
            <a:avLst/>
          </a:prstGeom>
          <a:solidFill>
            <a:srgbClr val="00B050"/>
          </a:solidFill>
          <a:ln w="6350">
            <a:solidFill>
              <a:srgbClr val="92D050"/>
            </a:solidFill>
          </a:ln>
          <a:effectLst>
            <a:outerShdw blurRad="50800" dist="38100" dir="5400000" algn="t" rotWithShape="0">
              <a:srgbClr val="003E1C">
                <a:alpha val="66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46304" tIns="0" rIns="0" bIns="0" rtlCol="0" anchor="ctr"/>
          <a:lstStyle/>
          <a:p>
            <a:pPr lvl="0">
              <a:defRPr/>
            </a:pPr>
            <a:r>
              <a:rPr lang="en-GB" sz="1600" dirty="0" smtClean="0">
                <a:solidFill>
                  <a:schemeClr val="bg1"/>
                </a:solidFill>
              </a:rPr>
              <a:t>TRUE</a:t>
            </a:r>
            <a:endParaRPr lang="en-GB" sz="1600" dirty="0">
              <a:solidFill>
                <a:schemeClr val="bg1"/>
              </a:solidFill>
            </a:endParaRPr>
          </a:p>
        </p:txBody>
      </p:sp>
      <p:pic>
        <p:nvPicPr>
          <p:cNvPr id="21" name="Picture 20"/>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117698" y="4426242"/>
            <a:ext cx="135732" cy="135732"/>
          </a:xfrm>
          <a:prstGeom prst="rect">
            <a:avLst/>
          </a:prstGeom>
        </p:spPr>
      </p:pic>
      <p:pic>
        <p:nvPicPr>
          <p:cNvPr id="22" name="Picture 21"/>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311717" y="5041803"/>
            <a:ext cx="1852177" cy="1429435"/>
          </a:xfrm>
          <a:prstGeom prst="rect">
            <a:avLst/>
          </a:prstGeom>
          <a:effectLst>
            <a:softEdge rad="38100"/>
          </a:effectLst>
        </p:spPr>
      </p:pic>
      <p:sp>
        <p:nvSpPr>
          <p:cNvPr id="3" name="Content Placeholder 2"/>
          <p:cNvSpPr>
            <a:spLocks noGrp="1"/>
          </p:cNvSpPr>
          <p:nvPr>
            <p:ph idx="1"/>
          </p:nvPr>
        </p:nvSpPr>
        <p:spPr>
          <a:xfrm>
            <a:off x="685800" y="1406768"/>
            <a:ext cx="6286080" cy="4183421"/>
          </a:xfrm>
        </p:spPr>
        <p:txBody>
          <a:bodyPr>
            <a:normAutofit/>
          </a:bodyPr>
          <a:lstStyle/>
          <a:p>
            <a:pPr marL="0" indent="0">
              <a:buNone/>
            </a:pPr>
            <a:r>
              <a:rPr lang="en-GB" sz="1600" dirty="0" smtClean="0">
                <a:solidFill>
                  <a:schemeClr val="tx1"/>
                </a:solidFill>
              </a:rPr>
              <a:t>State whether the following statements are true or false.</a:t>
            </a:r>
          </a:p>
          <a:p>
            <a:pPr marL="365760" indent="-365760">
              <a:lnSpc>
                <a:spcPct val="110000"/>
              </a:lnSpc>
              <a:buClr>
                <a:schemeClr val="tx1"/>
              </a:buClr>
              <a:buFont typeface="+mj-lt"/>
              <a:buAutoNum type="arabicPeriod"/>
            </a:pPr>
            <a:r>
              <a:rPr lang="en-GB" sz="1600" dirty="0" smtClean="0">
                <a:solidFill>
                  <a:schemeClr val="tx1"/>
                </a:solidFill>
              </a:rPr>
              <a:t>Based on the EAU guidelines, immediate ADT (medical or surgical castration) must be offered to M1 metastatic prostate cancer patients who are asymptomatic or symptomatic.</a:t>
            </a:r>
          </a:p>
          <a:p>
            <a:pPr marL="365760" indent="-365760">
              <a:lnSpc>
                <a:spcPct val="110000"/>
              </a:lnSpc>
              <a:buClr>
                <a:schemeClr val="tx1"/>
              </a:buClr>
              <a:buFont typeface="+mj-lt"/>
              <a:buAutoNum type="arabicPeriod"/>
            </a:pPr>
            <a:r>
              <a:rPr lang="en-GB" sz="1600" dirty="0" smtClean="0">
                <a:solidFill>
                  <a:schemeClr val="tx1"/>
                </a:solidFill>
              </a:rPr>
              <a:t>The EAU guidelines suggest that for bone metastases, zoledronic acid is superior to denosumab.</a:t>
            </a:r>
          </a:p>
          <a:p>
            <a:pPr marL="365760" indent="-365760">
              <a:lnSpc>
                <a:spcPct val="110000"/>
              </a:lnSpc>
              <a:buClr>
                <a:schemeClr val="tx1"/>
              </a:buClr>
              <a:buFont typeface="+mj-lt"/>
              <a:buAutoNum type="arabicPeriod"/>
            </a:pPr>
            <a:r>
              <a:rPr lang="en-GB" sz="1600" dirty="0" smtClean="0">
                <a:solidFill>
                  <a:schemeClr val="tx1"/>
                </a:solidFill>
              </a:rPr>
              <a:t>The NCCN guidelines recommend radiation therapy (EBRT or brachytherapy) and radical prostatectomy with or without PLND as the first line of treatment for localised prostate cancer.</a:t>
            </a:r>
          </a:p>
          <a:p>
            <a:pPr marL="365760" indent="-365760">
              <a:lnSpc>
                <a:spcPct val="110000"/>
              </a:lnSpc>
              <a:buClr>
                <a:schemeClr val="tx1"/>
              </a:buClr>
              <a:buFont typeface="+mj-lt"/>
              <a:buAutoNum type="arabicPeriod"/>
            </a:pPr>
            <a:r>
              <a:rPr lang="en-GB" sz="1600" dirty="0" smtClean="0">
                <a:solidFill>
                  <a:schemeClr val="tx1"/>
                </a:solidFill>
              </a:rPr>
              <a:t>The NCCN guidelines recommend treatment with sipuleucel-T as a second-line option post-docetaxel or post-enzalutamide/abiraterone in patients with no visceral metastases in castration-resistant prostate cancer.</a:t>
            </a:r>
          </a:p>
          <a:p>
            <a:pPr>
              <a:buClr>
                <a:schemeClr val="tx1"/>
              </a:buClr>
            </a:pPr>
            <a:endParaRPr lang="en-GB" sz="1600" dirty="0">
              <a:solidFill>
                <a:schemeClr val="tx1"/>
              </a:solidFill>
            </a:endParaRPr>
          </a:p>
        </p:txBody>
      </p:sp>
    </p:spTree>
    <p:extLst>
      <p:ext uri="{BB962C8B-B14F-4D97-AF65-F5344CB8AC3E}">
        <p14:creationId xmlns:p14="http://schemas.microsoft.com/office/powerpoint/2010/main" val="4198861228"/>
      </p:ext>
    </p:extLst>
  </p:cSld>
  <p:clrMapOvr>
    <a:masterClrMapping/>
  </p:clrMapOvr>
  <p:transition spd="slow">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14:presetBounceEnd="60000">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14:bounceEnd="60000">
                                          <p:cBhvr additive="base">
                                            <p:cTn id="7" dur="500" fill="hold"/>
                                            <p:tgtEl>
                                              <p:spTgt spid="15"/>
                                            </p:tgtEl>
                                            <p:attrNameLst>
                                              <p:attrName>ppt_x</p:attrName>
                                            </p:attrNameLst>
                                          </p:cBhvr>
                                          <p:tavLst>
                                            <p:tav tm="0">
                                              <p:val>
                                                <p:strVal val="0-#ppt_w/2"/>
                                              </p:val>
                                            </p:tav>
                                            <p:tav tm="100000">
                                              <p:val>
                                                <p:strVal val="#ppt_x"/>
                                              </p:val>
                                            </p:tav>
                                          </p:tavLst>
                                        </p:anim>
                                        <p:anim calcmode="lin" valueType="num" p14:bounceEnd="60000">
                                          <p:cBhvr additive="base">
                                            <p:cTn id="8" dur="500" fill="hold"/>
                                            <p:tgtEl>
                                              <p:spTgt spid="1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childTnLst>
                              </p:cTn>
                            </p:par>
                            <p:par>
                              <p:cTn id="13" fill="hold">
                                <p:stCondLst>
                                  <p:cond delay="1000"/>
                                </p:stCondLst>
                                <p:childTnLst>
                                  <p:par>
                                    <p:cTn id="14" presetID="2" presetClass="entr" presetSubtype="8" fill="hold" grpId="0" nodeType="afterEffect" p14:presetBounceEnd="60000">
                                      <p:stCondLst>
                                        <p:cond delay="0"/>
                                      </p:stCondLst>
                                      <p:childTnLst>
                                        <p:set>
                                          <p:cBhvr>
                                            <p:cTn id="15" dur="1" fill="hold">
                                              <p:stCondLst>
                                                <p:cond delay="0"/>
                                              </p:stCondLst>
                                            </p:cTn>
                                            <p:tgtEl>
                                              <p:spTgt spid="18"/>
                                            </p:tgtEl>
                                            <p:attrNameLst>
                                              <p:attrName>style.visibility</p:attrName>
                                            </p:attrNameLst>
                                          </p:cBhvr>
                                          <p:to>
                                            <p:strVal val="visible"/>
                                          </p:to>
                                        </p:set>
                                        <p:anim calcmode="lin" valueType="num" p14:bounceEnd="60000">
                                          <p:cBhvr additive="base">
                                            <p:cTn id="16" dur="500" fill="hold"/>
                                            <p:tgtEl>
                                              <p:spTgt spid="18"/>
                                            </p:tgtEl>
                                            <p:attrNameLst>
                                              <p:attrName>ppt_x</p:attrName>
                                            </p:attrNameLst>
                                          </p:cBhvr>
                                          <p:tavLst>
                                            <p:tav tm="0">
                                              <p:val>
                                                <p:strVal val="0-#ppt_w/2"/>
                                              </p:val>
                                            </p:tav>
                                            <p:tav tm="100000">
                                              <p:val>
                                                <p:strVal val="#ppt_x"/>
                                              </p:val>
                                            </p:tav>
                                          </p:tavLst>
                                        </p:anim>
                                        <p:anim calcmode="lin" valueType="num" p14:bounceEnd="60000">
                                          <p:cBhvr additive="base">
                                            <p:cTn id="17" dur="500" fill="hold"/>
                                            <p:tgtEl>
                                              <p:spTgt spid="18"/>
                                            </p:tgtEl>
                                            <p:attrNameLst>
                                              <p:attrName>ppt_y</p:attrName>
                                            </p:attrNameLst>
                                          </p:cBhvr>
                                          <p:tavLst>
                                            <p:tav tm="0">
                                              <p:val>
                                                <p:strVal val="#ppt_y"/>
                                              </p:val>
                                            </p:tav>
                                            <p:tav tm="100000">
                                              <p:val>
                                                <p:strVal val="#ppt_y"/>
                                              </p:val>
                                            </p:tav>
                                          </p:tavLst>
                                        </p:anim>
                                      </p:childTnLst>
                                    </p:cTn>
                                  </p:par>
                                </p:childTnLst>
                              </p:cTn>
                            </p:par>
                            <p:par>
                              <p:cTn id="18" fill="hold">
                                <p:stCondLst>
                                  <p:cond delay="1500"/>
                                </p:stCondLst>
                                <p:childTnLst>
                                  <p:par>
                                    <p:cTn id="19" presetID="10" presetClass="entr" presetSubtype="0" fill="hold" nodeType="after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500"/>
                                            <p:tgtEl>
                                              <p:spTgt spid="19"/>
                                            </p:tgtEl>
                                          </p:cBhvr>
                                        </p:animEffect>
                                      </p:childTnLst>
                                    </p:cTn>
                                  </p:par>
                                </p:childTnLst>
                              </p:cTn>
                            </p:par>
                            <p:par>
                              <p:cTn id="22" fill="hold">
                                <p:stCondLst>
                                  <p:cond delay="2000"/>
                                </p:stCondLst>
                                <p:childTnLst>
                                  <p:par>
                                    <p:cTn id="23" presetID="2" presetClass="entr" presetSubtype="8" fill="hold" grpId="0" nodeType="afterEffect" p14:presetBounceEnd="60000">
                                      <p:stCondLst>
                                        <p:cond delay="0"/>
                                      </p:stCondLst>
                                      <p:childTnLst>
                                        <p:set>
                                          <p:cBhvr>
                                            <p:cTn id="24" dur="1" fill="hold">
                                              <p:stCondLst>
                                                <p:cond delay="0"/>
                                              </p:stCondLst>
                                            </p:cTn>
                                            <p:tgtEl>
                                              <p:spTgt spid="27"/>
                                            </p:tgtEl>
                                            <p:attrNameLst>
                                              <p:attrName>style.visibility</p:attrName>
                                            </p:attrNameLst>
                                          </p:cBhvr>
                                          <p:to>
                                            <p:strVal val="visible"/>
                                          </p:to>
                                        </p:set>
                                        <p:anim calcmode="lin" valueType="num" p14:bounceEnd="60000">
                                          <p:cBhvr additive="base">
                                            <p:cTn id="25" dur="500" fill="hold"/>
                                            <p:tgtEl>
                                              <p:spTgt spid="27"/>
                                            </p:tgtEl>
                                            <p:attrNameLst>
                                              <p:attrName>ppt_x</p:attrName>
                                            </p:attrNameLst>
                                          </p:cBhvr>
                                          <p:tavLst>
                                            <p:tav tm="0">
                                              <p:val>
                                                <p:strVal val="0-#ppt_w/2"/>
                                              </p:val>
                                            </p:tav>
                                            <p:tav tm="100000">
                                              <p:val>
                                                <p:strVal val="#ppt_x"/>
                                              </p:val>
                                            </p:tav>
                                          </p:tavLst>
                                        </p:anim>
                                        <p:anim calcmode="lin" valueType="num" p14:bounceEnd="60000">
                                          <p:cBhvr additive="base">
                                            <p:cTn id="26" dur="500" fill="hold"/>
                                            <p:tgtEl>
                                              <p:spTgt spid="27"/>
                                            </p:tgtEl>
                                            <p:attrNameLst>
                                              <p:attrName>ppt_y</p:attrName>
                                            </p:attrNameLst>
                                          </p:cBhvr>
                                          <p:tavLst>
                                            <p:tav tm="0">
                                              <p:val>
                                                <p:strVal val="#ppt_y"/>
                                              </p:val>
                                            </p:tav>
                                            <p:tav tm="100000">
                                              <p:val>
                                                <p:strVal val="#ppt_y"/>
                                              </p:val>
                                            </p:tav>
                                          </p:tavLst>
                                        </p:anim>
                                      </p:childTnLst>
                                    </p:cTn>
                                  </p:par>
                                </p:childTnLst>
                              </p:cTn>
                            </p:par>
                            <p:par>
                              <p:cTn id="27" fill="hold">
                                <p:stCondLst>
                                  <p:cond delay="2500"/>
                                </p:stCondLst>
                                <p:childTnLst>
                                  <p:par>
                                    <p:cTn id="28" presetID="10" presetClass="entr" presetSubtype="0" fill="hold" nodeType="afterEffect">
                                      <p:stCondLst>
                                        <p:cond delay="0"/>
                                      </p:stCondLst>
                                      <p:childTnLst>
                                        <p:set>
                                          <p:cBhvr>
                                            <p:cTn id="29" dur="1" fill="hold">
                                              <p:stCondLst>
                                                <p:cond delay="0"/>
                                              </p:stCondLst>
                                            </p:cTn>
                                            <p:tgtEl>
                                              <p:spTgt spid="29"/>
                                            </p:tgtEl>
                                            <p:attrNameLst>
                                              <p:attrName>style.visibility</p:attrName>
                                            </p:attrNameLst>
                                          </p:cBhvr>
                                          <p:to>
                                            <p:strVal val="visible"/>
                                          </p:to>
                                        </p:set>
                                        <p:animEffect transition="in" filter="fade">
                                          <p:cBhvr>
                                            <p:cTn id="30" dur="500"/>
                                            <p:tgtEl>
                                              <p:spTgt spid="29"/>
                                            </p:tgtEl>
                                          </p:cBhvr>
                                        </p:animEffect>
                                      </p:childTnLst>
                                    </p:cTn>
                                  </p:par>
                                </p:childTnLst>
                              </p:cTn>
                            </p:par>
                            <p:par>
                              <p:cTn id="31" fill="hold">
                                <p:stCondLst>
                                  <p:cond delay="3000"/>
                                </p:stCondLst>
                                <p:childTnLst>
                                  <p:par>
                                    <p:cTn id="32" presetID="2" presetClass="entr" presetSubtype="8" fill="hold" grpId="0" nodeType="afterEffect" p14:presetBounceEnd="60000">
                                      <p:stCondLst>
                                        <p:cond delay="0"/>
                                      </p:stCondLst>
                                      <p:childTnLst>
                                        <p:set>
                                          <p:cBhvr>
                                            <p:cTn id="33" dur="1" fill="hold">
                                              <p:stCondLst>
                                                <p:cond delay="0"/>
                                              </p:stCondLst>
                                            </p:cTn>
                                            <p:tgtEl>
                                              <p:spTgt spid="17"/>
                                            </p:tgtEl>
                                            <p:attrNameLst>
                                              <p:attrName>style.visibility</p:attrName>
                                            </p:attrNameLst>
                                          </p:cBhvr>
                                          <p:to>
                                            <p:strVal val="visible"/>
                                          </p:to>
                                        </p:set>
                                        <p:anim calcmode="lin" valueType="num" p14:bounceEnd="60000">
                                          <p:cBhvr additive="base">
                                            <p:cTn id="34" dur="500" fill="hold"/>
                                            <p:tgtEl>
                                              <p:spTgt spid="17"/>
                                            </p:tgtEl>
                                            <p:attrNameLst>
                                              <p:attrName>ppt_x</p:attrName>
                                            </p:attrNameLst>
                                          </p:cBhvr>
                                          <p:tavLst>
                                            <p:tav tm="0">
                                              <p:val>
                                                <p:strVal val="0-#ppt_w/2"/>
                                              </p:val>
                                            </p:tav>
                                            <p:tav tm="100000">
                                              <p:val>
                                                <p:strVal val="#ppt_x"/>
                                              </p:val>
                                            </p:tav>
                                          </p:tavLst>
                                        </p:anim>
                                        <p:anim calcmode="lin" valueType="num" p14:bounceEnd="60000">
                                          <p:cBhvr additive="base">
                                            <p:cTn id="35" dur="500" fill="hold"/>
                                            <p:tgtEl>
                                              <p:spTgt spid="17"/>
                                            </p:tgtEl>
                                            <p:attrNameLst>
                                              <p:attrName>ppt_y</p:attrName>
                                            </p:attrNameLst>
                                          </p:cBhvr>
                                          <p:tavLst>
                                            <p:tav tm="0">
                                              <p:val>
                                                <p:strVal val="#ppt_y"/>
                                              </p:val>
                                            </p:tav>
                                            <p:tav tm="100000">
                                              <p:val>
                                                <p:strVal val="#ppt_y"/>
                                              </p:val>
                                            </p:tav>
                                          </p:tavLst>
                                        </p:anim>
                                      </p:childTnLst>
                                    </p:cTn>
                                  </p:par>
                                </p:childTnLst>
                              </p:cTn>
                            </p:par>
                            <p:par>
                              <p:cTn id="36" fill="hold">
                                <p:stCondLst>
                                  <p:cond delay="3500"/>
                                </p:stCondLst>
                                <p:childTnLst>
                                  <p:par>
                                    <p:cTn id="37" presetID="10" presetClass="entr" presetSubtype="0" fill="hold" nodeType="afterEffect">
                                      <p:stCondLst>
                                        <p:cond delay="0"/>
                                      </p:stCondLst>
                                      <p:childTnLst>
                                        <p:set>
                                          <p:cBhvr>
                                            <p:cTn id="38" dur="1" fill="hold">
                                              <p:stCondLst>
                                                <p:cond delay="0"/>
                                              </p:stCondLst>
                                            </p:cTn>
                                            <p:tgtEl>
                                              <p:spTgt spid="21"/>
                                            </p:tgtEl>
                                            <p:attrNameLst>
                                              <p:attrName>style.visibility</p:attrName>
                                            </p:attrNameLst>
                                          </p:cBhvr>
                                          <p:to>
                                            <p:strVal val="visible"/>
                                          </p:to>
                                        </p:set>
                                        <p:animEffect transition="in" filter="fade">
                                          <p:cBhvr>
                                            <p:cTn id="39"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5" grpId="0" animBg="1"/>
          <p:bldP spid="27" grpId="0" animBg="1"/>
          <p:bldP spid="17" grpId="0" animBg="1"/>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0-#ppt_w/2"/>
                                              </p:val>
                                            </p:tav>
                                            <p:tav tm="100000">
                                              <p:val>
                                                <p:strVal val="#ppt_x"/>
                                              </p:val>
                                            </p:tav>
                                          </p:tavLst>
                                        </p:anim>
                                        <p:anim calcmode="lin" valueType="num">
                                          <p:cBhvr additive="base">
                                            <p:cTn id="8" dur="500" fill="hold"/>
                                            <p:tgtEl>
                                              <p:spTgt spid="1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childTnLst>
                              </p:cTn>
                            </p:par>
                            <p:par>
                              <p:cTn id="13" fill="hold">
                                <p:stCondLst>
                                  <p:cond delay="1000"/>
                                </p:stCondLst>
                                <p:childTnLst>
                                  <p:par>
                                    <p:cTn id="14" presetID="2" presetClass="entr" presetSubtype="8" fill="hold" grpId="0" nodeType="afterEffect">
                                      <p:stCondLst>
                                        <p:cond delay="0"/>
                                      </p:stCondLst>
                                      <p:childTnLst>
                                        <p:set>
                                          <p:cBhvr>
                                            <p:cTn id="15" dur="1" fill="hold">
                                              <p:stCondLst>
                                                <p:cond delay="0"/>
                                              </p:stCondLst>
                                            </p:cTn>
                                            <p:tgtEl>
                                              <p:spTgt spid="18"/>
                                            </p:tgtEl>
                                            <p:attrNameLst>
                                              <p:attrName>style.visibility</p:attrName>
                                            </p:attrNameLst>
                                          </p:cBhvr>
                                          <p:to>
                                            <p:strVal val="visible"/>
                                          </p:to>
                                        </p:set>
                                        <p:anim calcmode="lin" valueType="num">
                                          <p:cBhvr additive="base">
                                            <p:cTn id="16" dur="500" fill="hold"/>
                                            <p:tgtEl>
                                              <p:spTgt spid="18"/>
                                            </p:tgtEl>
                                            <p:attrNameLst>
                                              <p:attrName>ppt_x</p:attrName>
                                            </p:attrNameLst>
                                          </p:cBhvr>
                                          <p:tavLst>
                                            <p:tav tm="0">
                                              <p:val>
                                                <p:strVal val="0-#ppt_w/2"/>
                                              </p:val>
                                            </p:tav>
                                            <p:tav tm="100000">
                                              <p:val>
                                                <p:strVal val="#ppt_x"/>
                                              </p:val>
                                            </p:tav>
                                          </p:tavLst>
                                        </p:anim>
                                        <p:anim calcmode="lin" valueType="num">
                                          <p:cBhvr additive="base">
                                            <p:cTn id="17" dur="500" fill="hold"/>
                                            <p:tgtEl>
                                              <p:spTgt spid="18"/>
                                            </p:tgtEl>
                                            <p:attrNameLst>
                                              <p:attrName>ppt_y</p:attrName>
                                            </p:attrNameLst>
                                          </p:cBhvr>
                                          <p:tavLst>
                                            <p:tav tm="0">
                                              <p:val>
                                                <p:strVal val="#ppt_y"/>
                                              </p:val>
                                            </p:tav>
                                            <p:tav tm="100000">
                                              <p:val>
                                                <p:strVal val="#ppt_y"/>
                                              </p:val>
                                            </p:tav>
                                          </p:tavLst>
                                        </p:anim>
                                      </p:childTnLst>
                                    </p:cTn>
                                  </p:par>
                                </p:childTnLst>
                              </p:cTn>
                            </p:par>
                            <p:par>
                              <p:cTn id="18" fill="hold">
                                <p:stCondLst>
                                  <p:cond delay="1500"/>
                                </p:stCondLst>
                                <p:childTnLst>
                                  <p:par>
                                    <p:cTn id="19" presetID="10" presetClass="entr" presetSubtype="0" fill="hold" nodeType="after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500"/>
                                            <p:tgtEl>
                                              <p:spTgt spid="19"/>
                                            </p:tgtEl>
                                          </p:cBhvr>
                                        </p:animEffect>
                                      </p:childTnLst>
                                    </p:cTn>
                                  </p:par>
                                </p:childTnLst>
                              </p:cTn>
                            </p:par>
                            <p:par>
                              <p:cTn id="22" fill="hold">
                                <p:stCondLst>
                                  <p:cond delay="2000"/>
                                </p:stCondLst>
                                <p:childTnLst>
                                  <p:par>
                                    <p:cTn id="23" presetID="2" presetClass="entr" presetSubtype="8" fill="hold" grpId="0" nodeType="afterEffect">
                                      <p:stCondLst>
                                        <p:cond delay="0"/>
                                      </p:stCondLst>
                                      <p:childTnLst>
                                        <p:set>
                                          <p:cBhvr>
                                            <p:cTn id="24" dur="1" fill="hold">
                                              <p:stCondLst>
                                                <p:cond delay="0"/>
                                              </p:stCondLst>
                                            </p:cTn>
                                            <p:tgtEl>
                                              <p:spTgt spid="27"/>
                                            </p:tgtEl>
                                            <p:attrNameLst>
                                              <p:attrName>style.visibility</p:attrName>
                                            </p:attrNameLst>
                                          </p:cBhvr>
                                          <p:to>
                                            <p:strVal val="visible"/>
                                          </p:to>
                                        </p:set>
                                        <p:anim calcmode="lin" valueType="num">
                                          <p:cBhvr additive="base">
                                            <p:cTn id="25" dur="500" fill="hold"/>
                                            <p:tgtEl>
                                              <p:spTgt spid="27"/>
                                            </p:tgtEl>
                                            <p:attrNameLst>
                                              <p:attrName>ppt_x</p:attrName>
                                            </p:attrNameLst>
                                          </p:cBhvr>
                                          <p:tavLst>
                                            <p:tav tm="0">
                                              <p:val>
                                                <p:strVal val="0-#ppt_w/2"/>
                                              </p:val>
                                            </p:tav>
                                            <p:tav tm="100000">
                                              <p:val>
                                                <p:strVal val="#ppt_x"/>
                                              </p:val>
                                            </p:tav>
                                          </p:tavLst>
                                        </p:anim>
                                        <p:anim calcmode="lin" valueType="num">
                                          <p:cBhvr additive="base">
                                            <p:cTn id="26" dur="500" fill="hold"/>
                                            <p:tgtEl>
                                              <p:spTgt spid="27"/>
                                            </p:tgtEl>
                                            <p:attrNameLst>
                                              <p:attrName>ppt_y</p:attrName>
                                            </p:attrNameLst>
                                          </p:cBhvr>
                                          <p:tavLst>
                                            <p:tav tm="0">
                                              <p:val>
                                                <p:strVal val="#ppt_y"/>
                                              </p:val>
                                            </p:tav>
                                            <p:tav tm="100000">
                                              <p:val>
                                                <p:strVal val="#ppt_y"/>
                                              </p:val>
                                            </p:tav>
                                          </p:tavLst>
                                        </p:anim>
                                      </p:childTnLst>
                                    </p:cTn>
                                  </p:par>
                                </p:childTnLst>
                              </p:cTn>
                            </p:par>
                            <p:par>
                              <p:cTn id="27" fill="hold">
                                <p:stCondLst>
                                  <p:cond delay="2500"/>
                                </p:stCondLst>
                                <p:childTnLst>
                                  <p:par>
                                    <p:cTn id="28" presetID="10" presetClass="entr" presetSubtype="0" fill="hold" nodeType="afterEffect">
                                      <p:stCondLst>
                                        <p:cond delay="0"/>
                                      </p:stCondLst>
                                      <p:childTnLst>
                                        <p:set>
                                          <p:cBhvr>
                                            <p:cTn id="29" dur="1" fill="hold">
                                              <p:stCondLst>
                                                <p:cond delay="0"/>
                                              </p:stCondLst>
                                            </p:cTn>
                                            <p:tgtEl>
                                              <p:spTgt spid="29"/>
                                            </p:tgtEl>
                                            <p:attrNameLst>
                                              <p:attrName>style.visibility</p:attrName>
                                            </p:attrNameLst>
                                          </p:cBhvr>
                                          <p:to>
                                            <p:strVal val="visible"/>
                                          </p:to>
                                        </p:set>
                                        <p:animEffect transition="in" filter="fade">
                                          <p:cBhvr>
                                            <p:cTn id="30" dur="500"/>
                                            <p:tgtEl>
                                              <p:spTgt spid="29"/>
                                            </p:tgtEl>
                                          </p:cBhvr>
                                        </p:animEffect>
                                      </p:childTnLst>
                                    </p:cTn>
                                  </p:par>
                                </p:childTnLst>
                              </p:cTn>
                            </p:par>
                            <p:par>
                              <p:cTn id="31" fill="hold">
                                <p:stCondLst>
                                  <p:cond delay="3000"/>
                                </p:stCondLst>
                                <p:childTnLst>
                                  <p:par>
                                    <p:cTn id="32" presetID="2" presetClass="entr" presetSubtype="8" fill="hold" grpId="0" nodeType="afterEffect">
                                      <p:stCondLst>
                                        <p:cond delay="0"/>
                                      </p:stCondLst>
                                      <p:childTnLst>
                                        <p:set>
                                          <p:cBhvr>
                                            <p:cTn id="33" dur="1" fill="hold">
                                              <p:stCondLst>
                                                <p:cond delay="0"/>
                                              </p:stCondLst>
                                            </p:cTn>
                                            <p:tgtEl>
                                              <p:spTgt spid="17"/>
                                            </p:tgtEl>
                                            <p:attrNameLst>
                                              <p:attrName>style.visibility</p:attrName>
                                            </p:attrNameLst>
                                          </p:cBhvr>
                                          <p:to>
                                            <p:strVal val="visible"/>
                                          </p:to>
                                        </p:set>
                                        <p:anim calcmode="lin" valueType="num">
                                          <p:cBhvr additive="base">
                                            <p:cTn id="34" dur="500" fill="hold"/>
                                            <p:tgtEl>
                                              <p:spTgt spid="17"/>
                                            </p:tgtEl>
                                            <p:attrNameLst>
                                              <p:attrName>ppt_x</p:attrName>
                                            </p:attrNameLst>
                                          </p:cBhvr>
                                          <p:tavLst>
                                            <p:tav tm="0">
                                              <p:val>
                                                <p:strVal val="0-#ppt_w/2"/>
                                              </p:val>
                                            </p:tav>
                                            <p:tav tm="100000">
                                              <p:val>
                                                <p:strVal val="#ppt_x"/>
                                              </p:val>
                                            </p:tav>
                                          </p:tavLst>
                                        </p:anim>
                                        <p:anim calcmode="lin" valueType="num">
                                          <p:cBhvr additive="base">
                                            <p:cTn id="35" dur="500" fill="hold"/>
                                            <p:tgtEl>
                                              <p:spTgt spid="17"/>
                                            </p:tgtEl>
                                            <p:attrNameLst>
                                              <p:attrName>ppt_y</p:attrName>
                                            </p:attrNameLst>
                                          </p:cBhvr>
                                          <p:tavLst>
                                            <p:tav tm="0">
                                              <p:val>
                                                <p:strVal val="#ppt_y"/>
                                              </p:val>
                                            </p:tav>
                                            <p:tav tm="100000">
                                              <p:val>
                                                <p:strVal val="#ppt_y"/>
                                              </p:val>
                                            </p:tav>
                                          </p:tavLst>
                                        </p:anim>
                                      </p:childTnLst>
                                    </p:cTn>
                                  </p:par>
                                </p:childTnLst>
                              </p:cTn>
                            </p:par>
                            <p:par>
                              <p:cTn id="36" fill="hold">
                                <p:stCondLst>
                                  <p:cond delay="3500"/>
                                </p:stCondLst>
                                <p:childTnLst>
                                  <p:par>
                                    <p:cTn id="37" presetID="10" presetClass="entr" presetSubtype="0" fill="hold" nodeType="afterEffect">
                                      <p:stCondLst>
                                        <p:cond delay="0"/>
                                      </p:stCondLst>
                                      <p:childTnLst>
                                        <p:set>
                                          <p:cBhvr>
                                            <p:cTn id="38" dur="1" fill="hold">
                                              <p:stCondLst>
                                                <p:cond delay="0"/>
                                              </p:stCondLst>
                                            </p:cTn>
                                            <p:tgtEl>
                                              <p:spTgt spid="21"/>
                                            </p:tgtEl>
                                            <p:attrNameLst>
                                              <p:attrName>style.visibility</p:attrName>
                                            </p:attrNameLst>
                                          </p:cBhvr>
                                          <p:to>
                                            <p:strVal val="visible"/>
                                          </p:to>
                                        </p:set>
                                        <p:animEffect transition="in" filter="fade">
                                          <p:cBhvr>
                                            <p:cTn id="39"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5" grpId="0" animBg="1"/>
          <p:bldP spid="27" grpId="0" animBg="1"/>
          <p:bldP spid="17" grpId="0" animBg="1"/>
        </p:bldLst>
      </p:timing>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90486" y="1094988"/>
            <a:ext cx="8553514" cy="1834193"/>
          </a:xfrm>
        </p:spPr>
        <p:txBody>
          <a:bodyPr>
            <a:normAutofit/>
          </a:bodyPr>
          <a:lstStyle/>
          <a:p>
            <a:r>
              <a:rPr lang="en-GB" sz="3200" b="1" dirty="0">
                <a:solidFill>
                  <a:schemeClr val="accent2">
                    <a:lumMod val="50000"/>
                  </a:schemeClr>
                </a:solidFill>
                <a:ea typeface="+mj-ea"/>
                <a:cs typeface="+mj-cs"/>
              </a:rPr>
              <a:t>Summary</a:t>
            </a:r>
          </a:p>
        </p:txBody>
      </p:sp>
    </p:spTree>
    <p:extLst>
      <p:ext uri="{BB962C8B-B14F-4D97-AF65-F5344CB8AC3E}">
        <p14:creationId xmlns:p14="http://schemas.microsoft.com/office/powerpoint/2010/main" val="646981478"/>
      </p:ext>
    </p:extLst>
  </p:cSld>
  <p:clrMapOvr>
    <a:masterClrMapping/>
  </p:clrMapOvr>
  <p:transition spd="slow">
    <p:push dir="u"/>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3000" b="1" dirty="0">
                <a:solidFill>
                  <a:schemeClr val="accent2">
                    <a:lumMod val="50000"/>
                  </a:schemeClr>
                </a:solidFill>
                <a:ea typeface="+mj-ea"/>
                <a:cs typeface="+mj-cs"/>
              </a:rPr>
              <a:t>Summary</a:t>
            </a:r>
          </a:p>
        </p:txBody>
      </p:sp>
      <p:sp>
        <p:nvSpPr>
          <p:cNvPr id="6" name="Pentagon 5"/>
          <p:cNvSpPr/>
          <p:nvPr/>
        </p:nvSpPr>
        <p:spPr>
          <a:xfrm>
            <a:off x="-43103" y="1020483"/>
            <a:ext cx="696685" cy="387508"/>
          </a:xfrm>
          <a:prstGeom prst="homePlate">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10800000" scaled="1"/>
            <a:tileRect/>
          </a:gradFill>
          <a:ln>
            <a:no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sz="1600" dirty="0"/>
          </a:p>
        </p:txBody>
      </p:sp>
      <p:sp>
        <p:nvSpPr>
          <p:cNvPr id="7" name="TextBox 6"/>
          <p:cNvSpPr txBox="1"/>
          <p:nvPr/>
        </p:nvSpPr>
        <p:spPr>
          <a:xfrm>
            <a:off x="-27384" y="1044960"/>
            <a:ext cx="456985" cy="338554"/>
          </a:xfrm>
          <a:prstGeom prst="rect">
            <a:avLst/>
          </a:prstGeom>
          <a:noFill/>
        </p:spPr>
        <p:txBody>
          <a:bodyPr wrap="none" rtlCol="0">
            <a:spAutoFit/>
          </a:bodyPr>
          <a:lstStyle/>
          <a:p>
            <a:r>
              <a:rPr lang="en-GB" sz="1600" spc="-38" dirty="0" smtClean="0">
                <a:solidFill>
                  <a:srgbClr val="A7381D"/>
                </a:solidFill>
                <a:ea typeface="+mj-ea"/>
                <a:cs typeface="+mj-cs"/>
              </a:rPr>
              <a:t>1/3</a:t>
            </a:r>
            <a:endParaRPr lang="en-GB" sz="1600" spc="-38" dirty="0">
              <a:solidFill>
                <a:srgbClr val="A7381D"/>
              </a:solidFill>
              <a:ea typeface="+mj-ea"/>
              <a:cs typeface="+mj-cs"/>
            </a:endParaRPr>
          </a:p>
        </p:txBody>
      </p:sp>
      <p:pic>
        <p:nvPicPr>
          <p:cNvPr id="12" name="Picture 1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200900" y="3030883"/>
            <a:ext cx="1869867" cy="2050880"/>
          </a:xfrm>
          <a:prstGeom prst="rect">
            <a:avLst/>
          </a:prstGeom>
        </p:spPr>
      </p:pic>
      <p:sp>
        <p:nvSpPr>
          <p:cNvPr id="13" name="Rounded Rectangle 12"/>
          <p:cNvSpPr/>
          <p:nvPr/>
        </p:nvSpPr>
        <p:spPr>
          <a:xfrm>
            <a:off x="136525" y="1745201"/>
            <a:ext cx="6972300" cy="1441013"/>
          </a:xfrm>
          <a:prstGeom prst="roundRect">
            <a:avLst>
              <a:gd name="adj" fmla="val 5165"/>
            </a:avLst>
          </a:prstGeom>
          <a:gradFill flip="none" rotWithShape="1">
            <a:gsLst>
              <a:gs pos="0">
                <a:srgbClr val="EA5532">
                  <a:lumMod val="97000"/>
                </a:srgbClr>
              </a:gs>
              <a:gs pos="39000">
                <a:srgbClr val="EA5532"/>
              </a:gs>
              <a:gs pos="52000">
                <a:srgbClr val="EA5532"/>
              </a:gs>
              <a:gs pos="100000">
                <a:srgbClr val="EE2A33"/>
              </a:gs>
            </a:gsLst>
            <a:lin ang="5400000" scaled="1"/>
            <a:tileRect/>
          </a:gradFill>
          <a:ln w="44450">
            <a:solidFill>
              <a:schemeClr val="bg1"/>
            </a:solidFill>
          </a:ln>
          <a:effectLst>
            <a:outerShdw blurRad="114300" dist="762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182880" tIns="182880" rIns="0" bIns="274320" rtlCol="0" anchor="b" anchorCtr="0">
            <a:spAutoFit/>
          </a:bodyPr>
          <a:lstStyle/>
          <a:p>
            <a:pPr lvl="0">
              <a:buClr>
                <a:schemeClr val="accent1"/>
              </a:buClr>
              <a:defRPr/>
            </a:pPr>
            <a:r>
              <a:rPr lang="en-GB" sz="1400" b="1" dirty="0" smtClean="0"/>
              <a:t>Role </a:t>
            </a:r>
            <a:r>
              <a:rPr lang="en-GB" sz="1400" b="1" dirty="0"/>
              <a:t>of </a:t>
            </a:r>
            <a:r>
              <a:rPr lang="en-GB" sz="1400" b="1" dirty="0" err="1"/>
              <a:t>nomograms</a:t>
            </a:r>
            <a:r>
              <a:rPr lang="en-GB" sz="1400" b="1" dirty="0"/>
              <a:t> in treatment decisions</a:t>
            </a:r>
          </a:p>
          <a:p>
            <a:pPr marL="285750" lvl="1" indent="-285750">
              <a:spcBef>
                <a:spcPts val="600"/>
              </a:spcBef>
              <a:buClr>
                <a:schemeClr val="bg1"/>
              </a:buClr>
              <a:buFont typeface="Arial" panose="020B0604020202020204" pitchFamily="34" charset="0"/>
              <a:buChar char="•"/>
            </a:pPr>
            <a:r>
              <a:rPr lang="en-US" sz="1400" dirty="0"/>
              <a:t>Nomograms are statistical methodologies that can be used to predict a particular disease outcome and help clinicians to make a tailored prediction based on the clinical parameters of an individual patient.</a:t>
            </a:r>
          </a:p>
        </p:txBody>
      </p:sp>
      <p:sp>
        <p:nvSpPr>
          <p:cNvPr id="23" name="Rounded Rectangle 22"/>
          <p:cNvSpPr/>
          <p:nvPr/>
        </p:nvSpPr>
        <p:spPr>
          <a:xfrm>
            <a:off x="136525" y="3776789"/>
            <a:ext cx="6972300" cy="2517815"/>
          </a:xfrm>
          <a:prstGeom prst="roundRect">
            <a:avLst>
              <a:gd name="adj" fmla="val 5165"/>
            </a:avLst>
          </a:prstGeom>
          <a:gradFill flip="none" rotWithShape="1">
            <a:gsLst>
              <a:gs pos="0">
                <a:srgbClr val="EA5532">
                  <a:lumMod val="97000"/>
                </a:srgbClr>
              </a:gs>
              <a:gs pos="39000">
                <a:srgbClr val="EA5532"/>
              </a:gs>
              <a:gs pos="52000">
                <a:srgbClr val="EA5532"/>
              </a:gs>
              <a:gs pos="100000">
                <a:srgbClr val="EE2A33"/>
              </a:gs>
            </a:gsLst>
            <a:lin ang="5400000" scaled="1"/>
            <a:tileRect/>
          </a:gradFill>
          <a:ln w="44450">
            <a:solidFill>
              <a:schemeClr val="bg1"/>
            </a:solidFill>
          </a:ln>
          <a:effectLst>
            <a:outerShdw blurRad="114300" dist="762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182880" tIns="91440" rIns="0" bIns="182880" rtlCol="0" anchor="b" anchorCtr="0">
            <a:spAutoFit/>
          </a:bodyPr>
          <a:lstStyle/>
          <a:p>
            <a:pPr lvl="0">
              <a:buClr>
                <a:schemeClr val="accent1"/>
              </a:buClr>
              <a:defRPr/>
            </a:pPr>
            <a:r>
              <a:rPr lang="en-GB" sz="1400" b="1" dirty="0" smtClean="0"/>
              <a:t>Prostate </a:t>
            </a:r>
            <a:r>
              <a:rPr lang="en-GB" sz="1400" b="1" dirty="0"/>
              <a:t>cancer treatment</a:t>
            </a:r>
          </a:p>
          <a:p>
            <a:pPr marL="274320" lvl="0" indent="-274320">
              <a:spcBef>
                <a:spcPts val="600"/>
              </a:spcBef>
              <a:buClr>
                <a:schemeClr val="bg1"/>
              </a:buClr>
              <a:buFont typeface="Arial"/>
              <a:buChar char="•"/>
              <a:defRPr/>
            </a:pPr>
            <a:r>
              <a:rPr lang="en-GB" sz="1400" dirty="0">
                <a:solidFill>
                  <a:schemeClr val="bg1"/>
                </a:solidFill>
              </a:rPr>
              <a:t>Prostate cancer treatment options include watchful waiting, active surveillance, surgery, ADT, radiation therapy, cryosurgery, chemotherapy, immunotherapy or bone-directed treatments. </a:t>
            </a:r>
          </a:p>
          <a:p>
            <a:pPr marL="274320" lvl="0" indent="-274320">
              <a:spcBef>
                <a:spcPts val="600"/>
              </a:spcBef>
              <a:buClr>
                <a:schemeClr val="bg1"/>
              </a:buClr>
              <a:buFont typeface="Arial"/>
              <a:buChar char="•"/>
              <a:defRPr/>
            </a:pPr>
            <a:r>
              <a:rPr lang="en-GB" sz="1400" dirty="0">
                <a:solidFill>
                  <a:schemeClr val="bg1"/>
                </a:solidFill>
              </a:rPr>
              <a:t>Androgen ablation therapy (ADT) aims to deprive androgen-dependent prostate cancer cells of androgen stimulation.</a:t>
            </a:r>
          </a:p>
          <a:p>
            <a:pPr marL="274320" indent="-274320">
              <a:spcBef>
                <a:spcPts val="600"/>
              </a:spcBef>
              <a:buClr>
                <a:schemeClr val="bg1"/>
              </a:buClr>
              <a:buFont typeface="Arial"/>
              <a:buChar char="•"/>
              <a:defRPr/>
            </a:pPr>
            <a:r>
              <a:rPr lang="en-GB" sz="1400" dirty="0">
                <a:solidFill>
                  <a:schemeClr val="bg1"/>
                </a:solidFill>
              </a:rPr>
              <a:t>Current hormonal strategies include pre-receptor (LHRH </a:t>
            </a:r>
            <a:r>
              <a:rPr lang="en-GB" sz="1400" dirty="0" smtClean="0">
                <a:solidFill>
                  <a:schemeClr val="bg1"/>
                </a:solidFill>
              </a:rPr>
              <a:t>agonists, antagonists </a:t>
            </a:r>
            <a:r>
              <a:rPr lang="en-GB" sz="1400" dirty="0">
                <a:solidFill>
                  <a:schemeClr val="bg1"/>
                </a:solidFill>
              </a:rPr>
              <a:t>and CYP450 inhibitors), receptor (</a:t>
            </a:r>
            <a:r>
              <a:rPr lang="en-GB" sz="1400" dirty="0" err="1">
                <a:solidFill>
                  <a:schemeClr val="bg1"/>
                </a:solidFill>
              </a:rPr>
              <a:t>antiandrogens</a:t>
            </a:r>
            <a:r>
              <a:rPr lang="en-GB" sz="1400" dirty="0">
                <a:solidFill>
                  <a:schemeClr val="bg1"/>
                </a:solidFill>
              </a:rPr>
              <a:t>) and </a:t>
            </a:r>
            <a:r>
              <a:rPr lang="en-GB" sz="1400" dirty="0" smtClean="0">
                <a:solidFill>
                  <a:schemeClr val="bg1"/>
                </a:solidFill>
              </a:rPr>
              <a:t>post-receptor </a:t>
            </a:r>
            <a:r>
              <a:rPr lang="en-GB" sz="1400" dirty="0">
                <a:solidFill>
                  <a:schemeClr val="bg1"/>
                </a:solidFill>
              </a:rPr>
              <a:t>(in development) classes of drugs.</a:t>
            </a:r>
          </a:p>
        </p:txBody>
      </p:sp>
    </p:spTree>
    <p:extLst>
      <p:ext uri="{BB962C8B-B14F-4D97-AF65-F5344CB8AC3E}">
        <p14:creationId xmlns:p14="http://schemas.microsoft.com/office/powerpoint/2010/main" val="150946549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10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fade">
                                      <p:cBhvr>
                                        <p:cTn id="17" dur="10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23"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3000" b="1" dirty="0">
                <a:solidFill>
                  <a:schemeClr val="accent2">
                    <a:lumMod val="50000"/>
                  </a:schemeClr>
                </a:solidFill>
                <a:ea typeface="+mj-ea"/>
                <a:cs typeface="+mj-cs"/>
              </a:rPr>
              <a:t>Summary (cont.)</a:t>
            </a:r>
          </a:p>
        </p:txBody>
      </p:sp>
      <p:sp>
        <p:nvSpPr>
          <p:cNvPr id="6" name="Pentagon 5"/>
          <p:cNvSpPr/>
          <p:nvPr/>
        </p:nvSpPr>
        <p:spPr>
          <a:xfrm>
            <a:off x="-43103" y="1020483"/>
            <a:ext cx="696685" cy="387508"/>
          </a:xfrm>
          <a:prstGeom prst="homePlate">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10800000" scaled="1"/>
            <a:tileRect/>
          </a:gradFill>
          <a:ln>
            <a:no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sz="1600" dirty="0"/>
          </a:p>
        </p:txBody>
      </p:sp>
      <p:sp>
        <p:nvSpPr>
          <p:cNvPr id="7" name="TextBox 6"/>
          <p:cNvSpPr txBox="1"/>
          <p:nvPr/>
        </p:nvSpPr>
        <p:spPr>
          <a:xfrm>
            <a:off x="-27384" y="1044960"/>
            <a:ext cx="456985" cy="338554"/>
          </a:xfrm>
          <a:prstGeom prst="rect">
            <a:avLst/>
          </a:prstGeom>
          <a:noFill/>
        </p:spPr>
        <p:txBody>
          <a:bodyPr wrap="none" rtlCol="0">
            <a:spAutoFit/>
          </a:bodyPr>
          <a:lstStyle/>
          <a:p>
            <a:r>
              <a:rPr lang="en-GB" sz="1600" spc="-38" dirty="0" smtClean="0">
                <a:solidFill>
                  <a:srgbClr val="A7381D"/>
                </a:solidFill>
                <a:ea typeface="+mj-ea"/>
                <a:cs typeface="+mj-cs"/>
              </a:rPr>
              <a:t>2/3</a:t>
            </a:r>
            <a:endParaRPr lang="en-GB" sz="1600" spc="-38" dirty="0">
              <a:solidFill>
                <a:srgbClr val="A7381D"/>
              </a:solidFill>
              <a:ea typeface="+mj-ea"/>
              <a:cs typeface="+mj-cs"/>
            </a:endParaRPr>
          </a:p>
        </p:txBody>
      </p:sp>
      <p:sp>
        <p:nvSpPr>
          <p:cNvPr id="13" name="Rounded Rectangle 12"/>
          <p:cNvSpPr/>
          <p:nvPr/>
        </p:nvSpPr>
        <p:spPr>
          <a:xfrm>
            <a:off x="136525" y="1566128"/>
            <a:ext cx="6972300" cy="1646873"/>
          </a:xfrm>
          <a:prstGeom prst="roundRect">
            <a:avLst>
              <a:gd name="adj" fmla="val 5165"/>
            </a:avLst>
          </a:prstGeom>
          <a:gradFill flip="none" rotWithShape="1">
            <a:gsLst>
              <a:gs pos="0">
                <a:srgbClr val="EA5532">
                  <a:lumMod val="97000"/>
                </a:srgbClr>
              </a:gs>
              <a:gs pos="39000">
                <a:srgbClr val="EA5532"/>
              </a:gs>
              <a:gs pos="52000">
                <a:srgbClr val="EA5532"/>
              </a:gs>
              <a:gs pos="100000">
                <a:srgbClr val="EE2A33"/>
              </a:gs>
            </a:gsLst>
            <a:lin ang="5400000" scaled="1"/>
            <a:tileRect/>
          </a:gradFill>
          <a:ln w="44450">
            <a:solidFill>
              <a:schemeClr val="bg1"/>
            </a:solidFill>
          </a:ln>
          <a:effectLst>
            <a:outerShdw blurRad="114300" dist="762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182880" tIns="182880" rIns="0" bIns="182880" rtlCol="0" anchor="b" anchorCtr="0">
            <a:spAutoFit/>
          </a:bodyPr>
          <a:lstStyle/>
          <a:p>
            <a:pPr lvl="0">
              <a:spcBef>
                <a:spcPts val="600"/>
              </a:spcBef>
              <a:buClr>
                <a:schemeClr val="accent1"/>
              </a:buClr>
              <a:defRPr/>
            </a:pPr>
            <a:r>
              <a:rPr lang="en-GB" sz="1400" b="1" dirty="0" smtClean="0"/>
              <a:t>Prostate </a:t>
            </a:r>
            <a:r>
              <a:rPr lang="en-GB" sz="1400" b="1" dirty="0"/>
              <a:t>cancer treatment (cont.)</a:t>
            </a:r>
          </a:p>
          <a:p>
            <a:pPr marL="274320" indent="-274320">
              <a:spcBef>
                <a:spcPts val="600"/>
              </a:spcBef>
              <a:buClr>
                <a:schemeClr val="bg1"/>
              </a:buClr>
              <a:buFont typeface="Arial"/>
              <a:buChar char="•"/>
              <a:defRPr/>
            </a:pPr>
            <a:r>
              <a:rPr lang="en-GB" sz="1400" dirty="0"/>
              <a:t>Hormonal therapy may be used as </a:t>
            </a:r>
            <a:r>
              <a:rPr lang="en-GB" sz="1400" dirty="0" err="1"/>
              <a:t>monotherapy</a:t>
            </a:r>
            <a:r>
              <a:rPr lang="en-GB" sz="1400" dirty="0"/>
              <a:t>, or adjuvant/</a:t>
            </a:r>
            <a:r>
              <a:rPr lang="en-GB" sz="1400" dirty="0" err="1"/>
              <a:t>neoadjuvant</a:t>
            </a:r>
            <a:r>
              <a:rPr lang="en-GB" sz="1400" dirty="0"/>
              <a:t> to radical prostatectomy or radiotherapy.</a:t>
            </a:r>
          </a:p>
          <a:p>
            <a:pPr marL="285750" lvl="0" indent="-285750">
              <a:spcBef>
                <a:spcPts val="600"/>
              </a:spcBef>
              <a:buClr>
                <a:schemeClr val="bg1"/>
              </a:buClr>
              <a:buFont typeface="Arial" panose="020B0604020202020204" pitchFamily="34" charset="0"/>
              <a:buChar char="•"/>
              <a:defRPr/>
            </a:pPr>
            <a:r>
              <a:rPr lang="en-US" sz="1400" dirty="0"/>
              <a:t>Testosterone flare is a side effect specific to LHRH agonists. This flare can be mitigated by co-administering </a:t>
            </a:r>
            <a:r>
              <a:rPr lang="en-US" sz="1400" dirty="0" err="1" smtClean="0"/>
              <a:t>antiandrogens</a:t>
            </a:r>
            <a:r>
              <a:rPr lang="en-US" sz="1400" dirty="0" smtClean="0"/>
              <a:t>.</a:t>
            </a:r>
            <a:endParaRPr lang="en-GB" sz="1400" dirty="0"/>
          </a:p>
        </p:txBody>
      </p:sp>
      <p:sp>
        <p:nvSpPr>
          <p:cNvPr id="14" name="Rounded Rectangle 13"/>
          <p:cNvSpPr/>
          <p:nvPr/>
        </p:nvSpPr>
        <p:spPr>
          <a:xfrm>
            <a:off x="136525" y="3785183"/>
            <a:ext cx="6972300" cy="2391132"/>
          </a:xfrm>
          <a:prstGeom prst="roundRect">
            <a:avLst>
              <a:gd name="adj" fmla="val 5165"/>
            </a:avLst>
          </a:prstGeom>
          <a:gradFill flip="none" rotWithShape="1">
            <a:gsLst>
              <a:gs pos="0">
                <a:srgbClr val="EA5532">
                  <a:lumMod val="97000"/>
                </a:srgbClr>
              </a:gs>
              <a:gs pos="39000">
                <a:srgbClr val="EA5532"/>
              </a:gs>
              <a:gs pos="52000">
                <a:srgbClr val="EA5532"/>
              </a:gs>
              <a:gs pos="100000">
                <a:srgbClr val="EE2A33"/>
              </a:gs>
            </a:gsLst>
            <a:lin ang="5400000" scaled="1"/>
            <a:tileRect/>
          </a:gradFill>
          <a:ln w="44450">
            <a:solidFill>
              <a:schemeClr val="bg1"/>
            </a:solidFill>
          </a:ln>
          <a:effectLst>
            <a:outerShdw blurRad="114300" dist="762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182880" tIns="182880" rIns="0" bIns="182880" rtlCol="0" anchor="b" anchorCtr="0">
            <a:spAutoFit/>
          </a:bodyPr>
          <a:lstStyle/>
          <a:p>
            <a:pPr lvl="0">
              <a:spcBef>
                <a:spcPts val="600"/>
              </a:spcBef>
              <a:buClr>
                <a:schemeClr val="accent1"/>
              </a:buClr>
              <a:defRPr/>
            </a:pPr>
            <a:r>
              <a:rPr lang="en-GB" sz="1400" b="1" dirty="0" smtClean="0"/>
              <a:t>Treatment continuum </a:t>
            </a:r>
            <a:r>
              <a:rPr lang="en-GB" sz="1400" b="1" dirty="0"/>
              <a:t>and treatment guidelines</a:t>
            </a:r>
          </a:p>
          <a:p>
            <a:pPr marL="285750" indent="-285750">
              <a:spcBef>
                <a:spcPts val="600"/>
              </a:spcBef>
              <a:buClr>
                <a:schemeClr val="bg1"/>
              </a:buClr>
              <a:buFont typeface="Arial" panose="020B0604020202020204" pitchFamily="34" charset="0"/>
              <a:buChar char="•"/>
            </a:pPr>
            <a:r>
              <a:rPr lang="en-US" sz="1400" dirty="0"/>
              <a:t>The treatment continuum describes the choices available at each disease stage, including early androgen-sensitive prostate cancer and later, and CRPC. </a:t>
            </a:r>
          </a:p>
          <a:p>
            <a:pPr marL="285750" indent="-285750">
              <a:spcBef>
                <a:spcPts val="600"/>
              </a:spcBef>
              <a:buClr>
                <a:schemeClr val="bg1"/>
              </a:buClr>
              <a:buFont typeface="Arial" panose="020B0604020202020204" pitchFamily="34" charset="0"/>
              <a:buChar char="•"/>
            </a:pPr>
            <a:r>
              <a:rPr lang="en-US" sz="1400" dirty="0"/>
              <a:t>The NCCN, ESMO and EAU guidelines for </a:t>
            </a:r>
            <a:r>
              <a:rPr lang="en-US" sz="1400" dirty="0" err="1"/>
              <a:t>localised</a:t>
            </a:r>
            <a:r>
              <a:rPr lang="en-US" sz="1400" dirty="0"/>
              <a:t> prostate cancer recommend combination of </a:t>
            </a:r>
            <a:r>
              <a:rPr lang="en-US" sz="1400" dirty="0" err="1"/>
              <a:t>neoadjuvant</a:t>
            </a:r>
            <a:r>
              <a:rPr lang="en-US" sz="1400" dirty="0"/>
              <a:t> or adjuvant ADT (short or long term) with radiotherapy in patients with intermediate and high risk.</a:t>
            </a:r>
          </a:p>
          <a:p>
            <a:pPr marL="285750" indent="-285750">
              <a:spcBef>
                <a:spcPts val="600"/>
              </a:spcBef>
              <a:buClr>
                <a:schemeClr val="bg1"/>
              </a:buClr>
              <a:buFont typeface="Arial" panose="020B0604020202020204" pitchFamily="34" charset="0"/>
              <a:buChar char="•"/>
            </a:pPr>
            <a:r>
              <a:rPr lang="en-US" sz="1400" dirty="0"/>
              <a:t>The EAU guidelines for locally advanced prostate cancer recommend radiotherapy with long-term ADT.</a:t>
            </a:r>
          </a:p>
        </p:txBody>
      </p:sp>
      <p:pic>
        <p:nvPicPr>
          <p:cNvPr id="15" name="Picture 1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200900" y="3030883"/>
            <a:ext cx="1869867" cy="2050880"/>
          </a:xfrm>
          <a:prstGeom prst="rect">
            <a:avLst/>
          </a:prstGeom>
        </p:spPr>
      </p:pic>
    </p:spTree>
    <p:extLst>
      <p:ext uri="{BB962C8B-B14F-4D97-AF65-F5344CB8AC3E}">
        <p14:creationId xmlns:p14="http://schemas.microsoft.com/office/powerpoint/2010/main" val="377731600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10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3000" b="1" dirty="0">
                <a:solidFill>
                  <a:schemeClr val="accent2">
                    <a:lumMod val="50000"/>
                  </a:schemeClr>
                </a:solidFill>
                <a:ea typeface="+mj-ea"/>
                <a:cs typeface="+mj-cs"/>
              </a:rPr>
              <a:t>Summary (cont.)</a:t>
            </a:r>
          </a:p>
        </p:txBody>
      </p:sp>
      <p:sp>
        <p:nvSpPr>
          <p:cNvPr id="6" name="Pentagon 5"/>
          <p:cNvSpPr/>
          <p:nvPr/>
        </p:nvSpPr>
        <p:spPr>
          <a:xfrm>
            <a:off x="-43103" y="1020483"/>
            <a:ext cx="696685" cy="387508"/>
          </a:xfrm>
          <a:prstGeom prst="homePlate">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10800000" scaled="1"/>
            <a:tileRect/>
          </a:gradFill>
          <a:ln>
            <a:no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sz="1600" dirty="0"/>
          </a:p>
        </p:txBody>
      </p:sp>
      <p:sp>
        <p:nvSpPr>
          <p:cNvPr id="7" name="TextBox 6"/>
          <p:cNvSpPr txBox="1"/>
          <p:nvPr/>
        </p:nvSpPr>
        <p:spPr>
          <a:xfrm>
            <a:off x="-27384" y="1044960"/>
            <a:ext cx="456985" cy="338554"/>
          </a:xfrm>
          <a:prstGeom prst="rect">
            <a:avLst/>
          </a:prstGeom>
          <a:noFill/>
        </p:spPr>
        <p:txBody>
          <a:bodyPr wrap="none" rtlCol="0">
            <a:spAutoFit/>
          </a:bodyPr>
          <a:lstStyle/>
          <a:p>
            <a:r>
              <a:rPr lang="en-GB" sz="1600" spc="-38" dirty="0" smtClean="0">
                <a:solidFill>
                  <a:srgbClr val="A7381D"/>
                </a:solidFill>
                <a:ea typeface="+mj-ea"/>
                <a:cs typeface="+mj-cs"/>
              </a:rPr>
              <a:t>3/3</a:t>
            </a:r>
            <a:endParaRPr lang="en-GB" sz="1600" spc="-38" dirty="0">
              <a:solidFill>
                <a:srgbClr val="A7381D"/>
              </a:solidFill>
              <a:ea typeface="+mj-ea"/>
              <a:cs typeface="+mj-cs"/>
            </a:endParaRPr>
          </a:p>
        </p:txBody>
      </p:sp>
      <p:sp>
        <p:nvSpPr>
          <p:cNvPr id="10" name="Rounded Rectangle 9"/>
          <p:cNvSpPr/>
          <p:nvPr/>
        </p:nvSpPr>
        <p:spPr>
          <a:xfrm>
            <a:off x="136525" y="1943381"/>
            <a:ext cx="6972300" cy="3800475"/>
          </a:xfrm>
          <a:prstGeom prst="roundRect">
            <a:avLst>
              <a:gd name="adj" fmla="val 5165"/>
            </a:avLst>
          </a:prstGeom>
          <a:gradFill flip="none" rotWithShape="1">
            <a:gsLst>
              <a:gs pos="0">
                <a:srgbClr val="EA5532">
                  <a:lumMod val="97000"/>
                </a:srgbClr>
              </a:gs>
              <a:gs pos="39000">
                <a:srgbClr val="EA5532"/>
              </a:gs>
              <a:gs pos="52000">
                <a:srgbClr val="EA5532"/>
              </a:gs>
              <a:gs pos="100000">
                <a:srgbClr val="EE2A33"/>
              </a:gs>
            </a:gsLst>
            <a:lin ang="5400000" scaled="1"/>
            <a:tileRect/>
          </a:gradFill>
          <a:ln w="44450">
            <a:solidFill>
              <a:schemeClr val="bg1"/>
            </a:solidFill>
          </a:ln>
          <a:effectLst>
            <a:outerShdw blurRad="114300" dist="762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182880" tIns="182880" rIns="0" bIns="182880" rtlCol="0" anchor="b" anchorCtr="0">
            <a:spAutoFit/>
          </a:bodyPr>
          <a:lstStyle/>
          <a:p>
            <a:pPr lvl="0">
              <a:spcBef>
                <a:spcPts val="600"/>
              </a:spcBef>
              <a:buClr>
                <a:schemeClr val="accent1"/>
              </a:buClr>
              <a:defRPr/>
            </a:pPr>
            <a:r>
              <a:rPr lang="en-GB" sz="1400" b="1" dirty="0" smtClean="0"/>
              <a:t>Treatment continuum </a:t>
            </a:r>
            <a:r>
              <a:rPr lang="en-GB" sz="1400" b="1" dirty="0"/>
              <a:t>and treatment guidelines (cont.)</a:t>
            </a:r>
          </a:p>
          <a:p>
            <a:pPr marL="285750" indent="-285750">
              <a:spcBef>
                <a:spcPts val="600"/>
              </a:spcBef>
              <a:buClr>
                <a:schemeClr val="bg1"/>
              </a:buClr>
              <a:buFont typeface="Arial" panose="020B0604020202020204" pitchFamily="34" charset="0"/>
              <a:buChar char="•"/>
            </a:pPr>
            <a:r>
              <a:rPr lang="en-US" sz="1400" dirty="0"/>
              <a:t>The NCCN guidelines recommend EBRT in combination with ADT or only ADT in patients with locally advanced disease and EBRT with or without ADT, if recurrence occurs following radical prostatectomy. It also recommends ADT as the first line of treatment, if recurrence occurs following radiation therapy.</a:t>
            </a:r>
          </a:p>
          <a:p>
            <a:pPr marL="285750" indent="-285750">
              <a:spcBef>
                <a:spcPts val="600"/>
              </a:spcBef>
              <a:buClr>
                <a:schemeClr val="bg1"/>
              </a:buClr>
              <a:buFont typeface="Arial" panose="020B0604020202020204" pitchFamily="34" charset="0"/>
              <a:buChar char="•"/>
            </a:pPr>
            <a:r>
              <a:rPr lang="en-US" sz="1400" dirty="0"/>
              <a:t>The ESMO guidelines recommend EBRT with ADT (</a:t>
            </a:r>
            <a:r>
              <a:rPr lang="en-US" sz="1400" dirty="0" err="1"/>
              <a:t>neoadjuvant</a:t>
            </a:r>
            <a:r>
              <a:rPr lang="en-US" sz="1400" dirty="0"/>
              <a:t> and adjuvant) in patients with locally advanced prostate cancer and ADT with </a:t>
            </a:r>
            <a:r>
              <a:rPr lang="en-US" sz="1400" dirty="0" err="1"/>
              <a:t>docetaxel</a:t>
            </a:r>
            <a:r>
              <a:rPr lang="en-US" sz="1400" dirty="0"/>
              <a:t> as first-line treatment of hormone-naïve disease in patients fit enough for chemotherapy.</a:t>
            </a:r>
          </a:p>
          <a:p>
            <a:pPr marL="285750" indent="-285750">
              <a:spcBef>
                <a:spcPts val="600"/>
              </a:spcBef>
              <a:buClr>
                <a:schemeClr val="bg1"/>
              </a:buClr>
              <a:buFont typeface="Arial" panose="020B0604020202020204" pitchFamily="34" charset="0"/>
              <a:buChar char="•"/>
            </a:pPr>
            <a:r>
              <a:rPr lang="en-US" sz="1400" dirty="0"/>
              <a:t>The EAU guidelines for metastatic prostate cancer recommend immediate surgical or medical castration (LHRH agonist or antagonist) and a combination of LHRH agonists and NSAA in patients with metastatic prostate cancer.</a:t>
            </a:r>
          </a:p>
          <a:p>
            <a:pPr marL="285750" indent="-285750">
              <a:spcBef>
                <a:spcPts val="600"/>
              </a:spcBef>
              <a:buClr>
                <a:schemeClr val="bg1"/>
              </a:buClr>
              <a:buFont typeface="Arial" panose="020B0604020202020204" pitchFamily="34" charset="0"/>
              <a:buChar char="•"/>
            </a:pPr>
            <a:r>
              <a:rPr lang="en-US" sz="1400" dirty="0"/>
              <a:t>The EAU guidelines for the treatment of senior adults </a:t>
            </a:r>
            <a:r>
              <a:rPr lang="en-US" sz="1400" dirty="0" smtClean="0"/>
              <a:t>(&gt; 70 </a:t>
            </a:r>
            <a:r>
              <a:rPr lang="en-US" sz="1400" dirty="0"/>
              <a:t>years of age) with </a:t>
            </a:r>
            <a:r>
              <a:rPr lang="en-US" sz="1400" dirty="0" err="1"/>
              <a:t>localised</a:t>
            </a:r>
            <a:r>
              <a:rPr lang="en-US" sz="1400" dirty="0"/>
              <a:t> prostate cancer recommend ADT for symptom relief in frail or ‘too-sick’ patients.</a:t>
            </a:r>
          </a:p>
        </p:txBody>
      </p:sp>
      <p:pic>
        <p:nvPicPr>
          <p:cNvPr id="11" name="Picture 10"/>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200900" y="3030883"/>
            <a:ext cx="1869867" cy="2050880"/>
          </a:xfrm>
          <a:prstGeom prst="rect">
            <a:avLst/>
          </a:prstGeom>
        </p:spPr>
      </p:pic>
    </p:spTree>
    <p:extLst>
      <p:ext uri="{BB962C8B-B14F-4D97-AF65-F5344CB8AC3E}">
        <p14:creationId xmlns:p14="http://schemas.microsoft.com/office/powerpoint/2010/main" val="321765920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217275" y="1313946"/>
            <a:ext cx="9187103" cy="338554"/>
          </a:xfrm>
          <a:prstGeom prst="rect">
            <a:avLst/>
          </a:prstGeom>
          <a:noFill/>
        </p:spPr>
        <p:txBody>
          <a:bodyPr wrap="square" rtlCol="0">
            <a:spAutoFit/>
          </a:bodyPr>
          <a:lstStyle/>
          <a:p>
            <a:pPr algn="ctr"/>
            <a:r>
              <a:rPr lang="en-GB" sz="1600" b="1" dirty="0" smtClean="0"/>
              <a:t>Types of nomograms and examples of predictors used</a:t>
            </a:r>
            <a:r>
              <a:rPr lang="en-GB" sz="1600" b="1" baseline="30000" dirty="0" smtClean="0"/>
              <a:t>1</a:t>
            </a:r>
            <a:endParaRPr lang="en-GB" sz="1600" b="1" baseline="30000" dirty="0"/>
          </a:p>
        </p:txBody>
      </p:sp>
      <p:sp>
        <p:nvSpPr>
          <p:cNvPr id="2" name="Title 1"/>
          <p:cNvSpPr>
            <a:spLocks noGrp="1"/>
          </p:cNvSpPr>
          <p:nvPr>
            <p:ph type="title"/>
          </p:nvPr>
        </p:nvSpPr>
        <p:spPr>
          <a:xfrm>
            <a:off x="114753" y="251049"/>
            <a:ext cx="7102475" cy="638175"/>
          </a:xfrm>
        </p:spPr>
        <p:txBody>
          <a:bodyPr>
            <a:noAutofit/>
          </a:bodyPr>
          <a:lstStyle/>
          <a:p>
            <a:r>
              <a:rPr lang="en-GB" sz="3000" b="1" dirty="0">
                <a:solidFill>
                  <a:schemeClr val="accent2">
                    <a:lumMod val="50000"/>
                  </a:schemeClr>
                </a:solidFill>
                <a:ea typeface="+mj-ea"/>
                <a:cs typeface="+mj-cs"/>
              </a:rPr>
              <a:t>Prognostic Models and </a:t>
            </a:r>
            <a:r>
              <a:rPr lang="en-GB" sz="3000" b="1" dirty="0" smtClean="0">
                <a:solidFill>
                  <a:schemeClr val="accent2">
                    <a:lumMod val="50000"/>
                  </a:schemeClr>
                </a:solidFill>
                <a:ea typeface="+mj-ea"/>
                <a:cs typeface="+mj-cs"/>
              </a:rPr>
              <a:t/>
            </a:r>
            <a:br>
              <a:rPr lang="en-GB" sz="3000" b="1" dirty="0" smtClean="0">
                <a:solidFill>
                  <a:schemeClr val="accent2">
                    <a:lumMod val="50000"/>
                  </a:schemeClr>
                </a:solidFill>
                <a:ea typeface="+mj-ea"/>
                <a:cs typeface="+mj-cs"/>
              </a:rPr>
            </a:br>
            <a:r>
              <a:rPr lang="en-GB" sz="3000" b="1" dirty="0" err="1" smtClean="0">
                <a:solidFill>
                  <a:schemeClr val="accent2">
                    <a:lumMod val="50000"/>
                  </a:schemeClr>
                </a:solidFill>
                <a:ea typeface="+mj-ea"/>
                <a:cs typeface="+mj-cs"/>
              </a:rPr>
              <a:t>Nomograms</a:t>
            </a:r>
            <a:r>
              <a:rPr lang="en-GB" sz="3000" b="1" dirty="0" smtClean="0">
                <a:solidFill>
                  <a:schemeClr val="accent2">
                    <a:lumMod val="50000"/>
                  </a:schemeClr>
                </a:solidFill>
                <a:ea typeface="+mj-ea"/>
                <a:cs typeface="+mj-cs"/>
              </a:rPr>
              <a:t> </a:t>
            </a:r>
            <a:r>
              <a:rPr lang="en-GB" sz="3000" b="1" dirty="0">
                <a:solidFill>
                  <a:schemeClr val="accent2">
                    <a:lumMod val="50000"/>
                  </a:schemeClr>
                </a:solidFill>
                <a:ea typeface="+mj-ea"/>
                <a:cs typeface="+mj-cs"/>
              </a:rPr>
              <a:t>(cont.)</a:t>
            </a:r>
          </a:p>
        </p:txBody>
      </p:sp>
      <p:sp>
        <p:nvSpPr>
          <p:cNvPr id="8" name="Text Box 139"/>
          <p:cNvSpPr txBox="1">
            <a:spLocks noChangeArrowheads="1"/>
          </p:cNvSpPr>
          <p:nvPr/>
        </p:nvSpPr>
        <p:spPr bwMode="auto">
          <a:xfrm>
            <a:off x="147142" y="6372677"/>
            <a:ext cx="2648064"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Lst>
        </p:spPr>
        <p:txBody>
          <a:bodyPr wrap="square" anchor="b">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marL="228600" indent="-228600">
              <a:buAutoNum type="arabicPeriod"/>
            </a:pPr>
            <a:r>
              <a:rPr lang="en-GB" sz="800" dirty="0" smtClean="0">
                <a:latin typeface="+mn-lt"/>
              </a:rPr>
              <a:t>Chun FK-H, et al. </a:t>
            </a:r>
            <a:r>
              <a:rPr lang="en-GB" sz="800" i="1" dirty="0" smtClean="0">
                <a:latin typeface="+mn-lt"/>
              </a:rPr>
              <a:t>Eur Urol</a:t>
            </a:r>
            <a:r>
              <a:rPr lang="en-GB" sz="800" dirty="0" smtClean="0">
                <a:latin typeface="+mn-lt"/>
              </a:rPr>
              <a:t>. 2006;50(5):914-926.</a:t>
            </a:r>
            <a:endParaRPr lang="en-GB" sz="800" dirty="0">
              <a:latin typeface="+mn-lt"/>
              <a:cs typeface="Arial"/>
            </a:endParaRPr>
          </a:p>
        </p:txBody>
      </p:sp>
      <p:sp>
        <p:nvSpPr>
          <p:cNvPr id="9" name="Pentagon 8"/>
          <p:cNvSpPr/>
          <p:nvPr/>
        </p:nvSpPr>
        <p:spPr>
          <a:xfrm>
            <a:off x="-43103" y="1020483"/>
            <a:ext cx="696685" cy="387508"/>
          </a:xfrm>
          <a:prstGeom prst="homePlate">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10800000" scaled="1"/>
            <a:tileRect/>
          </a:gradFill>
          <a:ln>
            <a:no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sz="1600" dirty="0"/>
          </a:p>
        </p:txBody>
      </p:sp>
      <p:sp>
        <p:nvSpPr>
          <p:cNvPr id="11" name="TextBox 10"/>
          <p:cNvSpPr txBox="1"/>
          <p:nvPr/>
        </p:nvSpPr>
        <p:spPr>
          <a:xfrm>
            <a:off x="-27384" y="1044960"/>
            <a:ext cx="455381" cy="338554"/>
          </a:xfrm>
          <a:prstGeom prst="rect">
            <a:avLst/>
          </a:prstGeom>
          <a:noFill/>
        </p:spPr>
        <p:txBody>
          <a:bodyPr wrap="none" rtlCol="0">
            <a:spAutoFit/>
          </a:bodyPr>
          <a:lstStyle/>
          <a:p>
            <a:r>
              <a:rPr lang="en-GB" sz="1600" spc="-38" dirty="0" smtClean="0">
                <a:solidFill>
                  <a:srgbClr val="A7381D"/>
                </a:solidFill>
                <a:ea typeface="+mj-ea"/>
                <a:cs typeface="+mj-cs"/>
              </a:rPr>
              <a:t>3/7</a:t>
            </a:r>
            <a:endParaRPr lang="en-GB" sz="1600" spc="-38" dirty="0">
              <a:solidFill>
                <a:srgbClr val="A7381D"/>
              </a:solidFill>
              <a:ea typeface="+mj-ea"/>
              <a:cs typeface="+mj-cs"/>
            </a:endParaRPr>
          </a:p>
        </p:txBody>
      </p:sp>
      <p:grpSp>
        <p:nvGrpSpPr>
          <p:cNvPr id="12" name="Group 11"/>
          <p:cNvGrpSpPr/>
          <p:nvPr/>
        </p:nvGrpSpPr>
        <p:grpSpPr>
          <a:xfrm>
            <a:off x="320385" y="1750364"/>
            <a:ext cx="8700704" cy="3082888"/>
            <a:chOff x="228600" y="1512544"/>
            <a:chExt cx="8700704" cy="3082888"/>
          </a:xfrm>
          <a:effectLst>
            <a:outerShdw blurRad="114300" dist="76200" dir="5400000" algn="ctr" rotWithShape="0">
              <a:srgbClr val="000000">
                <a:alpha val="29000"/>
              </a:srgbClr>
            </a:outerShdw>
          </a:effectLst>
        </p:grpSpPr>
        <p:sp>
          <p:nvSpPr>
            <p:cNvPr id="15" name="Rounded Rectangle 14"/>
            <p:cNvSpPr/>
            <p:nvPr/>
          </p:nvSpPr>
          <p:spPr>
            <a:xfrm>
              <a:off x="229648" y="1518640"/>
              <a:ext cx="8506884" cy="3076792"/>
            </a:xfrm>
            <a:prstGeom prst="roundRect">
              <a:avLst>
                <a:gd name="adj" fmla="val 4696"/>
              </a:avLst>
            </a:prstGeom>
            <a:solidFill>
              <a:srgbClr val="FBCB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r>
                <a:rPr lang="en-US" dirty="0"/>
                <a:t>.</a:t>
              </a:r>
            </a:p>
          </p:txBody>
        </p:sp>
        <p:sp>
          <p:nvSpPr>
            <p:cNvPr id="16" name="Rounded Rectangle 74"/>
            <p:cNvSpPr/>
            <p:nvPr/>
          </p:nvSpPr>
          <p:spPr>
            <a:xfrm>
              <a:off x="228600" y="1523686"/>
              <a:ext cx="8507909" cy="414333"/>
            </a:xfrm>
            <a:custGeom>
              <a:avLst/>
              <a:gdLst>
                <a:gd name="connsiteX0" fmla="*/ 0 w 8699656"/>
                <a:gd name="connsiteY0" fmla="*/ 197294 h 4201312"/>
                <a:gd name="connsiteX1" fmla="*/ 197294 w 8699656"/>
                <a:gd name="connsiteY1" fmla="*/ 0 h 4201312"/>
                <a:gd name="connsiteX2" fmla="*/ 8502362 w 8699656"/>
                <a:gd name="connsiteY2" fmla="*/ 0 h 4201312"/>
                <a:gd name="connsiteX3" fmla="*/ 8699656 w 8699656"/>
                <a:gd name="connsiteY3" fmla="*/ 197294 h 4201312"/>
                <a:gd name="connsiteX4" fmla="*/ 8699656 w 8699656"/>
                <a:gd name="connsiteY4" fmla="*/ 4004018 h 4201312"/>
                <a:gd name="connsiteX5" fmla="*/ 8502362 w 8699656"/>
                <a:gd name="connsiteY5" fmla="*/ 4201312 h 4201312"/>
                <a:gd name="connsiteX6" fmla="*/ 197294 w 8699656"/>
                <a:gd name="connsiteY6" fmla="*/ 4201312 h 4201312"/>
                <a:gd name="connsiteX7" fmla="*/ 0 w 8699656"/>
                <a:gd name="connsiteY7" fmla="*/ 4004018 h 4201312"/>
                <a:gd name="connsiteX8" fmla="*/ 0 w 8699656"/>
                <a:gd name="connsiteY8" fmla="*/ 197294 h 4201312"/>
                <a:gd name="connsiteX0" fmla="*/ 1048 w 8700704"/>
                <a:gd name="connsiteY0" fmla="*/ 197294 h 4201312"/>
                <a:gd name="connsiteX1" fmla="*/ 198342 w 8700704"/>
                <a:gd name="connsiteY1" fmla="*/ 0 h 4201312"/>
                <a:gd name="connsiteX2" fmla="*/ 8503410 w 8700704"/>
                <a:gd name="connsiteY2" fmla="*/ 0 h 4201312"/>
                <a:gd name="connsiteX3" fmla="*/ 8700704 w 8700704"/>
                <a:gd name="connsiteY3" fmla="*/ 197294 h 4201312"/>
                <a:gd name="connsiteX4" fmla="*/ 8700704 w 8700704"/>
                <a:gd name="connsiteY4" fmla="*/ 4004018 h 4201312"/>
                <a:gd name="connsiteX5" fmla="*/ 8503410 w 8700704"/>
                <a:gd name="connsiteY5" fmla="*/ 4201312 h 4201312"/>
                <a:gd name="connsiteX6" fmla="*/ 198342 w 8700704"/>
                <a:gd name="connsiteY6" fmla="*/ 4201312 h 4201312"/>
                <a:gd name="connsiteX7" fmla="*/ 1048 w 8700704"/>
                <a:gd name="connsiteY7" fmla="*/ 4004018 h 4201312"/>
                <a:gd name="connsiteX8" fmla="*/ 0 w 8700704"/>
                <a:gd name="connsiteY8" fmla="*/ 396553 h 4201312"/>
                <a:gd name="connsiteX9" fmla="*/ 1048 w 8700704"/>
                <a:gd name="connsiteY9" fmla="*/ 197294 h 4201312"/>
                <a:gd name="connsiteX0" fmla="*/ 1048 w 8700704"/>
                <a:gd name="connsiteY0" fmla="*/ 197294 h 4201312"/>
                <a:gd name="connsiteX1" fmla="*/ 198342 w 8700704"/>
                <a:gd name="connsiteY1" fmla="*/ 0 h 4201312"/>
                <a:gd name="connsiteX2" fmla="*/ 8503410 w 8700704"/>
                <a:gd name="connsiteY2" fmla="*/ 0 h 4201312"/>
                <a:gd name="connsiteX3" fmla="*/ 8700704 w 8700704"/>
                <a:gd name="connsiteY3" fmla="*/ 197294 h 4201312"/>
                <a:gd name="connsiteX4" fmla="*/ 8698230 w 8700704"/>
                <a:gd name="connsiteY4" fmla="*/ 350833 h 4201312"/>
                <a:gd name="connsiteX5" fmla="*/ 8700704 w 8700704"/>
                <a:gd name="connsiteY5" fmla="*/ 4004018 h 4201312"/>
                <a:gd name="connsiteX6" fmla="*/ 8503410 w 8700704"/>
                <a:gd name="connsiteY6" fmla="*/ 4201312 h 4201312"/>
                <a:gd name="connsiteX7" fmla="*/ 198342 w 8700704"/>
                <a:gd name="connsiteY7" fmla="*/ 4201312 h 4201312"/>
                <a:gd name="connsiteX8" fmla="*/ 1048 w 8700704"/>
                <a:gd name="connsiteY8" fmla="*/ 4004018 h 4201312"/>
                <a:gd name="connsiteX9" fmla="*/ 0 w 8700704"/>
                <a:gd name="connsiteY9" fmla="*/ 396553 h 4201312"/>
                <a:gd name="connsiteX10" fmla="*/ 1048 w 8700704"/>
                <a:gd name="connsiteY10" fmla="*/ 197294 h 4201312"/>
                <a:gd name="connsiteX0" fmla="*/ 480109 w 9179765"/>
                <a:gd name="connsiteY0" fmla="*/ 197294 h 4201312"/>
                <a:gd name="connsiteX1" fmla="*/ 677403 w 9179765"/>
                <a:gd name="connsiteY1" fmla="*/ 0 h 4201312"/>
                <a:gd name="connsiteX2" fmla="*/ 8982471 w 9179765"/>
                <a:gd name="connsiteY2" fmla="*/ 0 h 4201312"/>
                <a:gd name="connsiteX3" fmla="*/ 9179765 w 9179765"/>
                <a:gd name="connsiteY3" fmla="*/ 197294 h 4201312"/>
                <a:gd name="connsiteX4" fmla="*/ 9177291 w 9179765"/>
                <a:gd name="connsiteY4" fmla="*/ 350833 h 4201312"/>
                <a:gd name="connsiteX5" fmla="*/ 9179765 w 9179765"/>
                <a:gd name="connsiteY5" fmla="*/ 4004018 h 4201312"/>
                <a:gd name="connsiteX6" fmla="*/ 8982471 w 9179765"/>
                <a:gd name="connsiteY6" fmla="*/ 4201312 h 4201312"/>
                <a:gd name="connsiteX7" fmla="*/ 677403 w 9179765"/>
                <a:gd name="connsiteY7" fmla="*/ 4201312 h 4201312"/>
                <a:gd name="connsiteX8" fmla="*/ 479061 w 9179765"/>
                <a:gd name="connsiteY8" fmla="*/ 396553 h 4201312"/>
                <a:gd name="connsiteX9" fmla="*/ 480109 w 9179765"/>
                <a:gd name="connsiteY9" fmla="*/ 197294 h 4201312"/>
                <a:gd name="connsiteX0" fmla="*/ 1048 w 8700704"/>
                <a:gd name="connsiteY0" fmla="*/ 197294 h 4201312"/>
                <a:gd name="connsiteX1" fmla="*/ 198342 w 8700704"/>
                <a:gd name="connsiteY1" fmla="*/ 0 h 4201312"/>
                <a:gd name="connsiteX2" fmla="*/ 8503410 w 8700704"/>
                <a:gd name="connsiteY2" fmla="*/ 0 h 4201312"/>
                <a:gd name="connsiteX3" fmla="*/ 8700704 w 8700704"/>
                <a:gd name="connsiteY3" fmla="*/ 197294 h 4201312"/>
                <a:gd name="connsiteX4" fmla="*/ 8698230 w 8700704"/>
                <a:gd name="connsiteY4" fmla="*/ 350833 h 4201312"/>
                <a:gd name="connsiteX5" fmla="*/ 8700704 w 8700704"/>
                <a:gd name="connsiteY5" fmla="*/ 4004018 h 4201312"/>
                <a:gd name="connsiteX6" fmla="*/ 8503410 w 8700704"/>
                <a:gd name="connsiteY6" fmla="*/ 4201312 h 4201312"/>
                <a:gd name="connsiteX7" fmla="*/ 0 w 8700704"/>
                <a:gd name="connsiteY7" fmla="*/ 396553 h 4201312"/>
                <a:gd name="connsiteX8" fmla="*/ 1048 w 8700704"/>
                <a:gd name="connsiteY8" fmla="*/ 197294 h 4201312"/>
                <a:gd name="connsiteX0" fmla="*/ 1048 w 8700704"/>
                <a:gd name="connsiteY0" fmla="*/ 197294 h 4004032"/>
                <a:gd name="connsiteX1" fmla="*/ 198342 w 8700704"/>
                <a:gd name="connsiteY1" fmla="*/ 0 h 4004032"/>
                <a:gd name="connsiteX2" fmla="*/ 8503410 w 8700704"/>
                <a:gd name="connsiteY2" fmla="*/ 0 h 4004032"/>
                <a:gd name="connsiteX3" fmla="*/ 8700704 w 8700704"/>
                <a:gd name="connsiteY3" fmla="*/ 197294 h 4004032"/>
                <a:gd name="connsiteX4" fmla="*/ 8698230 w 8700704"/>
                <a:gd name="connsiteY4" fmla="*/ 350833 h 4004032"/>
                <a:gd name="connsiteX5" fmla="*/ 8700704 w 8700704"/>
                <a:gd name="connsiteY5" fmla="*/ 4004018 h 4004032"/>
                <a:gd name="connsiteX6" fmla="*/ 0 w 8700704"/>
                <a:gd name="connsiteY6" fmla="*/ 396553 h 4004032"/>
                <a:gd name="connsiteX7" fmla="*/ 1048 w 8700704"/>
                <a:gd name="connsiteY7" fmla="*/ 197294 h 4004032"/>
                <a:gd name="connsiteX0" fmla="*/ 1048 w 8700704"/>
                <a:gd name="connsiteY0" fmla="*/ 197294 h 404937"/>
                <a:gd name="connsiteX1" fmla="*/ 198342 w 8700704"/>
                <a:gd name="connsiteY1" fmla="*/ 0 h 404937"/>
                <a:gd name="connsiteX2" fmla="*/ 8503410 w 8700704"/>
                <a:gd name="connsiteY2" fmla="*/ 0 h 404937"/>
                <a:gd name="connsiteX3" fmla="*/ 8700704 w 8700704"/>
                <a:gd name="connsiteY3" fmla="*/ 197294 h 404937"/>
                <a:gd name="connsiteX4" fmla="*/ 8698230 w 8700704"/>
                <a:gd name="connsiteY4" fmla="*/ 350833 h 404937"/>
                <a:gd name="connsiteX5" fmla="*/ 0 w 8700704"/>
                <a:gd name="connsiteY5" fmla="*/ 396553 h 404937"/>
                <a:gd name="connsiteX6" fmla="*/ 1048 w 8700704"/>
                <a:gd name="connsiteY6" fmla="*/ 197294 h 404937"/>
                <a:gd name="connsiteX0" fmla="*/ 1048 w 8700704"/>
                <a:gd name="connsiteY0" fmla="*/ 197294 h 430177"/>
                <a:gd name="connsiteX1" fmla="*/ 198342 w 8700704"/>
                <a:gd name="connsiteY1" fmla="*/ 0 h 430177"/>
                <a:gd name="connsiteX2" fmla="*/ 8503410 w 8700704"/>
                <a:gd name="connsiteY2" fmla="*/ 0 h 430177"/>
                <a:gd name="connsiteX3" fmla="*/ 8700704 w 8700704"/>
                <a:gd name="connsiteY3" fmla="*/ 197294 h 430177"/>
                <a:gd name="connsiteX4" fmla="*/ 8698230 w 8700704"/>
                <a:gd name="connsiteY4" fmla="*/ 414333 h 430177"/>
                <a:gd name="connsiteX5" fmla="*/ 0 w 8700704"/>
                <a:gd name="connsiteY5" fmla="*/ 396553 h 430177"/>
                <a:gd name="connsiteX6" fmla="*/ 1048 w 8700704"/>
                <a:gd name="connsiteY6" fmla="*/ 197294 h 430177"/>
                <a:gd name="connsiteX0" fmla="*/ 1048 w 8700704"/>
                <a:gd name="connsiteY0" fmla="*/ 197294 h 414333"/>
                <a:gd name="connsiteX1" fmla="*/ 198342 w 8700704"/>
                <a:gd name="connsiteY1" fmla="*/ 0 h 414333"/>
                <a:gd name="connsiteX2" fmla="*/ 8503410 w 8700704"/>
                <a:gd name="connsiteY2" fmla="*/ 0 h 414333"/>
                <a:gd name="connsiteX3" fmla="*/ 8700704 w 8700704"/>
                <a:gd name="connsiteY3" fmla="*/ 197294 h 414333"/>
                <a:gd name="connsiteX4" fmla="*/ 8698230 w 8700704"/>
                <a:gd name="connsiteY4" fmla="*/ 414333 h 414333"/>
                <a:gd name="connsiteX5" fmla="*/ 0 w 8700704"/>
                <a:gd name="connsiteY5" fmla="*/ 396553 h 414333"/>
                <a:gd name="connsiteX6" fmla="*/ 1048 w 8700704"/>
                <a:gd name="connsiteY6" fmla="*/ 197294 h 414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0704" h="414333">
                  <a:moveTo>
                    <a:pt x="1048" y="197294"/>
                  </a:moveTo>
                  <a:cubicBezTo>
                    <a:pt x="1048" y="88332"/>
                    <a:pt x="89380" y="0"/>
                    <a:pt x="198342" y="0"/>
                  </a:cubicBezTo>
                  <a:lnTo>
                    <a:pt x="8503410" y="0"/>
                  </a:lnTo>
                  <a:cubicBezTo>
                    <a:pt x="8612372" y="0"/>
                    <a:pt x="8700704" y="88332"/>
                    <a:pt x="8700704" y="197294"/>
                  </a:cubicBezTo>
                  <a:cubicBezTo>
                    <a:pt x="8699879" y="248474"/>
                    <a:pt x="8699055" y="363153"/>
                    <a:pt x="8698230" y="414333"/>
                  </a:cubicBezTo>
                  <a:lnTo>
                    <a:pt x="0" y="396553"/>
                  </a:lnTo>
                  <a:cubicBezTo>
                    <a:pt x="349" y="330133"/>
                    <a:pt x="699" y="263714"/>
                    <a:pt x="1048" y="197294"/>
                  </a:cubicBezTo>
                  <a:close/>
                </a:path>
              </a:pathLst>
            </a:custGeom>
            <a:solidFill>
              <a:srgbClr val="E955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cxnSp>
          <p:nvCxnSpPr>
            <p:cNvPr id="17" name="Straight Connector 16"/>
            <p:cNvCxnSpPr/>
            <p:nvPr/>
          </p:nvCxnSpPr>
          <p:spPr>
            <a:xfrm flipH="1">
              <a:off x="840212" y="1512544"/>
              <a:ext cx="44745" cy="308288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3983462" y="1512544"/>
              <a:ext cx="0" cy="308288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229648" y="2509337"/>
              <a:ext cx="8506884"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229648" y="3183560"/>
              <a:ext cx="8506884"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229648" y="3872068"/>
              <a:ext cx="8506884"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274320" y="1572299"/>
              <a:ext cx="769683" cy="323165"/>
            </a:xfrm>
            <a:prstGeom prst="rect">
              <a:avLst/>
            </a:prstGeom>
            <a:noFill/>
          </p:spPr>
          <p:txBody>
            <a:bodyPr wrap="square" tIns="0" rIns="0" bIns="0" rtlCol="0">
              <a:spAutoFit/>
            </a:bodyPr>
            <a:lstStyle/>
            <a:p>
              <a:r>
                <a:rPr lang="en-US" sz="1400" b="1" dirty="0" smtClean="0">
                  <a:solidFill>
                    <a:schemeClr val="lt1"/>
                  </a:solidFill>
                </a:rPr>
                <a:t>Serial</a:t>
              </a:r>
            </a:p>
            <a:p>
              <a:pPr>
                <a:lnSpc>
                  <a:spcPct val="50000"/>
                </a:lnSpc>
              </a:pPr>
              <a:r>
                <a:rPr lang="en-US" sz="1400" b="1" dirty="0" smtClean="0">
                  <a:solidFill>
                    <a:schemeClr val="lt1"/>
                  </a:solidFill>
                </a:rPr>
                <a:t>no.</a:t>
              </a:r>
              <a:endParaRPr lang="en-GB" sz="1400" b="1" dirty="0">
                <a:solidFill>
                  <a:schemeClr val="lt1"/>
                </a:solidFill>
              </a:endParaRPr>
            </a:p>
          </p:txBody>
        </p:sp>
        <p:sp>
          <p:nvSpPr>
            <p:cNvPr id="27" name="TextBox 26"/>
            <p:cNvSpPr txBox="1"/>
            <p:nvPr/>
          </p:nvSpPr>
          <p:spPr>
            <a:xfrm>
              <a:off x="934457" y="1529446"/>
              <a:ext cx="2090252" cy="307777"/>
            </a:xfrm>
            <a:prstGeom prst="rect">
              <a:avLst/>
            </a:prstGeom>
            <a:noFill/>
          </p:spPr>
          <p:txBody>
            <a:bodyPr wrap="square" rtlCol="0">
              <a:spAutoFit/>
            </a:bodyPr>
            <a:lstStyle/>
            <a:p>
              <a:r>
                <a:rPr lang="en-GB" sz="1400" b="1" dirty="0">
                  <a:solidFill>
                    <a:schemeClr val="bg1"/>
                  </a:solidFill>
                </a:rPr>
                <a:t>Type of </a:t>
              </a:r>
              <a:r>
                <a:rPr lang="en-GB" sz="1400" b="1" dirty="0" err="1">
                  <a:solidFill>
                    <a:schemeClr val="bg1"/>
                  </a:solidFill>
                </a:rPr>
                <a:t>nomogram</a:t>
              </a:r>
              <a:endParaRPr lang="en-GB" sz="1400" b="1" baseline="30000" dirty="0">
                <a:solidFill>
                  <a:schemeClr val="bg1"/>
                </a:solidFill>
              </a:endParaRPr>
            </a:p>
          </p:txBody>
        </p:sp>
        <p:sp>
          <p:nvSpPr>
            <p:cNvPr id="28" name="TextBox 27"/>
            <p:cNvSpPr txBox="1"/>
            <p:nvPr/>
          </p:nvSpPr>
          <p:spPr>
            <a:xfrm>
              <a:off x="4109353" y="1544835"/>
              <a:ext cx="3237707" cy="307777"/>
            </a:xfrm>
            <a:prstGeom prst="rect">
              <a:avLst/>
            </a:prstGeom>
            <a:noFill/>
          </p:spPr>
          <p:txBody>
            <a:bodyPr wrap="square" rtlCol="0">
              <a:spAutoFit/>
            </a:bodyPr>
            <a:lstStyle/>
            <a:p>
              <a:r>
                <a:rPr lang="en-GB" sz="1400" b="1" dirty="0">
                  <a:solidFill>
                    <a:schemeClr val="bg1"/>
                  </a:solidFill>
                </a:rPr>
                <a:t>Examples of predictors/variables</a:t>
              </a:r>
            </a:p>
          </p:txBody>
        </p:sp>
        <p:sp>
          <p:nvSpPr>
            <p:cNvPr id="29" name="TextBox 28"/>
            <p:cNvSpPr txBox="1"/>
            <p:nvPr/>
          </p:nvSpPr>
          <p:spPr>
            <a:xfrm>
              <a:off x="929703" y="1951198"/>
              <a:ext cx="3053759" cy="523220"/>
            </a:xfrm>
            <a:prstGeom prst="rect">
              <a:avLst/>
            </a:prstGeom>
            <a:noFill/>
          </p:spPr>
          <p:txBody>
            <a:bodyPr wrap="square" rtlCol="0">
              <a:spAutoFit/>
            </a:bodyPr>
            <a:lstStyle/>
            <a:p>
              <a:r>
                <a:rPr lang="en-US" sz="1400" dirty="0"/>
                <a:t>To predict positive outcome </a:t>
              </a:r>
              <a:r>
                <a:rPr lang="en-US" sz="1400" dirty="0" smtClean="0"/>
                <a:t>of initial </a:t>
              </a:r>
              <a:r>
                <a:rPr lang="en-US" sz="1400" dirty="0"/>
                <a:t>biopsy </a:t>
              </a:r>
              <a:r>
                <a:rPr lang="en-US" sz="1400" dirty="0" err="1" smtClean="0"/>
                <a:t>nomogram</a:t>
              </a:r>
              <a:endParaRPr lang="en-US" sz="1400" dirty="0"/>
            </a:p>
          </p:txBody>
        </p:sp>
        <p:sp>
          <p:nvSpPr>
            <p:cNvPr id="30" name="TextBox 29"/>
            <p:cNvSpPr txBox="1"/>
            <p:nvPr/>
          </p:nvSpPr>
          <p:spPr>
            <a:xfrm>
              <a:off x="4109353" y="1951198"/>
              <a:ext cx="3053759" cy="307777"/>
            </a:xfrm>
            <a:prstGeom prst="rect">
              <a:avLst/>
            </a:prstGeom>
            <a:noFill/>
          </p:spPr>
          <p:txBody>
            <a:bodyPr wrap="square" rtlCol="0">
              <a:spAutoFit/>
            </a:bodyPr>
            <a:lstStyle/>
            <a:p>
              <a:r>
                <a:rPr lang="en-US" sz="1400" dirty="0"/>
                <a:t>Age, race, family history, DRE, PSA</a:t>
              </a:r>
            </a:p>
          </p:txBody>
        </p:sp>
        <p:sp>
          <p:nvSpPr>
            <p:cNvPr id="31" name="TextBox 30"/>
            <p:cNvSpPr txBox="1"/>
            <p:nvPr/>
          </p:nvSpPr>
          <p:spPr>
            <a:xfrm>
              <a:off x="403936" y="2019591"/>
              <a:ext cx="436276" cy="276999"/>
            </a:xfrm>
            <a:prstGeom prst="rect">
              <a:avLst/>
            </a:prstGeom>
            <a:noFill/>
          </p:spPr>
          <p:txBody>
            <a:bodyPr wrap="square" rtlCol="0">
              <a:spAutoFit/>
            </a:bodyPr>
            <a:lstStyle/>
            <a:p>
              <a:r>
                <a:rPr lang="en-US" sz="1200" dirty="0" smtClean="0"/>
                <a:t>1.</a:t>
              </a:r>
            </a:p>
          </p:txBody>
        </p:sp>
        <p:sp>
          <p:nvSpPr>
            <p:cNvPr id="32" name="TextBox 31"/>
            <p:cNvSpPr txBox="1"/>
            <p:nvPr/>
          </p:nvSpPr>
          <p:spPr>
            <a:xfrm>
              <a:off x="929703" y="2577590"/>
              <a:ext cx="3053759" cy="523220"/>
            </a:xfrm>
            <a:prstGeom prst="rect">
              <a:avLst/>
            </a:prstGeom>
            <a:noFill/>
          </p:spPr>
          <p:txBody>
            <a:bodyPr wrap="square" rtlCol="0">
              <a:spAutoFit/>
            </a:bodyPr>
            <a:lstStyle/>
            <a:p>
              <a:r>
                <a:rPr lang="en-US" sz="1400" dirty="0"/>
                <a:t>To predict positive outcome of </a:t>
              </a:r>
              <a:r>
                <a:rPr lang="en-US" sz="1400" dirty="0" smtClean="0"/>
                <a:t>repeat biopsy </a:t>
              </a:r>
              <a:r>
                <a:rPr lang="en-US" sz="1400" dirty="0" err="1" smtClean="0"/>
                <a:t>nomogram</a:t>
              </a:r>
              <a:endParaRPr lang="en-US" sz="1400" dirty="0"/>
            </a:p>
          </p:txBody>
        </p:sp>
        <p:sp>
          <p:nvSpPr>
            <p:cNvPr id="33" name="TextBox 32"/>
            <p:cNvSpPr txBox="1"/>
            <p:nvPr/>
          </p:nvSpPr>
          <p:spPr>
            <a:xfrm>
              <a:off x="929703" y="3263457"/>
              <a:ext cx="3053759" cy="523220"/>
            </a:xfrm>
            <a:prstGeom prst="rect">
              <a:avLst/>
            </a:prstGeom>
            <a:noFill/>
          </p:spPr>
          <p:txBody>
            <a:bodyPr wrap="square" rtlCol="0">
              <a:spAutoFit/>
            </a:bodyPr>
            <a:lstStyle/>
            <a:p>
              <a:r>
                <a:rPr lang="en-US" sz="1400" dirty="0"/>
                <a:t>To predict pathologic features of clinically </a:t>
              </a:r>
              <a:r>
                <a:rPr lang="en-US" sz="1400" dirty="0" err="1"/>
                <a:t>localised</a:t>
              </a:r>
              <a:r>
                <a:rPr lang="en-US" sz="1400" dirty="0"/>
                <a:t> prostate </a:t>
              </a:r>
              <a:r>
                <a:rPr lang="en-US" sz="1400" dirty="0" smtClean="0"/>
                <a:t>cancer</a:t>
              </a:r>
              <a:endParaRPr lang="en-US" sz="1400" dirty="0"/>
            </a:p>
          </p:txBody>
        </p:sp>
        <p:sp>
          <p:nvSpPr>
            <p:cNvPr id="34" name="TextBox 33"/>
            <p:cNvSpPr txBox="1"/>
            <p:nvPr/>
          </p:nvSpPr>
          <p:spPr>
            <a:xfrm>
              <a:off x="929703" y="3966144"/>
              <a:ext cx="3053759" cy="523220"/>
            </a:xfrm>
            <a:prstGeom prst="rect">
              <a:avLst/>
            </a:prstGeom>
            <a:noFill/>
          </p:spPr>
          <p:txBody>
            <a:bodyPr wrap="square" rtlCol="0">
              <a:spAutoFit/>
            </a:bodyPr>
            <a:lstStyle/>
            <a:p>
              <a:r>
                <a:rPr lang="en-US" sz="1400" dirty="0"/>
                <a:t>To predict biochemical recurrence after radical prostatectomy</a:t>
              </a:r>
            </a:p>
          </p:txBody>
        </p:sp>
        <p:sp>
          <p:nvSpPr>
            <p:cNvPr id="39" name="TextBox 38"/>
            <p:cNvSpPr txBox="1"/>
            <p:nvPr/>
          </p:nvSpPr>
          <p:spPr>
            <a:xfrm>
              <a:off x="4109353" y="2577590"/>
              <a:ext cx="4711091" cy="523220"/>
            </a:xfrm>
            <a:prstGeom prst="rect">
              <a:avLst/>
            </a:prstGeom>
            <a:noFill/>
          </p:spPr>
          <p:txBody>
            <a:bodyPr wrap="square" rtlCol="0">
              <a:spAutoFit/>
            </a:bodyPr>
            <a:lstStyle/>
            <a:p>
              <a:r>
                <a:rPr lang="en-US" sz="1400" dirty="0"/>
                <a:t>Age, DRE, negative cores, history of HGPIN, ASAP, family history</a:t>
              </a:r>
            </a:p>
          </p:txBody>
        </p:sp>
        <p:sp>
          <p:nvSpPr>
            <p:cNvPr id="40" name="TextBox 39"/>
            <p:cNvSpPr txBox="1"/>
            <p:nvPr/>
          </p:nvSpPr>
          <p:spPr>
            <a:xfrm>
              <a:off x="4109353" y="3263457"/>
              <a:ext cx="4711091" cy="523220"/>
            </a:xfrm>
            <a:prstGeom prst="rect">
              <a:avLst/>
            </a:prstGeom>
            <a:noFill/>
          </p:spPr>
          <p:txBody>
            <a:bodyPr wrap="square" rtlCol="0">
              <a:spAutoFit/>
            </a:bodyPr>
            <a:lstStyle/>
            <a:p>
              <a:r>
                <a:rPr lang="en-US" sz="1400" dirty="0"/>
                <a:t>PSA, primary and secondary biopsy Gleason score, TRUS volume, clinical stage</a:t>
              </a:r>
            </a:p>
          </p:txBody>
        </p:sp>
        <p:sp>
          <p:nvSpPr>
            <p:cNvPr id="41" name="TextBox 40"/>
            <p:cNvSpPr txBox="1"/>
            <p:nvPr/>
          </p:nvSpPr>
          <p:spPr>
            <a:xfrm>
              <a:off x="4109353" y="3966144"/>
              <a:ext cx="4711091" cy="523220"/>
            </a:xfrm>
            <a:prstGeom prst="rect">
              <a:avLst/>
            </a:prstGeom>
            <a:noFill/>
          </p:spPr>
          <p:txBody>
            <a:bodyPr wrap="square" rtlCol="0">
              <a:spAutoFit/>
            </a:bodyPr>
            <a:lstStyle/>
            <a:p>
              <a:r>
                <a:rPr lang="en-US" sz="1400" dirty="0"/>
                <a:t>PSA, clinical stage, biopsy Gleason sum, number of positive and negative biopsy cores, ECE, SVI, LNI</a:t>
              </a:r>
            </a:p>
          </p:txBody>
        </p:sp>
        <p:cxnSp>
          <p:nvCxnSpPr>
            <p:cNvPr id="46" name="Straight Connector 45"/>
            <p:cNvCxnSpPr/>
            <p:nvPr/>
          </p:nvCxnSpPr>
          <p:spPr>
            <a:xfrm>
              <a:off x="229648" y="1926159"/>
              <a:ext cx="869965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7" name="TextBox 46"/>
            <p:cNvSpPr txBox="1"/>
            <p:nvPr/>
          </p:nvSpPr>
          <p:spPr>
            <a:xfrm>
              <a:off x="411421" y="2735763"/>
              <a:ext cx="315689" cy="276999"/>
            </a:xfrm>
            <a:prstGeom prst="rect">
              <a:avLst/>
            </a:prstGeom>
            <a:noFill/>
          </p:spPr>
          <p:txBody>
            <a:bodyPr wrap="square" rtlCol="0">
              <a:spAutoFit/>
            </a:bodyPr>
            <a:lstStyle/>
            <a:p>
              <a:r>
                <a:rPr lang="en-US" sz="1200" dirty="0" smtClean="0"/>
                <a:t>2</a:t>
              </a:r>
            </a:p>
          </p:txBody>
        </p:sp>
        <p:sp>
          <p:nvSpPr>
            <p:cNvPr id="48" name="TextBox 47"/>
            <p:cNvSpPr txBox="1"/>
            <p:nvPr/>
          </p:nvSpPr>
          <p:spPr>
            <a:xfrm>
              <a:off x="411421" y="3386464"/>
              <a:ext cx="315689" cy="276999"/>
            </a:xfrm>
            <a:prstGeom prst="rect">
              <a:avLst/>
            </a:prstGeom>
            <a:noFill/>
          </p:spPr>
          <p:txBody>
            <a:bodyPr wrap="square" rtlCol="0">
              <a:spAutoFit/>
            </a:bodyPr>
            <a:lstStyle/>
            <a:p>
              <a:r>
                <a:rPr lang="en-US" sz="1200" dirty="0" smtClean="0"/>
                <a:t>3</a:t>
              </a:r>
            </a:p>
          </p:txBody>
        </p:sp>
        <p:sp>
          <p:nvSpPr>
            <p:cNvPr id="49" name="TextBox 48"/>
            <p:cNvSpPr txBox="1"/>
            <p:nvPr/>
          </p:nvSpPr>
          <p:spPr>
            <a:xfrm>
              <a:off x="417771" y="4054389"/>
              <a:ext cx="315689" cy="276999"/>
            </a:xfrm>
            <a:prstGeom prst="rect">
              <a:avLst/>
            </a:prstGeom>
            <a:noFill/>
          </p:spPr>
          <p:txBody>
            <a:bodyPr wrap="square" rtlCol="0">
              <a:spAutoFit/>
            </a:bodyPr>
            <a:lstStyle/>
            <a:p>
              <a:r>
                <a:rPr lang="en-US" sz="1200" dirty="0" smtClean="0"/>
                <a:t>4</a:t>
              </a:r>
            </a:p>
          </p:txBody>
        </p:sp>
      </p:grpSp>
      <p:sp>
        <p:nvSpPr>
          <p:cNvPr id="10" name="TextBox 9"/>
          <p:cNvSpPr txBox="1"/>
          <p:nvPr/>
        </p:nvSpPr>
        <p:spPr>
          <a:xfrm>
            <a:off x="7055093" y="4950797"/>
            <a:ext cx="1803497" cy="246221"/>
          </a:xfrm>
          <a:prstGeom prst="rect">
            <a:avLst/>
          </a:prstGeom>
          <a:noFill/>
        </p:spPr>
        <p:txBody>
          <a:bodyPr wrap="square" rtlCol="0">
            <a:spAutoFit/>
          </a:bodyPr>
          <a:lstStyle/>
          <a:p>
            <a:pPr algn="r"/>
            <a:r>
              <a:rPr lang="en-GB" sz="1000" dirty="0" smtClean="0">
                <a:cs typeface="Arial"/>
              </a:rPr>
              <a:t>Adapted from Chun, 2006</a:t>
            </a:r>
            <a:r>
              <a:rPr lang="en-GB" sz="1000" baseline="30000" dirty="0" smtClean="0">
                <a:cs typeface="Arial"/>
              </a:rPr>
              <a:t>1</a:t>
            </a:r>
            <a:endParaRPr lang="en-GB" sz="1000" baseline="30000" dirty="0">
              <a:cs typeface="Arial"/>
            </a:endParaRPr>
          </a:p>
        </p:txBody>
      </p:sp>
      <p:sp>
        <p:nvSpPr>
          <p:cNvPr id="50" name="TextBox 49"/>
          <p:cNvSpPr txBox="1"/>
          <p:nvPr/>
        </p:nvSpPr>
        <p:spPr>
          <a:xfrm>
            <a:off x="259031" y="4954048"/>
            <a:ext cx="6645622" cy="646331"/>
          </a:xfrm>
          <a:prstGeom prst="rect">
            <a:avLst/>
          </a:prstGeom>
          <a:noFill/>
        </p:spPr>
        <p:txBody>
          <a:bodyPr wrap="square" rtlCol="0">
            <a:spAutoFit/>
          </a:bodyPr>
          <a:lstStyle/>
          <a:p>
            <a:r>
              <a:rPr lang="en-GB" sz="1200" dirty="0" smtClean="0"/>
              <a:t>ASAP, atypical small acinar proliferation of prostate; DRE</a:t>
            </a:r>
            <a:r>
              <a:rPr lang="en-GB" sz="1200" dirty="0"/>
              <a:t>, digital rectal exam; </a:t>
            </a:r>
            <a:r>
              <a:rPr lang="en-GB" sz="1200" dirty="0" smtClean="0"/>
              <a:t>ECE, </a:t>
            </a:r>
            <a:r>
              <a:rPr lang="en-GB" sz="1200" dirty="0" err="1" smtClean="0"/>
              <a:t>extracapsular</a:t>
            </a:r>
            <a:r>
              <a:rPr lang="en-GB" sz="1200" dirty="0" smtClean="0"/>
              <a:t> extension; HGPIN, high-grade intraepithelial neoplasia; LNI, lymph node invasion; PSA</a:t>
            </a:r>
            <a:r>
              <a:rPr lang="en-GB" sz="1200" dirty="0"/>
              <a:t>, </a:t>
            </a:r>
            <a:r>
              <a:rPr lang="en-GB" sz="1200" dirty="0" smtClean="0"/>
              <a:t>prostate-specific antigen; </a:t>
            </a:r>
            <a:r>
              <a:rPr lang="en-GB" sz="1200" dirty="0" err="1" smtClean="0"/>
              <a:t>SVI</a:t>
            </a:r>
            <a:r>
              <a:rPr lang="en-GB" sz="1200" dirty="0" smtClean="0"/>
              <a:t>, seminal vesicle invasion; TRUS</a:t>
            </a:r>
            <a:r>
              <a:rPr lang="en-GB" sz="1200" dirty="0"/>
              <a:t>, transrectal </a:t>
            </a:r>
            <a:r>
              <a:rPr lang="en-GB" sz="1200" dirty="0" smtClean="0"/>
              <a:t>ultrasound.</a:t>
            </a:r>
            <a:endParaRPr lang="en-GB" sz="1200" dirty="0"/>
          </a:p>
        </p:txBody>
      </p:sp>
    </p:spTree>
    <p:extLst>
      <p:ext uri="{BB962C8B-B14F-4D97-AF65-F5344CB8AC3E}">
        <p14:creationId xmlns:p14="http://schemas.microsoft.com/office/powerpoint/2010/main" val="133354378"/>
      </p:ext>
    </p:extLst>
  </p:cSld>
  <p:clrMapOvr>
    <a:masterClrMapping/>
  </p:clrMapOvr>
  <p:transition spd="slow">
    <p:push dir="u"/>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77825" y="2444115"/>
            <a:ext cx="5645150" cy="1969770"/>
          </a:xfrm>
          <a:prstGeom prst="rect">
            <a:avLst/>
          </a:prstGeom>
          <a:noFill/>
        </p:spPr>
        <p:txBody>
          <a:bodyPr wrap="square" rtlCol="0">
            <a:spAutoFit/>
          </a:bodyPr>
          <a:lstStyle/>
          <a:p>
            <a:pPr>
              <a:spcBef>
                <a:spcPts val="600"/>
              </a:spcBef>
              <a:spcAft>
                <a:spcPts val="600"/>
              </a:spcAft>
            </a:pPr>
            <a:r>
              <a:rPr lang="en-US" sz="2800" dirty="0"/>
              <a:t>Thanks for your attention. </a:t>
            </a:r>
          </a:p>
          <a:p>
            <a:pPr>
              <a:spcBef>
                <a:spcPts val="600"/>
              </a:spcBef>
              <a:spcAft>
                <a:spcPts val="600"/>
              </a:spcAft>
            </a:pPr>
            <a:r>
              <a:rPr lang="en-US" sz="2800" dirty="0"/>
              <a:t>Implement the learnings from this section in your scientific interactions with HCPs.</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48350" y="1184275"/>
            <a:ext cx="3213100" cy="4819650"/>
          </a:xfrm>
          <a:prstGeom prst="rect">
            <a:avLst/>
          </a:prstGeom>
        </p:spPr>
      </p:pic>
    </p:spTree>
    <p:extLst>
      <p:ext uri="{BB962C8B-B14F-4D97-AF65-F5344CB8AC3E}">
        <p14:creationId xmlns:p14="http://schemas.microsoft.com/office/powerpoint/2010/main" val="339795015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753" y="251049"/>
            <a:ext cx="7102475" cy="638175"/>
          </a:xfrm>
        </p:spPr>
        <p:txBody>
          <a:bodyPr>
            <a:noAutofit/>
          </a:bodyPr>
          <a:lstStyle/>
          <a:p>
            <a:r>
              <a:rPr lang="en-GB" sz="3000" b="1" dirty="0">
                <a:solidFill>
                  <a:schemeClr val="accent2">
                    <a:lumMod val="50000"/>
                  </a:schemeClr>
                </a:solidFill>
                <a:ea typeface="+mj-ea"/>
                <a:cs typeface="+mj-cs"/>
              </a:rPr>
              <a:t>Prognostic Models and </a:t>
            </a:r>
            <a:r>
              <a:rPr lang="en-GB" sz="3000" b="1" dirty="0" smtClean="0">
                <a:solidFill>
                  <a:schemeClr val="accent2">
                    <a:lumMod val="50000"/>
                  </a:schemeClr>
                </a:solidFill>
                <a:ea typeface="+mj-ea"/>
                <a:cs typeface="+mj-cs"/>
              </a:rPr>
              <a:t/>
            </a:r>
            <a:br>
              <a:rPr lang="en-GB" sz="3000" b="1" dirty="0" smtClean="0">
                <a:solidFill>
                  <a:schemeClr val="accent2">
                    <a:lumMod val="50000"/>
                  </a:schemeClr>
                </a:solidFill>
                <a:ea typeface="+mj-ea"/>
                <a:cs typeface="+mj-cs"/>
              </a:rPr>
            </a:br>
            <a:r>
              <a:rPr lang="en-GB" sz="3000" b="1" dirty="0" err="1" smtClean="0">
                <a:solidFill>
                  <a:schemeClr val="accent2">
                    <a:lumMod val="50000"/>
                  </a:schemeClr>
                </a:solidFill>
                <a:ea typeface="+mj-ea"/>
                <a:cs typeface="+mj-cs"/>
              </a:rPr>
              <a:t>Nomograms</a:t>
            </a:r>
            <a:r>
              <a:rPr lang="en-GB" sz="3000" b="1" dirty="0" smtClean="0">
                <a:solidFill>
                  <a:schemeClr val="accent2">
                    <a:lumMod val="50000"/>
                  </a:schemeClr>
                </a:solidFill>
                <a:ea typeface="+mj-ea"/>
                <a:cs typeface="+mj-cs"/>
              </a:rPr>
              <a:t> </a:t>
            </a:r>
            <a:r>
              <a:rPr lang="en-GB" sz="3000" b="1" dirty="0">
                <a:solidFill>
                  <a:schemeClr val="accent2">
                    <a:lumMod val="50000"/>
                  </a:schemeClr>
                </a:solidFill>
                <a:ea typeface="+mj-ea"/>
                <a:cs typeface="+mj-cs"/>
              </a:rPr>
              <a:t>(cont.)</a:t>
            </a:r>
          </a:p>
        </p:txBody>
      </p:sp>
      <p:sp>
        <p:nvSpPr>
          <p:cNvPr id="9" name="Pentagon 8"/>
          <p:cNvSpPr/>
          <p:nvPr/>
        </p:nvSpPr>
        <p:spPr>
          <a:xfrm>
            <a:off x="-43103" y="1020483"/>
            <a:ext cx="696685" cy="387508"/>
          </a:xfrm>
          <a:prstGeom prst="homePlate">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10800000" scaled="1"/>
            <a:tileRect/>
          </a:gradFill>
          <a:ln>
            <a:no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sz="1600" dirty="0"/>
          </a:p>
        </p:txBody>
      </p:sp>
      <p:sp>
        <p:nvSpPr>
          <p:cNvPr id="11" name="TextBox 10"/>
          <p:cNvSpPr txBox="1"/>
          <p:nvPr/>
        </p:nvSpPr>
        <p:spPr>
          <a:xfrm>
            <a:off x="-27384" y="1044960"/>
            <a:ext cx="455381" cy="338554"/>
          </a:xfrm>
          <a:prstGeom prst="rect">
            <a:avLst/>
          </a:prstGeom>
          <a:noFill/>
        </p:spPr>
        <p:txBody>
          <a:bodyPr wrap="none" rtlCol="0">
            <a:spAutoFit/>
          </a:bodyPr>
          <a:lstStyle/>
          <a:p>
            <a:r>
              <a:rPr lang="en-US" sz="1600" spc="-38" dirty="0" smtClean="0">
                <a:solidFill>
                  <a:srgbClr val="A7381D"/>
                </a:solidFill>
                <a:ea typeface="+mj-ea"/>
                <a:cs typeface="+mj-cs"/>
              </a:rPr>
              <a:t>4/7</a:t>
            </a:r>
            <a:endParaRPr lang="en-GB" sz="1600" spc="-38" dirty="0">
              <a:solidFill>
                <a:srgbClr val="A7381D"/>
              </a:solidFill>
              <a:ea typeface="+mj-ea"/>
              <a:cs typeface="+mj-cs"/>
            </a:endParaRPr>
          </a:p>
        </p:txBody>
      </p:sp>
      <p:sp>
        <p:nvSpPr>
          <p:cNvPr id="74" name="TextBox 73"/>
          <p:cNvSpPr txBox="1"/>
          <p:nvPr/>
        </p:nvSpPr>
        <p:spPr>
          <a:xfrm>
            <a:off x="-217275" y="1313946"/>
            <a:ext cx="9187103" cy="338554"/>
          </a:xfrm>
          <a:prstGeom prst="rect">
            <a:avLst/>
          </a:prstGeom>
          <a:noFill/>
        </p:spPr>
        <p:txBody>
          <a:bodyPr wrap="square" rtlCol="0">
            <a:spAutoFit/>
          </a:bodyPr>
          <a:lstStyle/>
          <a:p>
            <a:pPr algn="ctr"/>
            <a:r>
              <a:rPr lang="en-GB" sz="1600" b="1" dirty="0" smtClean="0"/>
              <a:t>Types of nomograms and examples of predictors used</a:t>
            </a:r>
            <a:r>
              <a:rPr lang="en-GB" sz="1600" b="1" baseline="30000" dirty="0" smtClean="0"/>
              <a:t>1 </a:t>
            </a:r>
            <a:r>
              <a:rPr lang="en-GB" sz="1600" b="1" dirty="0" smtClean="0"/>
              <a:t>(cont.)</a:t>
            </a:r>
            <a:endParaRPr lang="en-GB" sz="1600" b="1" dirty="0"/>
          </a:p>
        </p:txBody>
      </p:sp>
      <p:sp>
        <p:nvSpPr>
          <p:cNvPr id="75" name="TextBox 74"/>
          <p:cNvSpPr txBox="1"/>
          <p:nvPr/>
        </p:nvSpPr>
        <p:spPr>
          <a:xfrm>
            <a:off x="259031" y="4954048"/>
            <a:ext cx="6352082" cy="461665"/>
          </a:xfrm>
          <a:prstGeom prst="rect">
            <a:avLst/>
          </a:prstGeom>
          <a:noFill/>
        </p:spPr>
        <p:txBody>
          <a:bodyPr wrap="square" rtlCol="0">
            <a:spAutoFit/>
          </a:bodyPr>
          <a:lstStyle/>
          <a:p>
            <a:r>
              <a:rPr lang="en-GB" sz="1200" dirty="0" smtClean="0"/>
              <a:t>ADT, androgen deprivation therapy; AIPCa, androgen-independent prostate cancer; </a:t>
            </a:r>
            <a:r>
              <a:rPr lang="en-GB" sz="1200" dirty="0" err="1" smtClean="0"/>
              <a:t>ECE</a:t>
            </a:r>
            <a:r>
              <a:rPr lang="en-GB" sz="1200" dirty="0" smtClean="0"/>
              <a:t>, </a:t>
            </a:r>
            <a:r>
              <a:rPr lang="en-GB" sz="1200" dirty="0" err="1" smtClean="0"/>
              <a:t>extracapsular</a:t>
            </a:r>
            <a:r>
              <a:rPr lang="en-GB" sz="1200" dirty="0" smtClean="0"/>
              <a:t> extension; </a:t>
            </a:r>
            <a:r>
              <a:rPr lang="en-GB" sz="1200" dirty="0" err="1" smtClean="0"/>
              <a:t>PSA</a:t>
            </a:r>
            <a:r>
              <a:rPr lang="en-GB" sz="1200" dirty="0"/>
              <a:t>, </a:t>
            </a:r>
            <a:r>
              <a:rPr lang="en-GB" sz="1200" dirty="0" smtClean="0"/>
              <a:t>prostate-specific antigen; PSA DT, PSA doubling time.</a:t>
            </a:r>
            <a:endParaRPr lang="en-GB" sz="1200" dirty="0"/>
          </a:p>
        </p:txBody>
      </p:sp>
      <p:grpSp>
        <p:nvGrpSpPr>
          <p:cNvPr id="76" name="Group 75"/>
          <p:cNvGrpSpPr/>
          <p:nvPr/>
        </p:nvGrpSpPr>
        <p:grpSpPr>
          <a:xfrm>
            <a:off x="320385" y="1750364"/>
            <a:ext cx="8700704" cy="3082888"/>
            <a:chOff x="228600" y="1512544"/>
            <a:chExt cx="8700704" cy="3082888"/>
          </a:xfrm>
          <a:effectLst>
            <a:outerShdw blurRad="114300" dist="76200" dir="5400000" algn="ctr" rotWithShape="0">
              <a:srgbClr val="000000">
                <a:alpha val="29000"/>
              </a:srgbClr>
            </a:outerShdw>
          </a:effectLst>
        </p:grpSpPr>
        <p:sp>
          <p:nvSpPr>
            <p:cNvPr id="77" name="Rounded Rectangle 76"/>
            <p:cNvSpPr/>
            <p:nvPr/>
          </p:nvSpPr>
          <p:spPr>
            <a:xfrm>
              <a:off x="229648" y="1518640"/>
              <a:ext cx="8506884" cy="3076792"/>
            </a:xfrm>
            <a:prstGeom prst="roundRect">
              <a:avLst>
                <a:gd name="adj" fmla="val 4696"/>
              </a:avLst>
            </a:prstGeom>
            <a:solidFill>
              <a:srgbClr val="FBCB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r>
                <a:rPr lang="en-US" dirty="0"/>
                <a:t>.</a:t>
              </a:r>
            </a:p>
          </p:txBody>
        </p:sp>
        <p:sp>
          <p:nvSpPr>
            <p:cNvPr id="78" name="Rounded Rectangle 74"/>
            <p:cNvSpPr/>
            <p:nvPr/>
          </p:nvSpPr>
          <p:spPr>
            <a:xfrm>
              <a:off x="228600" y="1523686"/>
              <a:ext cx="8507909" cy="414333"/>
            </a:xfrm>
            <a:custGeom>
              <a:avLst/>
              <a:gdLst>
                <a:gd name="connsiteX0" fmla="*/ 0 w 8699656"/>
                <a:gd name="connsiteY0" fmla="*/ 197294 h 4201312"/>
                <a:gd name="connsiteX1" fmla="*/ 197294 w 8699656"/>
                <a:gd name="connsiteY1" fmla="*/ 0 h 4201312"/>
                <a:gd name="connsiteX2" fmla="*/ 8502362 w 8699656"/>
                <a:gd name="connsiteY2" fmla="*/ 0 h 4201312"/>
                <a:gd name="connsiteX3" fmla="*/ 8699656 w 8699656"/>
                <a:gd name="connsiteY3" fmla="*/ 197294 h 4201312"/>
                <a:gd name="connsiteX4" fmla="*/ 8699656 w 8699656"/>
                <a:gd name="connsiteY4" fmla="*/ 4004018 h 4201312"/>
                <a:gd name="connsiteX5" fmla="*/ 8502362 w 8699656"/>
                <a:gd name="connsiteY5" fmla="*/ 4201312 h 4201312"/>
                <a:gd name="connsiteX6" fmla="*/ 197294 w 8699656"/>
                <a:gd name="connsiteY6" fmla="*/ 4201312 h 4201312"/>
                <a:gd name="connsiteX7" fmla="*/ 0 w 8699656"/>
                <a:gd name="connsiteY7" fmla="*/ 4004018 h 4201312"/>
                <a:gd name="connsiteX8" fmla="*/ 0 w 8699656"/>
                <a:gd name="connsiteY8" fmla="*/ 197294 h 4201312"/>
                <a:gd name="connsiteX0" fmla="*/ 1048 w 8700704"/>
                <a:gd name="connsiteY0" fmla="*/ 197294 h 4201312"/>
                <a:gd name="connsiteX1" fmla="*/ 198342 w 8700704"/>
                <a:gd name="connsiteY1" fmla="*/ 0 h 4201312"/>
                <a:gd name="connsiteX2" fmla="*/ 8503410 w 8700704"/>
                <a:gd name="connsiteY2" fmla="*/ 0 h 4201312"/>
                <a:gd name="connsiteX3" fmla="*/ 8700704 w 8700704"/>
                <a:gd name="connsiteY3" fmla="*/ 197294 h 4201312"/>
                <a:gd name="connsiteX4" fmla="*/ 8700704 w 8700704"/>
                <a:gd name="connsiteY4" fmla="*/ 4004018 h 4201312"/>
                <a:gd name="connsiteX5" fmla="*/ 8503410 w 8700704"/>
                <a:gd name="connsiteY5" fmla="*/ 4201312 h 4201312"/>
                <a:gd name="connsiteX6" fmla="*/ 198342 w 8700704"/>
                <a:gd name="connsiteY6" fmla="*/ 4201312 h 4201312"/>
                <a:gd name="connsiteX7" fmla="*/ 1048 w 8700704"/>
                <a:gd name="connsiteY7" fmla="*/ 4004018 h 4201312"/>
                <a:gd name="connsiteX8" fmla="*/ 0 w 8700704"/>
                <a:gd name="connsiteY8" fmla="*/ 396553 h 4201312"/>
                <a:gd name="connsiteX9" fmla="*/ 1048 w 8700704"/>
                <a:gd name="connsiteY9" fmla="*/ 197294 h 4201312"/>
                <a:gd name="connsiteX0" fmla="*/ 1048 w 8700704"/>
                <a:gd name="connsiteY0" fmla="*/ 197294 h 4201312"/>
                <a:gd name="connsiteX1" fmla="*/ 198342 w 8700704"/>
                <a:gd name="connsiteY1" fmla="*/ 0 h 4201312"/>
                <a:gd name="connsiteX2" fmla="*/ 8503410 w 8700704"/>
                <a:gd name="connsiteY2" fmla="*/ 0 h 4201312"/>
                <a:gd name="connsiteX3" fmla="*/ 8700704 w 8700704"/>
                <a:gd name="connsiteY3" fmla="*/ 197294 h 4201312"/>
                <a:gd name="connsiteX4" fmla="*/ 8698230 w 8700704"/>
                <a:gd name="connsiteY4" fmla="*/ 350833 h 4201312"/>
                <a:gd name="connsiteX5" fmla="*/ 8700704 w 8700704"/>
                <a:gd name="connsiteY5" fmla="*/ 4004018 h 4201312"/>
                <a:gd name="connsiteX6" fmla="*/ 8503410 w 8700704"/>
                <a:gd name="connsiteY6" fmla="*/ 4201312 h 4201312"/>
                <a:gd name="connsiteX7" fmla="*/ 198342 w 8700704"/>
                <a:gd name="connsiteY7" fmla="*/ 4201312 h 4201312"/>
                <a:gd name="connsiteX8" fmla="*/ 1048 w 8700704"/>
                <a:gd name="connsiteY8" fmla="*/ 4004018 h 4201312"/>
                <a:gd name="connsiteX9" fmla="*/ 0 w 8700704"/>
                <a:gd name="connsiteY9" fmla="*/ 396553 h 4201312"/>
                <a:gd name="connsiteX10" fmla="*/ 1048 w 8700704"/>
                <a:gd name="connsiteY10" fmla="*/ 197294 h 4201312"/>
                <a:gd name="connsiteX0" fmla="*/ 480109 w 9179765"/>
                <a:gd name="connsiteY0" fmla="*/ 197294 h 4201312"/>
                <a:gd name="connsiteX1" fmla="*/ 677403 w 9179765"/>
                <a:gd name="connsiteY1" fmla="*/ 0 h 4201312"/>
                <a:gd name="connsiteX2" fmla="*/ 8982471 w 9179765"/>
                <a:gd name="connsiteY2" fmla="*/ 0 h 4201312"/>
                <a:gd name="connsiteX3" fmla="*/ 9179765 w 9179765"/>
                <a:gd name="connsiteY3" fmla="*/ 197294 h 4201312"/>
                <a:gd name="connsiteX4" fmla="*/ 9177291 w 9179765"/>
                <a:gd name="connsiteY4" fmla="*/ 350833 h 4201312"/>
                <a:gd name="connsiteX5" fmla="*/ 9179765 w 9179765"/>
                <a:gd name="connsiteY5" fmla="*/ 4004018 h 4201312"/>
                <a:gd name="connsiteX6" fmla="*/ 8982471 w 9179765"/>
                <a:gd name="connsiteY6" fmla="*/ 4201312 h 4201312"/>
                <a:gd name="connsiteX7" fmla="*/ 677403 w 9179765"/>
                <a:gd name="connsiteY7" fmla="*/ 4201312 h 4201312"/>
                <a:gd name="connsiteX8" fmla="*/ 479061 w 9179765"/>
                <a:gd name="connsiteY8" fmla="*/ 396553 h 4201312"/>
                <a:gd name="connsiteX9" fmla="*/ 480109 w 9179765"/>
                <a:gd name="connsiteY9" fmla="*/ 197294 h 4201312"/>
                <a:gd name="connsiteX0" fmla="*/ 1048 w 8700704"/>
                <a:gd name="connsiteY0" fmla="*/ 197294 h 4201312"/>
                <a:gd name="connsiteX1" fmla="*/ 198342 w 8700704"/>
                <a:gd name="connsiteY1" fmla="*/ 0 h 4201312"/>
                <a:gd name="connsiteX2" fmla="*/ 8503410 w 8700704"/>
                <a:gd name="connsiteY2" fmla="*/ 0 h 4201312"/>
                <a:gd name="connsiteX3" fmla="*/ 8700704 w 8700704"/>
                <a:gd name="connsiteY3" fmla="*/ 197294 h 4201312"/>
                <a:gd name="connsiteX4" fmla="*/ 8698230 w 8700704"/>
                <a:gd name="connsiteY4" fmla="*/ 350833 h 4201312"/>
                <a:gd name="connsiteX5" fmla="*/ 8700704 w 8700704"/>
                <a:gd name="connsiteY5" fmla="*/ 4004018 h 4201312"/>
                <a:gd name="connsiteX6" fmla="*/ 8503410 w 8700704"/>
                <a:gd name="connsiteY6" fmla="*/ 4201312 h 4201312"/>
                <a:gd name="connsiteX7" fmla="*/ 0 w 8700704"/>
                <a:gd name="connsiteY7" fmla="*/ 396553 h 4201312"/>
                <a:gd name="connsiteX8" fmla="*/ 1048 w 8700704"/>
                <a:gd name="connsiteY8" fmla="*/ 197294 h 4201312"/>
                <a:gd name="connsiteX0" fmla="*/ 1048 w 8700704"/>
                <a:gd name="connsiteY0" fmla="*/ 197294 h 4004032"/>
                <a:gd name="connsiteX1" fmla="*/ 198342 w 8700704"/>
                <a:gd name="connsiteY1" fmla="*/ 0 h 4004032"/>
                <a:gd name="connsiteX2" fmla="*/ 8503410 w 8700704"/>
                <a:gd name="connsiteY2" fmla="*/ 0 h 4004032"/>
                <a:gd name="connsiteX3" fmla="*/ 8700704 w 8700704"/>
                <a:gd name="connsiteY3" fmla="*/ 197294 h 4004032"/>
                <a:gd name="connsiteX4" fmla="*/ 8698230 w 8700704"/>
                <a:gd name="connsiteY4" fmla="*/ 350833 h 4004032"/>
                <a:gd name="connsiteX5" fmla="*/ 8700704 w 8700704"/>
                <a:gd name="connsiteY5" fmla="*/ 4004018 h 4004032"/>
                <a:gd name="connsiteX6" fmla="*/ 0 w 8700704"/>
                <a:gd name="connsiteY6" fmla="*/ 396553 h 4004032"/>
                <a:gd name="connsiteX7" fmla="*/ 1048 w 8700704"/>
                <a:gd name="connsiteY7" fmla="*/ 197294 h 4004032"/>
                <a:gd name="connsiteX0" fmla="*/ 1048 w 8700704"/>
                <a:gd name="connsiteY0" fmla="*/ 197294 h 404937"/>
                <a:gd name="connsiteX1" fmla="*/ 198342 w 8700704"/>
                <a:gd name="connsiteY1" fmla="*/ 0 h 404937"/>
                <a:gd name="connsiteX2" fmla="*/ 8503410 w 8700704"/>
                <a:gd name="connsiteY2" fmla="*/ 0 h 404937"/>
                <a:gd name="connsiteX3" fmla="*/ 8700704 w 8700704"/>
                <a:gd name="connsiteY3" fmla="*/ 197294 h 404937"/>
                <a:gd name="connsiteX4" fmla="*/ 8698230 w 8700704"/>
                <a:gd name="connsiteY4" fmla="*/ 350833 h 404937"/>
                <a:gd name="connsiteX5" fmla="*/ 0 w 8700704"/>
                <a:gd name="connsiteY5" fmla="*/ 396553 h 404937"/>
                <a:gd name="connsiteX6" fmla="*/ 1048 w 8700704"/>
                <a:gd name="connsiteY6" fmla="*/ 197294 h 404937"/>
                <a:gd name="connsiteX0" fmla="*/ 1048 w 8700704"/>
                <a:gd name="connsiteY0" fmla="*/ 197294 h 430177"/>
                <a:gd name="connsiteX1" fmla="*/ 198342 w 8700704"/>
                <a:gd name="connsiteY1" fmla="*/ 0 h 430177"/>
                <a:gd name="connsiteX2" fmla="*/ 8503410 w 8700704"/>
                <a:gd name="connsiteY2" fmla="*/ 0 h 430177"/>
                <a:gd name="connsiteX3" fmla="*/ 8700704 w 8700704"/>
                <a:gd name="connsiteY3" fmla="*/ 197294 h 430177"/>
                <a:gd name="connsiteX4" fmla="*/ 8698230 w 8700704"/>
                <a:gd name="connsiteY4" fmla="*/ 414333 h 430177"/>
                <a:gd name="connsiteX5" fmla="*/ 0 w 8700704"/>
                <a:gd name="connsiteY5" fmla="*/ 396553 h 430177"/>
                <a:gd name="connsiteX6" fmla="*/ 1048 w 8700704"/>
                <a:gd name="connsiteY6" fmla="*/ 197294 h 430177"/>
                <a:gd name="connsiteX0" fmla="*/ 1048 w 8700704"/>
                <a:gd name="connsiteY0" fmla="*/ 197294 h 414333"/>
                <a:gd name="connsiteX1" fmla="*/ 198342 w 8700704"/>
                <a:gd name="connsiteY1" fmla="*/ 0 h 414333"/>
                <a:gd name="connsiteX2" fmla="*/ 8503410 w 8700704"/>
                <a:gd name="connsiteY2" fmla="*/ 0 h 414333"/>
                <a:gd name="connsiteX3" fmla="*/ 8700704 w 8700704"/>
                <a:gd name="connsiteY3" fmla="*/ 197294 h 414333"/>
                <a:gd name="connsiteX4" fmla="*/ 8698230 w 8700704"/>
                <a:gd name="connsiteY4" fmla="*/ 414333 h 414333"/>
                <a:gd name="connsiteX5" fmla="*/ 0 w 8700704"/>
                <a:gd name="connsiteY5" fmla="*/ 396553 h 414333"/>
                <a:gd name="connsiteX6" fmla="*/ 1048 w 8700704"/>
                <a:gd name="connsiteY6" fmla="*/ 197294 h 414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0704" h="414333">
                  <a:moveTo>
                    <a:pt x="1048" y="197294"/>
                  </a:moveTo>
                  <a:cubicBezTo>
                    <a:pt x="1048" y="88332"/>
                    <a:pt x="89380" y="0"/>
                    <a:pt x="198342" y="0"/>
                  </a:cubicBezTo>
                  <a:lnTo>
                    <a:pt x="8503410" y="0"/>
                  </a:lnTo>
                  <a:cubicBezTo>
                    <a:pt x="8612372" y="0"/>
                    <a:pt x="8700704" y="88332"/>
                    <a:pt x="8700704" y="197294"/>
                  </a:cubicBezTo>
                  <a:cubicBezTo>
                    <a:pt x="8699879" y="248474"/>
                    <a:pt x="8699055" y="363153"/>
                    <a:pt x="8698230" y="414333"/>
                  </a:cubicBezTo>
                  <a:lnTo>
                    <a:pt x="0" y="396553"/>
                  </a:lnTo>
                  <a:cubicBezTo>
                    <a:pt x="349" y="330133"/>
                    <a:pt x="699" y="263714"/>
                    <a:pt x="1048" y="197294"/>
                  </a:cubicBezTo>
                  <a:close/>
                </a:path>
              </a:pathLst>
            </a:custGeom>
            <a:solidFill>
              <a:srgbClr val="E955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cxnSp>
          <p:nvCxnSpPr>
            <p:cNvPr id="79" name="Straight Connector 78"/>
            <p:cNvCxnSpPr/>
            <p:nvPr/>
          </p:nvCxnSpPr>
          <p:spPr>
            <a:xfrm>
              <a:off x="884957" y="1512544"/>
              <a:ext cx="0" cy="308288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a:off x="3983462" y="1512544"/>
              <a:ext cx="0" cy="308288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a:off x="229648" y="2509337"/>
              <a:ext cx="8506884"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a:off x="229648" y="3118244"/>
              <a:ext cx="8506884"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a:off x="229648" y="3926498"/>
              <a:ext cx="8506884"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84" name="TextBox 83"/>
            <p:cNvSpPr txBox="1"/>
            <p:nvPr/>
          </p:nvSpPr>
          <p:spPr>
            <a:xfrm>
              <a:off x="274320" y="1572299"/>
              <a:ext cx="769683" cy="323165"/>
            </a:xfrm>
            <a:prstGeom prst="rect">
              <a:avLst/>
            </a:prstGeom>
            <a:noFill/>
          </p:spPr>
          <p:txBody>
            <a:bodyPr wrap="square" tIns="0" rIns="0" bIns="0" rtlCol="0">
              <a:spAutoFit/>
            </a:bodyPr>
            <a:lstStyle/>
            <a:p>
              <a:r>
                <a:rPr lang="en-US" sz="1400" b="1" dirty="0" smtClean="0">
                  <a:solidFill>
                    <a:schemeClr val="lt1"/>
                  </a:solidFill>
                </a:rPr>
                <a:t>Serial</a:t>
              </a:r>
            </a:p>
            <a:p>
              <a:pPr>
                <a:lnSpc>
                  <a:spcPct val="50000"/>
                </a:lnSpc>
              </a:pPr>
              <a:r>
                <a:rPr lang="en-US" sz="1400" b="1" dirty="0" smtClean="0">
                  <a:solidFill>
                    <a:schemeClr val="lt1"/>
                  </a:solidFill>
                </a:rPr>
                <a:t>no.</a:t>
              </a:r>
              <a:endParaRPr lang="en-GB" sz="1400" b="1" dirty="0">
                <a:solidFill>
                  <a:schemeClr val="lt1"/>
                </a:solidFill>
              </a:endParaRPr>
            </a:p>
          </p:txBody>
        </p:sp>
        <p:sp>
          <p:nvSpPr>
            <p:cNvPr id="85" name="TextBox 84"/>
            <p:cNvSpPr txBox="1"/>
            <p:nvPr/>
          </p:nvSpPr>
          <p:spPr>
            <a:xfrm>
              <a:off x="934457" y="1529446"/>
              <a:ext cx="2090252" cy="307777"/>
            </a:xfrm>
            <a:prstGeom prst="rect">
              <a:avLst/>
            </a:prstGeom>
            <a:noFill/>
          </p:spPr>
          <p:txBody>
            <a:bodyPr wrap="square" rtlCol="0">
              <a:spAutoFit/>
            </a:bodyPr>
            <a:lstStyle/>
            <a:p>
              <a:r>
                <a:rPr lang="en-GB" sz="1400" b="1" dirty="0">
                  <a:solidFill>
                    <a:schemeClr val="bg1"/>
                  </a:solidFill>
                </a:rPr>
                <a:t>Type of </a:t>
              </a:r>
              <a:r>
                <a:rPr lang="en-GB" sz="1400" b="1" dirty="0" err="1">
                  <a:solidFill>
                    <a:schemeClr val="bg1"/>
                  </a:solidFill>
                </a:rPr>
                <a:t>nomogram</a:t>
              </a:r>
              <a:endParaRPr lang="en-GB" sz="1400" b="1" baseline="30000" dirty="0">
                <a:solidFill>
                  <a:schemeClr val="bg1"/>
                </a:solidFill>
              </a:endParaRPr>
            </a:p>
          </p:txBody>
        </p:sp>
        <p:sp>
          <p:nvSpPr>
            <p:cNvPr id="86" name="TextBox 85"/>
            <p:cNvSpPr txBox="1"/>
            <p:nvPr/>
          </p:nvSpPr>
          <p:spPr>
            <a:xfrm>
              <a:off x="4109353" y="1544835"/>
              <a:ext cx="3237707" cy="307777"/>
            </a:xfrm>
            <a:prstGeom prst="rect">
              <a:avLst/>
            </a:prstGeom>
            <a:noFill/>
          </p:spPr>
          <p:txBody>
            <a:bodyPr wrap="square" rtlCol="0">
              <a:spAutoFit/>
            </a:bodyPr>
            <a:lstStyle/>
            <a:p>
              <a:r>
                <a:rPr lang="en-GB" sz="1400" b="1" dirty="0">
                  <a:solidFill>
                    <a:schemeClr val="bg1"/>
                  </a:solidFill>
                </a:rPr>
                <a:t>Examples of predictors/variables</a:t>
              </a:r>
            </a:p>
          </p:txBody>
        </p:sp>
        <p:sp>
          <p:nvSpPr>
            <p:cNvPr id="87" name="TextBox 86"/>
            <p:cNvSpPr txBox="1"/>
            <p:nvPr/>
          </p:nvSpPr>
          <p:spPr>
            <a:xfrm>
              <a:off x="929703" y="1951198"/>
              <a:ext cx="3053759" cy="523220"/>
            </a:xfrm>
            <a:prstGeom prst="rect">
              <a:avLst/>
            </a:prstGeom>
            <a:noFill/>
          </p:spPr>
          <p:txBody>
            <a:bodyPr wrap="square" rtlCol="0">
              <a:spAutoFit/>
            </a:bodyPr>
            <a:lstStyle/>
            <a:p>
              <a:r>
                <a:rPr lang="en-US" sz="1400" dirty="0"/>
                <a:t>To predict biochemical recurrence after radiation therapy</a:t>
              </a:r>
            </a:p>
          </p:txBody>
        </p:sp>
        <p:sp>
          <p:nvSpPr>
            <p:cNvPr id="88" name="TextBox 87"/>
            <p:cNvSpPr txBox="1"/>
            <p:nvPr/>
          </p:nvSpPr>
          <p:spPr>
            <a:xfrm>
              <a:off x="4109353" y="1951198"/>
              <a:ext cx="4627156" cy="523220"/>
            </a:xfrm>
            <a:prstGeom prst="rect">
              <a:avLst/>
            </a:prstGeom>
            <a:noFill/>
          </p:spPr>
          <p:txBody>
            <a:bodyPr wrap="square" rtlCol="0">
              <a:spAutoFit/>
            </a:bodyPr>
            <a:lstStyle/>
            <a:p>
              <a:r>
                <a:rPr lang="en-US" sz="1400" dirty="0"/>
                <a:t>PSA, biopsy Gleason sum, clinical stage, delivery of hormone therapy (yes or no)</a:t>
              </a:r>
            </a:p>
          </p:txBody>
        </p:sp>
        <p:sp>
          <p:nvSpPr>
            <p:cNvPr id="89" name="TextBox 88"/>
            <p:cNvSpPr txBox="1"/>
            <p:nvPr/>
          </p:nvSpPr>
          <p:spPr>
            <a:xfrm>
              <a:off x="403936" y="2019591"/>
              <a:ext cx="436276" cy="276999"/>
            </a:xfrm>
            <a:prstGeom prst="rect">
              <a:avLst/>
            </a:prstGeom>
            <a:noFill/>
          </p:spPr>
          <p:txBody>
            <a:bodyPr wrap="square" rtlCol="0">
              <a:spAutoFit/>
            </a:bodyPr>
            <a:lstStyle/>
            <a:p>
              <a:r>
                <a:rPr lang="en-US" sz="1200" dirty="0" smtClean="0"/>
                <a:t>5.</a:t>
              </a:r>
            </a:p>
          </p:txBody>
        </p:sp>
        <p:sp>
          <p:nvSpPr>
            <p:cNvPr id="90" name="TextBox 89"/>
            <p:cNvSpPr txBox="1"/>
            <p:nvPr/>
          </p:nvSpPr>
          <p:spPr>
            <a:xfrm>
              <a:off x="929703" y="2577590"/>
              <a:ext cx="3179650" cy="523220"/>
            </a:xfrm>
            <a:prstGeom prst="rect">
              <a:avLst/>
            </a:prstGeom>
            <a:noFill/>
          </p:spPr>
          <p:txBody>
            <a:bodyPr wrap="square" rtlCol="0">
              <a:spAutoFit/>
            </a:bodyPr>
            <a:lstStyle/>
            <a:p>
              <a:r>
                <a:rPr lang="en-US" sz="1400" dirty="0"/>
                <a:t>To predict metastatic progression after 3-D conformal radiation therapy</a:t>
              </a:r>
            </a:p>
          </p:txBody>
        </p:sp>
        <p:sp>
          <p:nvSpPr>
            <p:cNvPr id="91" name="TextBox 90"/>
            <p:cNvSpPr txBox="1"/>
            <p:nvPr/>
          </p:nvSpPr>
          <p:spPr>
            <a:xfrm>
              <a:off x="929703" y="3365057"/>
              <a:ext cx="3053759" cy="307777"/>
            </a:xfrm>
            <a:prstGeom prst="rect">
              <a:avLst/>
            </a:prstGeom>
            <a:noFill/>
          </p:spPr>
          <p:txBody>
            <a:bodyPr wrap="square" rtlCol="0">
              <a:spAutoFit/>
            </a:bodyPr>
            <a:lstStyle/>
            <a:p>
              <a:r>
                <a:rPr lang="en-US" sz="1400" dirty="0"/>
                <a:t>To predict life expectancy</a:t>
              </a:r>
            </a:p>
          </p:txBody>
        </p:sp>
        <p:sp>
          <p:nvSpPr>
            <p:cNvPr id="92" name="TextBox 91"/>
            <p:cNvSpPr txBox="1"/>
            <p:nvPr/>
          </p:nvSpPr>
          <p:spPr>
            <a:xfrm>
              <a:off x="929703" y="3966144"/>
              <a:ext cx="3053759" cy="523220"/>
            </a:xfrm>
            <a:prstGeom prst="rect">
              <a:avLst/>
            </a:prstGeom>
            <a:noFill/>
          </p:spPr>
          <p:txBody>
            <a:bodyPr wrap="square" rtlCol="0">
              <a:spAutoFit/>
            </a:bodyPr>
            <a:lstStyle/>
            <a:p>
              <a:r>
                <a:rPr lang="en-US" sz="1400" dirty="0"/>
                <a:t>To predict survival (androgen-independent)</a:t>
              </a:r>
            </a:p>
          </p:txBody>
        </p:sp>
        <p:sp>
          <p:nvSpPr>
            <p:cNvPr id="93" name="TextBox 92"/>
            <p:cNvSpPr txBox="1"/>
            <p:nvPr/>
          </p:nvSpPr>
          <p:spPr>
            <a:xfrm>
              <a:off x="4109353" y="2577590"/>
              <a:ext cx="4711091" cy="307777"/>
            </a:xfrm>
            <a:prstGeom prst="rect">
              <a:avLst/>
            </a:prstGeom>
            <a:noFill/>
          </p:spPr>
          <p:txBody>
            <a:bodyPr wrap="square" rtlCol="0">
              <a:spAutoFit/>
            </a:bodyPr>
            <a:lstStyle/>
            <a:p>
              <a:r>
                <a:rPr lang="en-US" sz="1400" dirty="0"/>
                <a:t>PSA, clinical stage, biopsy Gleason sum</a:t>
              </a:r>
            </a:p>
          </p:txBody>
        </p:sp>
        <p:sp>
          <p:nvSpPr>
            <p:cNvPr id="94" name="TextBox 93"/>
            <p:cNvSpPr txBox="1"/>
            <p:nvPr/>
          </p:nvSpPr>
          <p:spPr>
            <a:xfrm>
              <a:off x="4109353" y="3161859"/>
              <a:ext cx="4711091" cy="738664"/>
            </a:xfrm>
            <a:prstGeom prst="rect">
              <a:avLst/>
            </a:prstGeom>
            <a:noFill/>
          </p:spPr>
          <p:txBody>
            <a:bodyPr wrap="square" rtlCol="0">
              <a:spAutoFit/>
            </a:bodyPr>
            <a:lstStyle/>
            <a:p>
              <a:r>
                <a:rPr lang="en-US" sz="1400" dirty="0"/>
                <a:t>Age, </a:t>
              </a:r>
              <a:r>
                <a:rPr lang="en-US" sz="1400" dirty="0" err="1"/>
                <a:t>Charlson</a:t>
              </a:r>
              <a:r>
                <a:rPr lang="en-US" sz="1400" dirty="0"/>
                <a:t> performance index, presence of angina, systolic blood pressure, smoking, PSA, Gleason sum, type of treatment</a:t>
              </a:r>
            </a:p>
          </p:txBody>
        </p:sp>
        <p:sp>
          <p:nvSpPr>
            <p:cNvPr id="95" name="TextBox 94"/>
            <p:cNvSpPr txBox="1"/>
            <p:nvPr/>
          </p:nvSpPr>
          <p:spPr>
            <a:xfrm>
              <a:off x="4109353" y="3966144"/>
              <a:ext cx="4711091" cy="523220"/>
            </a:xfrm>
            <a:prstGeom prst="rect">
              <a:avLst/>
            </a:prstGeom>
            <a:noFill/>
          </p:spPr>
          <p:txBody>
            <a:bodyPr wrap="square" rtlCol="0">
              <a:spAutoFit/>
            </a:bodyPr>
            <a:lstStyle/>
            <a:p>
              <a:r>
                <a:rPr lang="en-US" sz="1400" dirty="0"/>
                <a:t>PSA at ADT initiation, PSA DT, nadir PSA on ADT, time from ADT to </a:t>
              </a:r>
              <a:r>
                <a:rPr lang="en-US" sz="1400" dirty="0" err="1"/>
                <a:t>AIPCa</a:t>
              </a:r>
              <a:r>
                <a:rPr lang="en-US" sz="1400" dirty="0"/>
                <a:t> diagnosis</a:t>
              </a:r>
            </a:p>
          </p:txBody>
        </p:sp>
        <p:cxnSp>
          <p:nvCxnSpPr>
            <p:cNvPr id="96" name="Straight Connector 95"/>
            <p:cNvCxnSpPr/>
            <p:nvPr/>
          </p:nvCxnSpPr>
          <p:spPr>
            <a:xfrm>
              <a:off x="229648" y="1926159"/>
              <a:ext cx="869965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97" name="TextBox 96"/>
            <p:cNvSpPr txBox="1"/>
            <p:nvPr/>
          </p:nvSpPr>
          <p:spPr>
            <a:xfrm>
              <a:off x="411421" y="2735763"/>
              <a:ext cx="315689" cy="276999"/>
            </a:xfrm>
            <a:prstGeom prst="rect">
              <a:avLst/>
            </a:prstGeom>
            <a:noFill/>
          </p:spPr>
          <p:txBody>
            <a:bodyPr wrap="square" rtlCol="0">
              <a:spAutoFit/>
            </a:bodyPr>
            <a:lstStyle/>
            <a:p>
              <a:r>
                <a:rPr lang="en-US" sz="1200" dirty="0" smtClean="0"/>
                <a:t>6</a:t>
              </a:r>
            </a:p>
          </p:txBody>
        </p:sp>
        <p:sp>
          <p:nvSpPr>
            <p:cNvPr id="98" name="TextBox 97"/>
            <p:cNvSpPr txBox="1"/>
            <p:nvPr/>
          </p:nvSpPr>
          <p:spPr>
            <a:xfrm>
              <a:off x="411421" y="3386464"/>
              <a:ext cx="315689" cy="276999"/>
            </a:xfrm>
            <a:prstGeom prst="rect">
              <a:avLst/>
            </a:prstGeom>
            <a:noFill/>
          </p:spPr>
          <p:txBody>
            <a:bodyPr wrap="square" rtlCol="0">
              <a:spAutoFit/>
            </a:bodyPr>
            <a:lstStyle/>
            <a:p>
              <a:r>
                <a:rPr lang="en-US" sz="1200" dirty="0" smtClean="0"/>
                <a:t>7</a:t>
              </a:r>
            </a:p>
          </p:txBody>
        </p:sp>
        <p:sp>
          <p:nvSpPr>
            <p:cNvPr id="99" name="TextBox 98"/>
            <p:cNvSpPr txBox="1"/>
            <p:nvPr/>
          </p:nvSpPr>
          <p:spPr>
            <a:xfrm>
              <a:off x="417771" y="4054389"/>
              <a:ext cx="315689" cy="276999"/>
            </a:xfrm>
            <a:prstGeom prst="rect">
              <a:avLst/>
            </a:prstGeom>
            <a:noFill/>
          </p:spPr>
          <p:txBody>
            <a:bodyPr wrap="square" rtlCol="0">
              <a:spAutoFit/>
            </a:bodyPr>
            <a:lstStyle/>
            <a:p>
              <a:r>
                <a:rPr lang="en-US" sz="1200" dirty="0" smtClean="0"/>
                <a:t>8</a:t>
              </a:r>
            </a:p>
          </p:txBody>
        </p:sp>
      </p:grpSp>
      <p:sp>
        <p:nvSpPr>
          <p:cNvPr id="100" name="TextBox 99"/>
          <p:cNvSpPr txBox="1"/>
          <p:nvPr/>
        </p:nvSpPr>
        <p:spPr>
          <a:xfrm>
            <a:off x="7055093" y="4950797"/>
            <a:ext cx="1803497" cy="246221"/>
          </a:xfrm>
          <a:prstGeom prst="rect">
            <a:avLst/>
          </a:prstGeom>
          <a:noFill/>
        </p:spPr>
        <p:txBody>
          <a:bodyPr wrap="square" rtlCol="0">
            <a:spAutoFit/>
          </a:bodyPr>
          <a:lstStyle/>
          <a:p>
            <a:pPr algn="r"/>
            <a:r>
              <a:rPr lang="en-GB" sz="1000" dirty="0" smtClean="0">
                <a:cs typeface="Arial"/>
              </a:rPr>
              <a:t>Adapted from Chun, 2006</a:t>
            </a:r>
            <a:r>
              <a:rPr lang="en-GB" sz="1000" baseline="30000" dirty="0" smtClean="0">
                <a:cs typeface="Arial"/>
              </a:rPr>
              <a:t>1</a:t>
            </a:r>
            <a:endParaRPr lang="en-GB" sz="1000" baseline="30000" dirty="0">
              <a:cs typeface="Arial"/>
            </a:endParaRPr>
          </a:p>
        </p:txBody>
      </p:sp>
      <p:sp>
        <p:nvSpPr>
          <p:cNvPr id="101" name="Text Box 139"/>
          <p:cNvSpPr txBox="1">
            <a:spLocks noChangeArrowheads="1"/>
          </p:cNvSpPr>
          <p:nvPr/>
        </p:nvSpPr>
        <p:spPr bwMode="auto">
          <a:xfrm>
            <a:off x="147142" y="6372677"/>
            <a:ext cx="2648064"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Lst>
        </p:spPr>
        <p:txBody>
          <a:bodyPr wrap="square" anchor="b">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marL="228600" indent="-228600">
              <a:buAutoNum type="arabicPeriod"/>
            </a:pPr>
            <a:r>
              <a:rPr lang="en-GB" sz="800" dirty="0" smtClean="0">
                <a:latin typeface="+mn-lt"/>
              </a:rPr>
              <a:t>Chun FK-H, et al. </a:t>
            </a:r>
            <a:r>
              <a:rPr lang="en-GB" sz="800" i="1" dirty="0" smtClean="0">
                <a:latin typeface="+mn-lt"/>
              </a:rPr>
              <a:t>Eur Urol</a:t>
            </a:r>
            <a:r>
              <a:rPr lang="en-GB" sz="800" dirty="0" smtClean="0">
                <a:latin typeface="+mn-lt"/>
              </a:rPr>
              <a:t>. 2006;50(5):914-926.</a:t>
            </a:r>
            <a:endParaRPr lang="en-GB" sz="800" dirty="0">
              <a:latin typeface="+mn-lt"/>
              <a:cs typeface="Arial"/>
            </a:endParaRPr>
          </a:p>
        </p:txBody>
      </p:sp>
    </p:spTree>
    <p:extLst>
      <p:ext uri="{BB962C8B-B14F-4D97-AF65-F5344CB8AC3E}">
        <p14:creationId xmlns:p14="http://schemas.microsoft.com/office/powerpoint/2010/main" val="3497511184"/>
      </p:ext>
    </p:extLst>
  </p:cSld>
  <p:clrMapOvr>
    <a:masterClrMapping/>
  </p:clrMapOvr>
  <p:transition spd="slow">
    <p:push dir="u"/>
  </p:transition>
  <p:timing>
    <p:tnLst>
      <p:par>
        <p:cTn id="1" dur="indefinite" restart="never" nodeType="tmRoot"/>
      </p:par>
    </p:tnLst>
  </p:timing>
</p:sld>
</file>

<file path=ppt/theme/theme1.xml><?xml version="1.0" encoding="utf-8"?>
<a:theme xmlns:a="http://schemas.openxmlformats.org/drawingml/2006/main" name="Takeda _PPT_template_Leuprorelin_Option-01a">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27400</TotalTime>
  <Words>20498</Words>
  <Application>Microsoft Office PowerPoint</Application>
  <PresentationFormat>On-screen Show (4:3)</PresentationFormat>
  <Paragraphs>2263</Paragraphs>
  <Slides>80</Slides>
  <Notes>80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80</vt:i4>
      </vt:variant>
    </vt:vector>
  </HeadingPairs>
  <TitlesOfParts>
    <vt:vector size="90" baseType="lpstr">
      <vt:lpstr>Arial Unicode MS</vt:lpstr>
      <vt:lpstr>ＭＳ Ｐゴシック</vt:lpstr>
      <vt:lpstr>黑体</vt:lpstr>
      <vt:lpstr>宋体</vt:lpstr>
      <vt:lpstr>Arial</vt:lpstr>
      <vt:lpstr>Calibri</vt:lpstr>
      <vt:lpstr>Calibri Light</vt:lpstr>
      <vt:lpstr>Courier New</vt:lpstr>
      <vt:lpstr>Times New Roman</vt:lpstr>
      <vt:lpstr>Takeda _PPT_template_Leuprorelin_Option-01a</vt:lpstr>
      <vt:lpstr>PROSTATE CANCER TRAINING MODULE SECTION II: PROSTATE CANCER TREATMENT</vt:lpstr>
      <vt:lpstr>Disclaimer</vt:lpstr>
      <vt:lpstr>List of Contents</vt:lpstr>
      <vt:lpstr>Learning Objectives</vt:lpstr>
      <vt:lpstr>Role of Nomograms in Treatment Decisions</vt:lpstr>
      <vt:lpstr>Prognostic Models and  Nomograms</vt:lpstr>
      <vt:lpstr>Prognostic Models and  Nomograms (cont.)</vt:lpstr>
      <vt:lpstr>Prognostic Models and  Nomograms (cont.)</vt:lpstr>
      <vt:lpstr>Prognostic Models and  Nomograms (cont.)</vt:lpstr>
      <vt:lpstr>Prognostic Models and  Nomograms (cont.)</vt:lpstr>
      <vt:lpstr>Prognostic Models and  Nomograms (cont.)</vt:lpstr>
      <vt:lpstr>Knowledge Check (1)</vt:lpstr>
      <vt:lpstr>Prostate Cancer Treatment</vt:lpstr>
      <vt:lpstr>Prostate Cancer Treatment Options</vt:lpstr>
      <vt:lpstr>Active Surveillance and Watchful Waiting</vt:lpstr>
      <vt:lpstr>Surgery</vt:lpstr>
      <vt:lpstr>Surgery (cont.)</vt:lpstr>
      <vt:lpstr>Surgical Castration</vt:lpstr>
      <vt:lpstr>Radiation Therapy</vt:lpstr>
      <vt:lpstr>Radiation Therapy (cont.)</vt:lpstr>
      <vt:lpstr>Androgen Deprivation Therapy (ADT): Hypothalamic–Pituitary Axis</vt:lpstr>
      <vt:lpstr>Androgen Deprivation Therapy </vt:lpstr>
      <vt:lpstr>Androgen Deprivation Therapy (cont.)</vt:lpstr>
      <vt:lpstr>Androgen Deprivation Therapy (cont.)</vt:lpstr>
      <vt:lpstr>Androgen Deprivation Therapy (cont.)</vt:lpstr>
      <vt:lpstr>Androgen Deprivation Therapy (cont.)</vt:lpstr>
      <vt:lpstr>Androgen Deprivation Therapy (cont.) </vt:lpstr>
      <vt:lpstr>ADT Monotherapy</vt:lpstr>
      <vt:lpstr>ADT Monotherapy (cont.)</vt:lpstr>
      <vt:lpstr>Side Effects of ADT</vt:lpstr>
      <vt:lpstr>Adjuvant and Neoadjuvant ADT</vt:lpstr>
      <vt:lpstr>ADT Combination Therapies</vt:lpstr>
      <vt:lpstr>ADT Combination Therapies (cont.)</vt:lpstr>
      <vt:lpstr>ADT Combination Therapies (cont.)</vt:lpstr>
      <vt:lpstr>Chemotherapy</vt:lpstr>
      <vt:lpstr>Chemotherapy (cont.)</vt:lpstr>
      <vt:lpstr>Bone-Directed Treatments</vt:lpstr>
      <vt:lpstr>Immunotherapy</vt:lpstr>
      <vt:lpstr>Experimental Therapeutic Options</vt:lpstr>
      <vt:lpstr>Latest Advances</vt:lpstr>
      <vt:lpstr>Knowledge Check (2)</vt:lpstr>
      <vt:lpstr>Knowledge Check (3)</vt:lpstr>
      <vt:lpstr>Knowledge Check (4)</vt:lpstr>
      <vt:lpstr>Knowledge Check (5)</vt:lpstr>
      <vt:lpstr>Knowledge Check (6)</vt:lpstr>
      <vt:lpstr>Knowledge Check (7)</vt:lpstr>
      <vt:lpstr>Knowledge Check (8)</vt:lpstr>
      <vt:lpstr>Knowledge Check (9)</vt:lpstr>
      <vt:lpstr>Prostate Cancer Staging and  Risk Stratification</vt:lpstr>
      <vt:lpstr>EAU Guidelines for  Prostate Cancer Staging </vt:lpstr>
      <vt:lpstr>Prostate Cancer Staging: Tumour, Node, Metastasis Classification</vt:lpstr>
      <vt:lpstr>Risk Stratification  by D’Amico Classification</vt:lpstr>
      <vt:lpstr>NCCN Guidelines For  Risk Stratification</vt:lpstr>
      <vt:lpstr>Knowledge Check (10)</vt:lpstr>
      <vt:lpstr>Treatment Continuum and  Treatment Guidelines</vt:lpstr>
      <vt:lpstr>Treatment Continuum:  Prostate Cancer</vt:lpstr>
      <vt:lpstr>Treatment Continuum:  Prostate Cancer (cont.)</vt:lpstr>
      <vt:lpstr>NCCN Guidelines:  Localised Treatment</vt:lpstr>
      <vt:lpstr>NCCN Guidelines:  Localised Treatment (cont.)</vt:lpstr>
      <vt:lpstr>ESMO Guidelines:  Localised Treatment</vt:lpstr>
      <vt:lpstr>EAU Guidelines: Localised Treatment</vt:lpstr>
      <vt:lpstr>NCCN Guidelines: Locally Advanced and Metastatic Prostate Cancer</vt:lpstr>
      <vt:lpstr>ESMO Guidelines: Locally Advanced and Metastatic Prostate Cancer</vt:lpstr>
      <vt:lpstr>EAU Guidelines:  Locally Advanced Prostate Cancer</vt:lpstr>
      <vt:lpstr>EAU Guidelines:  Metastatic Prostate Cancer</vt:lpstr>
      <vt:lpstr>ESMO Guidelines:  Castration-Resistant Prostate Cancer</vt:lpstr>
      <vt:lpstr>NCCN Guidelines:  Castration-Resistant Prostate Cancer</vt:lpstr>
      <vt:lpstr>EAU guidelines: Castration-Resistant Prostate Cancer</vt:lpstr>
      <vt:lpstr>Treatment Considerations  for the Very Elderly</vt:lpstr>
      <vt:lpstr>Knowledge Check (11)</vt:lpstr>
      <vt:lpstr>Knowledge Check (12)</vt:lpstr>
      <vt:lpstr>Knowledge Check (13)</vt:lpstr>
      <vt:lpstr>Knowledge Check (14)</vt:lpstr>
      <vt:lpstr>Knowledge Check (15)</vt:lpstr>
      <vt:lpstr>Knowledge Check (16)</vt:lpstr>
      <vt:lpstr>Summary</vt:lpstr>
      <vt:lpstr>Summary</vt:lpstr>
      <vt:lpstr>Summary (cont.)</vt:lpstr>
      <vt:lpstr>Summary (cont.)</vt:lpstr>
      <vt:lpstr>PowerPoint Presentation</vt:lpstr>
    </vt:vector>
  </TitlesOfParts>
  <Company>Va!</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Prostate Cancer Treatment</dc:title>
  <dc:creator>Vaidehee Deshpande</dc:creator>
  <cp:lastModifiedBy>Kamini M</cp:lastModifiedBy>
  <cp:revision>2669</cp:revision>
  <dcterms:created xsi:type="dcterms:W3CDTF">2016-04-08T04:39:24Z</dcterms:created>
  <dcterms:modified xsi:type="dcterms:W3CDTF">2016-06-29T14:36:14Z</dcterms:modified>
</cp:coreProperties>
</file>